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334" r:id="rId5"/>
    <p:sldId id="371" r:id="rId6"/>
    <p:sldId id="372" r:id="rId7"/>
    <p:sldId id="348" r:id="rId8"/>
    <p:sldId id="381" r:id="rId9"/>
    <p:sldId id="385" r:id="rId10"/>
    <p:sldId id="386" r:id="rId11"/>
    <p:sldId id="387" r:id="rId12"/>
    <p:sldId id="347" r:id="rId13"/>
    <p:sldId id="364" r:id="rId14"/>
    <p:sldId id="361" r:id="rId15"/>
    <p:sldId id="352" r:id="rId16"/>
    <p:sldId id="360" r:id="rId17"/>
    <p:sldId id="365" r:id="rId18"/>
    <p:sldId id="366" r:id="rId19"/>
    <p:sldId id="367" r:id="rId20"/>
    <p:sldId id="368" r:id="rId21"/>
    <p:sldId id="382" r:id="rId22"/>
    <p:sldId id="388" r:id="rId23"/>
    <p:sldId id="383" r:id="rId24"/>
    <p:sldId id="379" r:id="rId25"/>
    <p:sldId id="380" r:id="rId26"/>
  </p:sldIdLst>
  <p:sldSz cx="9144000" cy="5143500" type="screen16x9"/>
  <p:notesSz cx="7010400" cy="92964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55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E8FC7-31A4-4174-9D39-CF9FF67003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94156-FE6E-497F-A125-997EC99BF8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Pre-Apprentice</a:t>
          </a:r>
          <a:endParaRPr lang="en-US" dirty="0"/>
        </a:p>
      </dgm:t>
    </dgm:pt>
    <dgm:pt modelId="{47086DBF-88C5-4C16-AB04-80529F929BDF}" type="parTrans" cxnId="{F8327255-94AC-4169-84EA-48DA94EA4041}">
      <dgm:prSet/>
      <dgm:spPr/>
      <dgm:t>
        <a:bodyPr/>
        <a:lstStyle/>
        <a:p>
          <a:endParaRPr lang="en-US"/>
        </a:p>
      </dgm:t>
    </dgm:pt>
    <dgm:pt modelId="{6AD0BBCA-2E34-4965-B2ED-CB1DB411AB4D}" type="sibTrans" cxnId="{F8327255-94AC-4169-84EA-48DA94EA4041}">
      <dgm:prSet/>
      <dgm:spPr/>
      <dgm:t>
        <a:bodyPr/>
        <a:lstStyle/>
        <a:p>
          <a:endParaRPr lang="en-US"/>
        </a:p>
      </dgm:t>
    </dgm:pt>
    <dgm:pt modelId="{E24F085E-2C3B-4DC4-8AD3-4C06AEBB09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Continue with Current Employer</a:t>
          </a:r>
          <a:endParaRPr lang="en-US" dirty="0"/>
        </a:p>
      </dgm:t>
    </dgm:pt>
    <dgm:pt modelId="{BF003009-08E6-4EFF-821F-B8F4B8005AB0}" type="parTrans" cxnId="{59C38B82-31AD-46E3-8D7E-D64391B35A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82DE797-8B97-4FF5-969D-5A48BE82671D}" type="sibTrans" cxnId="{59C38B82-31AD-46E3-8D7E-D64391B35ACF}">
      <dgm:prSet/>
      <dgm:spPr/>
      <dgm:t>
        <a:bodyPr/>
        <a:lstStyle/>
        <a:p>
          <a:endParaRPr lang="en-US"/>
        </a:p>
      </dgm:t>
    </dgm:pt>
    <dgm:pt modelId="{948099D1-0AB2-4F38-B7CC-101243B1B95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Exploring Career Options in Different Field</a:t>
          </a:r>
          <a:endParaRPr lang="en-US" dirty="0"/>
        </a:p>
      </dgm:t>
    </dgm:pt>
    <dgm:pt modelId="{01D1B0F9-266C-458E-87C8-C5F5DC3A2160}" type="parTrans" cxnId="{E601B742-87E7-4372-AD8C-BFB977DE56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A53B06-D6B7-4146-886C-9D8B4F677A5A}" type="sibTrans" cxnId="{E601B742-87E7-4372-AD8C-BFB977DE56FF}">
      <dgm:prSet/>
      <dgm:spPr/>
      <dgm:t>
        <a:bodyPr/>
        <a:lstStyle/>
        <a:p>
          <a:endParaRPr lang="en-US"/>
        </a:p>
      </dgm:t>
    </dgm:pt>
    <dgm:pt modelId="{B5BB45A1-057B-4241-8BA6-28F4B3392CD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Continue in Career Field – Seeking New Employer</a:t>
          </a:r>
          <a:endParaRPr lang="en-US" dirty="0"/>
        </a:p>
      </dgm:t>
    </dgm:pt>
    <dgm:pt modelId="{10E5CC92-0DE4-46CB-B207-81A66781F77A}" type="parTrans" cxnId="{5789F1B3-D2AC-4E28-8389-DDFCD66D5A13}">
      <dgm:prSet/>
      <dgm:spPr/>
      <dgm:t>
        <a:bodyPr/>
        <a:lstStyle/>
        <a:p>
          <a:endParaRPr lang="en-US"/>
        </a:p>
      </dgm:t>
    </dgm:pt>
    <dgm:pt modelId="{6EA895CD-4083-42EE-9ECD-90B951E93741}" type="sibTrans" cxnId="{5789F1B3-D2AC-4E28-8389-DDFCD66D5A13}">
      <dgm:prSet/>
      <dgm:spPr/>
      <dgm:t>
        <a:bodyPr/>
        <a:lstStyle/>
        <a:p>
          <a:endParaRPr lang="en-US"/>
        </a:p>
      </dgm:t>
    </dgm:pt>
    <dgm:pt modelId="{69176E29-C4BA-48A0-951E-0BE975F2E0C0}" type="pres">
      <dgm:prSet presAssocID="{EFAE8FC7-31A4-4174-9D39-CF9FF67003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3A16C9-8CC6-4DC1-B25F-6682E9877EDB}" type="pres">
      <dgm:prSet presAssocID="{CAA94156-FE6E-497F-A125-997EC99BF8F3}" presName="hierRoot1" presStyleCnt="0"/>
      <dgm:spPr/>
    </dgm:pt>
    <dgm:pt modelId="{CD698537-01F7-4427-84AE-1843D300B568}" type="pres">
      <dgm:prSet presAssocID="{CAA94156-FE6E-497F-A125-997EC99BF8F3}" presName="composite" presStyleCnt="0"/>
      <dgm:spPr/>
    </dgm:pt>
    <dgm:pt modelId="{A0B9CD41-5FDA-4240-B3AB-F1E1DC418B2E}" type="pres">
      <dgm:prSet presAssocID="{CAA94156-FE6E-497F-A125-997EC99BF8F3}" presName="background" presStyleLbl="node0" presStyleIdx="0" presStyleCnt="1"/>
      <dgm:spPr>
        <a:solidFill>
          <a:srgbClr val="C00000"/>
        </a:solidFill>
      </dgm:spPr>
    </dgm:pt>
    <dgm:pt modelId="{6334A760-E2D4-48D9-A0A9-F9890F2B7B2B}" type="pres">
      <dgm:prSet presAssocID="{CAA94156-FE6E-497F-A125-997EC99BF8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1B4B6-9270-4211-ABCD-F3D9CEDB8861}" type="pres">
      <dgm:prSet presAssocID="{CAA94156-FE6E-497F-A125-997EC99BF8F3}" presName="hierChild2" presStyleCnt="0"/>
      <dgm:spPr/>
    </dgm:pt>
    <dgm:pt modelId="{580B6CA3-5FE1-46A7-893E-1FB1253F1B23}" type="pres">
      <dgm:prSet presAssocID="{BF003009-08E6-4EFF-821F-B8F4B8005AB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9C37259-10DB-4CD4-932D-8946C50E0382}" type="pres">
      <dgm:prSet presAssocID="{E24F085E-2C3B-4DC4-8AD3-4C06AEBB0944}" presName="hierRoot2" presStyleCnt="0"/>
      <dgm:spPr/>
    </dgm:pt>
    <dgm:pt modelId="{86D11590-0C5E-47A0-9DA9-D9F25685703B}" type="pres">
      <dgm:prSet presAssocID="{E24F085E-2C3B-4DC4-8AD3-4C06AEBB0944}" presName="composite2" presStyleCnt="0"/>
      <dgm:spPr/>
    </dgm:pt>
    <dgm:pt modelId="{AC327A76-C2ED-4CC4-BF8A-D972235EF74A}" type="pres">
      <dgm:prSet presAssocID="{E24F085E-2C3B-4DC4-8AD3-4C06AEBB0944}" presName="background2" presStyleLbl="node2" presStyleIdx="0" presStyleCnt="3"/>
      <dgm:spPr>
        <a:solidFill>
          <a:srgbClr val="C00000"/>
        </a:solidFill>
      </dgm:spPr>
    </dgm:pt>
    <dgm:pt modelId="{D0ACD42F-1E66-4804-9DA4-F89960EB88E9}" type="pres">
      <dgm:prSet presAssocID="{E24F085E-2C3B-4DC4-8AD3-4C06AEBB094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277D7-E426-42A6-99CB-6DE13DD601A4}" type="pres">
      <dgm:prSet presAssocID="{E24F085E-2C3B-4DC4-8AD3-4C06AEBB0944}" presName="hierChild3" presStyleCnt="0"/>
      <dgm:spPr/>
    </dgm:pt>
    <dgm:pt modelId="{B0B47C3C-63AE-4476-8E0E-6EF2885B503A}" type="pres">
      <dgm:prSet presAssocID="{10E5CC92-0DE4-46CB-B207-81A66781F77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71A5D7E-81FE-4529-93FC-843A3B2C47EC}" type="pres">
      <dgm:prSet presAssocID="{B5BB45A1-057B-4241-8BA6-28F4B3392CD5}" presName="hierRoot2" presStyleCnt="0"/>
      <dgm:spPr/>
    </dgm:pt>
    <dgm:pt modelId="{6292A456-F02E-4C2D-97A9-013BAD6A335D}" type="pres">
      <dgm:prSet presAssocID="{B5BB45A1-057B-4241-8BA6-28F4B3392CD5}" presName="composite2" presStyleCnt="0"/>
      <dgm:spPr/>
    </dgm:pt>
    <dgm:pt modelId="{398DD6D5-B244-4F79-AACE-9048E772EA0D}" type="pres">
      <dgm:prSet presAssocID="{B5BB45A1-057B-4241-8BA6-28F4B3392CD5}" presName="background2" presStyleLbl="node2" presStyleIdx="1" presStyleCnt="3"/>
      <dgm:spPr>
        <a:solidFill>
          <a:srgbClr val="C00000"/>
        </a:solidFill>
      </dgm:spPr>
    </dgm:pt>
    <dgm:pt modelId="{B4975693-6989-462F-8AC9-B7E60162A8EB}" type="pres">
      <dgm:prSet presAssocID="{B5BB45A1-057B-4241-8BA6-28F4B3392CD5}" presName="text2" presStyleLbl="fgAcc2" presStyleIdx="1" presStyleCnt="3" custScaleX="1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33B4D-5827-4F74-9E85-144583D27F21}" type="pres">
      <dgm:prSet presAssocID="{B5BB45A1-057B-4241-8BA6-28F4B3392CD5}" presName="hierChild3" presStyleCnt="0"/>
      <dgm:spPr/>
    </dgm:pt>
    <dgm:pt modelId="{1A6B4716-E010-4681-96D5-FB041631465F}" type="pres">
      <dgm:prSet presAssocID="{01D1B0F9-266C-458E-87C8-C5F5DC3A216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C5BA3CB-C078-4976-B56B-48A9887C581D}" type="pres">
      <dgm:prSet presAssocID="{948099D1-0AB2-4F38-B7CC-101243B1B957}" presName="hierRoot2" presStyleCnt="0"/>
      <dgm:spPr/>
    </dgm:pt>
    <dgm:pt modelId="{70FD5764-AFC2-4B0A-82F4-20870719CB55}" type="pres">
      <dgm:prSet presAssocID="{948099D1-0AB2-4F38-B7CC-101243B1B957}" presName="composite2" presStyleCnt="0"/>
      <dgm:spPr/>
    </dgm:pt>
    <dgm:pt modelId="{C3897C3C-7CF9-4BCD-86E5-72355929778C}" type="pres">
      <dgm:prSet presAssocID="{948099D1-0AB2-4F38-B7CC-101243B1B957}" presName="background2" presStyleLbl="node2" presStyleIdx="2" presStyleCnt="3"/>
      <dgm:spPr>
        <a:solidFill>
          <a:srgbClr val="C00000"/>
        </a:solidFill>
      </dgm:spPr>
    </dgm:pt>
    <dgm:pt modelId="{10A37058-B0DA-4F8D-85CD-FB0918363064}" type="pres">
      <dgm:prSet presAssocID="{948099D1-0AB2-4F38-B7CC-101243B1B95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B7E8C3-3575-4007-9BD9-3A21048E13E8}" type="pres">
      <dgm:prSet presAssocID="{948099D1-0AB2-4F38-B7CC-101243B1B957}" presName="hierChild3" presStyleCnt="0"/>
      <dgm:spPr/>
    </dgm:pt>
  </dgm:ptLst>
  <dgm:cxnLst>
    <dgm:cxn modelId="{1FEDB1AF-64C3-401C-9180-802546AF4A6A}" type="presOf" srcId="{B5BB45A1-057B-4241-8BA6-28F4B3392CD5}" destId="{B4975693-6989-462F-8AC9-B7E60162A8EB}" srcOrd="0" destOrd="0" presId="urn:microsoft.com/office/officeart/2005/8/layout/hierarchy1"/>
    <dgm:cxn modelId="{59C38B82-31AD-46E3-8D7E-D64391B35ACF}" srcId="{CAA94156-FE6E-497F-A125-997EC99BF8F3}" destId="{E24F085E-2C3B-4DC4-8AD3-4C06AEBB0944}" srcOrd="0" destOrd="0" parTransId="{BF003009-08E6-4EFF-821F-B8F4B8005AB0}" sibTransId="{482DE797-8B97-4FF5-969D-5A48BE82671D}"/>
    <dgm:cxn modelId="{F8327255-94AC-4169-84EA-48DA94EA4041}" srcId="{EFAE8FC7-31A4-4174-9D39-CF9FF67003A9}" destId="{CAA94156-FE6E-497F-A125-997EC99BF8F3}" srcOrd="0" destOrd="0" parTransId="{47086DBF-88C5-4C16-AB04-80529F929BDF}" sibTransId="{6AD0BBCA-2E34-4965-B2ED-CB1DB411AB4D}"/>
    <dgm:cxn modelId="{15ACCA6B-883F-4DA9-A8E1-0090E209D5A0}" type="presOf" srcId="{01D1B0F9-266C-458E-87C8-C5F5DC3A2160}" destId="{1A6B4716-E010-4681-96D5-FB041631465F}" srcOrd="0" destOrd="0" presId="urn:microsoft.com/office/officeart/2005/8/layout/hierarchy1"/>
    <dgm:cxn modelId="{8CE33877-A3FE-4D7B-9B5B-90E37A3C52B0}" type="presOf" srcId="{948099D1-0AB2-4F38-B7CC-101243B1B957}" destId="{10A37058-B0DA-4F8D-85CD-FB0918363064}" srcOrd="0" destOrd="0" presId="urn:microsoft.com/office/officeart/2005/8/layout/hierarchy1"/>
    <dgm:cxn modelId="{E601B742-87E7-4372-AD8C-BFB977DE56FF}" srcId="{CAA94156-FE6E-497F-A125-997EC99BF8F3}" destId="{948099D1-0AB2-4F38-B7CC-101243B1B957}" srcOrd="2" destOrd="0" parTransId="{01D1B0F9-266C-458E-87C8-C5F5DC3A2160}" sibTransId="{AEA53B06-D6B7-4146-886C-9D8B4F677A5A}"/>
    <dgm:cxn modelId="{1AD1F939-9DC9-4D9A-9BD1-2A39FF1FD5A1}" type="presOf" srcId="{E24F085E-2C3B-4DC4-8AD3-4C06AEBB0944}" destId="{D0ACD42F-1E66-4804-9DA4-F89960EB88E9}" srcOrd="0" destOrd="0" presId="urn:microsoft.com/office/officeart/2005/8/layout/hierarchy1"/>
    <dgm:cxn modelId="{C2376809-0B6E-4FFF-AC92-AEFCEDCB360F}" type="presOf" srcId="{CAA94156-FE6E-497F-A125-997EC99BF8F3}" destId="{6334A760-E2D4-48D9-A0A9-F9890F2B7B2B}" srcOrd="0" destOrd="0" presId="urn:microsoft.com/office/officeart/2005/8/layout/hierarchy1"/>
    <dgm:cxn modelId="{38274088-B75B-4ED3-B201-23D3EC203315}" type="presOf" srcId="{EFAE8FC7-31A4-4174-9D39-CF9FF67003A9}" destId="{69176E29-C4BA-48A0-951E-0BE975F2E0C0}" srcOrd="0" destOrd="0" presId="urn:microsoft.com/office/officeart/2005/8/layout/hierarchy1"/>
    <dgm:cxn modelId="{5789F1B3-D2AC-4E28-8389-DDFCD66D5A13}" srcId="{CAA94156-FE6E-497F-A125-997EC99BF8F3}" destId="{B5BB45A1-057B-4241-8BA6-28F4B3392CD5}" srcOrd="1" destOrd="0" parTransId="{10E5CC92-0DE4-46CB-B207-81A66781F77A}" sibTransId="{6EA895CD-4083-42EE-9ECD-90B951E93741}"/>
    <dgm:cxn modelId="{E1A057F1-1EC4-43CE-A65E-4714B1D53B8F}" type="presOf" srcId="{BF003009-08E6-4EFF-821F-B8F4B8005AB0}" destId="{580B6CA3-5FE1-46A7-893E-1FB1253F1B23}" srcOrd="0" destOrd="0" presId="urn:microsoft.com/office/officeart/2005/8/layout/hierarchy1"/>
    <dgm:cxn modelId="{DC94254D-495B-4FA0-90EE-574A8981675B}" type="presOf" srcId="{10E5CC92-0DE4-46CB-B207-81A66781F77A}" destId="{B0B47C3C-63AE-4476-8E0E-6EF2885B503A}" srcOrd="0" destOrd="0" presId="urn:microsoft.com/office/officeart/2005/8/layout/hierarchy1"/>
    <dgm:cxn modelId="{BD89F429-3F71-4816-92CE-5008106990A6}" type="presParOf" srcId="{69176E29-C4BA-48A0-951E-0BE975F2E0C0}" destId="{033A16C9-8CC6-4DC1-B25F-6682E9877EDB}" srcOrd="0" destOrd="0" presId="urn:microsoft.com/office/officeart/2005/8/layout/hierarchy1"/>
    <dgm:cxn modelId="{541B1209-DF42-479A-AFC0-D8D2D34F55D3}" type="presParOf" srcId="{033A16C9-8CC6-4DC1-B25F-6682E9877EDB}" destId="{CD698537-01F7-4427-84AE-1843D300B568}" srcOrd="0" destOrd="0" presId="urn:microsoft.com/office/officeart/2005/8/layout/hierarchy1"/>
    <dgm:cxn modelId="{2AF38C02-BD87-4961-973E-E8F5E39BCBE7}" type="presParOf" srcId="{CD698537-01F7-4427-84AE-1843D300B568}" destId="{A0B9CD41-5FDA-4240-B3AB-F1E1DC418B2E}" srcOrd="0" destOrd="0" presId="urn:microsoft.com/office/officeart/2005/8/layout/hierarchy1"/>
    <dgm:cxn modelId="{B6FB868D-ECD6-40BA-AA56-EAB41B31D60B}" type="presParOf" srcId="{CD698537-01F7-4427-84AE-1843D300B568}" destId="{6334A760-E2D4-48D9-A0A9-F9890F2B7B2B}" srcOrd="1" destOrd="0" presId="urn:microsoft.com/office/officeart/2005/8/layout/hierarchy1"/>
    <dgm:cxn modelId="{CCF8F808-3CEA-4A14-9FF8-205DF0B4ADF4}" type="presParOf" srcId="{033A16C9-8CC6-4DC1-B25F-6682E9877EDB}" destId="{7141B4B6-9270-4211-ABCD-F3D9CEDB8861}" srcOrd="1" destOrd="0" presId="urn:microsoft.com/office/officeart/2005/8/layout/hierarchy1"/>
    <dgm:cxn modelId="{5D7E2DDD-EC90-414C-9018-84363CCDEA05}" type="presParOf" srcId="{7141B4B6-9270-4211-ABCD-F3D9CEDB8861}" destId="{580B6CA3-5FE1-46A7-893E-1FB1253F1B23}" srcOrd="0" destOrd="0" presId="urn:microsoft.com/office/officeart/2005/8/layout/hierarchy1"/>
    <dgm:cxn modelId="{EB687997-459E-47E4-9CAF-903F5C1D7617}" type="presParOf" srcId="{7141B4B6-9270-4211-ABCD-F3D9CEDB8861}" destId="{89C37259-10DB-4CD4-932D-8946C50E0382}" srcOrd="1" destOrd="0" presId="urn:microsoft.com/office/officeart/2005/8/layout/hierarchy1"/>
    <dgm:cxn modelId="{7B780B4D-D4B1-4766-A0AB-EB9546652209}" type="presParOf" srcId="{89C37259-10DB-4CD4-932D-8946C50E0382}" destId="{86D11590-0C5E-47A0-9DA9-D9F25685703B}" srcOrd="0" destOrd="0" presId="urn:microsoft.com/office/officeart/2005/8/layout/hierarchy1"/>
    <dgm:cxn modelId="{5D8D0898-765D-49B5-A61A-8E3DDF6BE966}" type="presParOf" srcId="{86D11590-0C5E-47A0-9DA9-D9F25685703B}" destId="{AC327A76-C2ED-4CC4-BF8A-D972235EF74A}" srcOrd="0" destOrd="0" presId="urn:microsoft.com/office/officeart/2005/8/layout/hierarchy1"/>
    <dgm:cxn modelId="{C84DE31B-6904-4AE3-9B68-7E345C33CB12}" type="presParOf" srcId="{86D11590-0C5E-47A0-9DA9-D9F25685703B}" destId="{D0ACD42F-1E66-4804-9DA4-F89960EB88E9}" srcOrd="1" destOrd="0" presId="urn:microsoft.com/office/officeart/2005/8/layout/hierarchy1"/>
    <dgm:cxn modelId="{043FD231-B168-4E83-AB83-0EDFD002A8F6}" type="presParOf" srcId="{89C37259-10DB-4CD4-932D-8946C50E0382}" destId="{4AD277D7-E426-42A6-99CB-6DE13DD601A4}" srcOrd="1" destOrd="0" presId="urn:microsoft.com/office/officeart/2005/8/layout/hierarchy1"/>
    <dgm:cxn modelId="{F38086CA-A669-477F-BFD2-C1107B97F39D}" type="presParOf" srcId="{7141B4B6-9270-4211-ABCD-F3D9CEDB8861}" destId="{B0B47C3C-63AE-4476-8E0E-6EF2885B503A}" srcOrd="2" destOrd="0" presId="urn:microsoft.com/office/officeart/2005/8/layout/hierarchy1"/>
    <dgm:cxn modelId="{69F77C68-CDBC-4307-9E51-1578D5E1C066}" type="presParOf" srcId="{7141B4B6-9270-4211-ABCD-F3D9CEDB8861}" destId="{971A5D7E-81FE-4529-93FC-843A3B2C47EC}" srcOrd="3" destOrd="0" presId="urn:microsoft.com/office/officeart/2005/8/layout/hierarchy1"/>
    <dgm:cxn modelId="{A0364240-A9FD-4060-9C04-8B877EF06257}" type="presParOf" srcId="{971A5D7E-81FE-4529-93FC-843A3B2C47EC}" destId="{6292A456-F02E-4C2D-97A9-013BAD6A335D}" srcOrd="0" destOrd="0" presId="urn:microsoft.com/office/officeart/2005/8/layout/hierarchy1"/>
    <dgm:cxn modelId="{68EECE4A-CA52-4877-AB75-B1D5FE8DB8A8}" type="presParOf" srcId="{6292A456-F02E-4C2D-97A9-013BAD6A335D}" destId="{398DD6D5-B244-4F79-AACE-9048E772EA0D}" srcOrd="0" destOrd="0" presId="urn:microsoft.com/office/officeart/2005/8/layout/hierarchy1"/>
    <dgm:cxn modelId="{104D0264-3437-4157-83B2-8B74CF3B366D}" type="presParOf" srcId="{6292A456-F02E-4C2D-97A9-013BAD6A335D}" destId="{B4975693-6989-462F-8AC9-B7E60162A8EB}" srcOrd="1" destOrd="0" presId="urn:microsoft.com/office/officeart/2005/8/layout/hierarchy1"/>
    <dgm:cxn modelId="{48F7B058-8A3E-45FF-86F2-C8FBEED190A5}" type="presParOf" srcId="{971A5D7E-81FE-4529-93FC-843A3B2C47EC}" destId="{4BB33B4D-5827-4F74-9E85-144583D27F21}" srcOrd="1" destOrd="0" presId="urn:microsoft.com/office/officeart/2005/8/layout/hierarchy1"/>
    <dgm:cxn modelId="{6A48F742-3DB5-481F-8439-739C707C3E7F}" type="presParOf" srcId="{7141B4B6-9270-4211-ABCD-F3D9CEDB8861}" destId="{1A6B4716-E010-4681-96D5-FB041631465F}" srcOrd="4" destOrd="0" presId="urn:microsoft.com/office/officeart/2005/8/layout/hierarchy1"/>
    <dgm:cxn modelId="{54C83E13-7FC1-40B7-9F3F-D12B35FE6EDF}" type="presParOf" srcId="{7141B4B6-9270-4211-ABCD-F3D9CEDB8861}" destId="{0C5BA3CB-C078-4976-B56B-48A9887C581D}" srcOrd="5" destOrd="0" presId="urn:microsoft.com/office/officeart/2005/8/layout/hierarchy1"/>
    <dgm:cxn modelId="{E0AE0540-8392-4F51-A99A-966E8ABBBF6C}" type="presParOf" srcId="{0C5BA3CB-C078-4976-B56B-48A9887C581D}" destId="{70FD5764-AFC2-4B0A-82F4-20870719CB55}" srcOrd="0" destOrd="0" presId="urn:microsoft.com/office/officeart/2005/8/layout/hierarchy1"/>
    <dgm:cxn modelId="{B1319C9C-EEB5-40A5-93E7-42FBEC2D91EA}" type="presParOf" srcId="{70FD5764-AFC2-4B0A-82F4-20870719CB55}" destId="{C3897C3C-7CF9-4BCD-86E5-72355929778C}" srcOrd="0" destOrd="0" presId="urn:microsoft.com/office/officeart/2005/8/layout/hierarchy1"/>
    <dgm:cxn modelId="{8FA8D03F-DE56-4FD6-A3F1-0CF2BCF96731}" type="presParOf" srcId="{70FD5764-AFC2-4B0A-82F4-20870719CB55}" destId="{10A37058-B0DA-4F8D-85CD-FB0918363064}" srcOrd="1" destOrd="0" presId="urn:microsoft.com/office/officeart/2005/8/layout/hierarchy1"/>
    <dgm:cxn modelId="{91189CA0-483C-458C-85E4-8E77DDFCFD80}" type="presParOf" srcId="{0C5BA3CB-C078-4976-B56B-48A9887C581D}" destId="{71B7E8C3-3575-4007-9BD9-3A21048E1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B4716-E010-4681-96D5-FB041631465F}">
      <dsp:nvSpPr>
        <dsp:cNvPr id="0" name=""/>
        <dsp:cNvSpPr/>
      </dsp:nvSpPr>
      <dsp:spPr>
        <a:xfrm>
          <a:off x="2955875" y="1703345"/>
          <a:ext cx="2123964" cy="482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54"/>
              </a:lnTo>
              <a:lnTo>
                <a:pt x="2123964" y="328654"/>
              </a:lnTo>
              <a:lnTo>
                <a:pt x="2123964" y="482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7C3C-63AE-4476-8E0E-6EF2885B503A}">
      <dsp:nvSpPr>
        <dsp:cNvPr id="0" name=""/>
        <dsp:cNvSpPr/>
      </dsp:nvSpPr>
      <dsp:spPr>
        <a:xfrm>
          <a:off x="2910155" y="1703345"/>
          <a:ext cx="91440" cy="482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6CA3-5FE1-46A7-893E-1FB1253F1B23}">
      <dsp:nvSpPr>
        <dsp:cNvPr id="0" name=""/>
        <dsp:cNvSpPr/>
      </dsp:nvSpPr>
      <dsp:spPr>
        <a:xfrm>
          <a:off x="831911" y="1703345"/>
          <a:ext cx="2123964" cy="482272"/>
        </a:xfrm>
        <a:custGeom>
          <a:avLst/>
          <a:gdLst/>
          <a:ahLst/>
          <a:cxnLst/>
          <a:rect l="0" t="0" r="0" b="0"/>
          <a:pathLst>
            <a:path>
              <a:moveTo>
                <a:pt x="2123964" y="0"/>
              </a:moveTo>
              <a:lnTo>
                <a:pt x="2123964" y="328654"/>
              </a:lnTo>
              <a:lnTo>
                <a:pt x="0" y="328654"/>
              </a:lnTo>
              <a:lnTo>
                <a:pt x="0" y="482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CD41-5FDA-4240-B3AB-F1E1DC418B2E}">
      <dsp:nvSpPr>
        <dsp:cNvPr id="0" name=""/>
        <dsp:cNvSpPr/>
      </dsp:nvSpPr>
      <dsp:spPr>
        <a:xfrm>
          <a:off x="2126753" y="650361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A760-E2D4-48D9-A0A9-F9890F2B7B2B}">
      <dsp:nvSpPr>
        <dsp:cNvPr id="0" name=""/>
        <dsp:cNvSpPr/>
      </dsp:nvSpPr>
      <dsp:spPr>
        <a:xfrm>
          <a:off x="2311003" y="825397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Pre-Apprentice</a:t>
          </a:r>
          <a:endParaRPr lang="en-US" sz="1700" kern="1200" dirty="0"/>
        </a:p>
      </dsp:txBody>
      <dsp:txXfrm>
        <a:off x="2341844" y="856238"/>
        <a:ext cx="1596560" cy="991302"/>
      </dsp:txXfrm>
    </dsp:sp>
    <dsp:sp modelId="{AC327A76-C2ED-4CC4-BF8A-D972235EF74A}">
      <dsp:nvSpPr>
        <dsp:cNvPr id="0" name=""/>
        <dsp:cNvSpPr/>
      </dsp:nvSpPr>
      <dsp:spPr>
        <a:xfrm>
          <a:off x="2789" y="2185617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D42F-1E66-4804-9DA4-F89960EB88E9}">
      <dsp:nvSpPr>
        <dsp:cNvPr id="0" name=""/>
        <dsp:cNvSpPr/>
      </dsp:nvSpPr>
      <dsp:spPr>
        <a:xfrm>
          <a:off x="187038" y="2360654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Continue with Current Employer</a:t>
          </a:r>
          <a:endParaRPr lang="en-US" sz="1700" kern="1200" dirty="0"/>
        </a:p>
      </dsp:txBody>
      <dsp:txXfrm>
        <a:off x="217879" y="2391495"/>
        <a:ext cx="1596560" cy="991302"/>
      </dsp:txXfrm>
    </dsp:sp>
    <dsp:sp modelId="{398DD6D5-B244-4F79-AACE-9048E772EA0D}">
      <dsp:nvSpPr>
        <dsp:cNvPr id="0" name=""/>
        <dsp:cNvSpPr/>
      </dsp:nvSpPr>
      <dsp:spPr>
        <a:xfrm>
          <a:off x="2029531" y="2185617"/>
          <a:ext cx="1852688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75693-6989-462F-8AC9-B7E60162A8EB}">
      <dsp:nvSpPr>
        <dsp:cNvPr id="0" name=""/>
        <dsp:cNvSpPr/>
      </dsp:nvSpPr>
      <dsp:spPr>
        <a:xfrm>
          <a:off x="2213780" y="2360654"/>
          <a:ext cx="1852688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Continue in Career Field – Seeking New Employer</a:t>
          </a:r>
          <a:endParaRPr lang="en-US" sz="1700" kern="1200" dirty="0"/>
        </a:p>
      </dsp:txBody>
      <dsp:txXfrm>
        <a:off x="2244621" y="2391495"/>
        <a:ext cx="1791006" cy="991302"/>
      </dsp:txXfrm>
    </dsp:sp>
    <dsp:sp modelId="{C3897C3C-7CF9-4BCD-86E5-72355929778C}">
      <dsp:nvSpPr>
        <dsp:cNvPr id="0" name=""/>
        <dsp:cNvSpPr/>
      </dsp:nvSpPr>
      <dsp:spPr>
        <a:xfrm>
          <a:off x="4250718" y="2185617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7058-B0DA-4F8D-85CD-FB0918363064}">
      <dsp:nvSpPr>
        <dsp:cNvPr id="0" name=""/>
        <dsp:cNvSpPr/>
      </dsp:nvSpPr>
      <dsp:spPr>
        <a:xfrm>
          <a:off x="4434967" y="2360654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Exploring Career Options in Different Field</a:t>
          </a:r>
          <a:endParaRPr lang="en-US" sz="1700" kern="1200" dirty="0"/>
        </a:p>
      </dsp:txBody>
      <dsp:txXfrm>
        <a:off x="4465808" y="2391495"/>
        <a:ext cx="1596560" cy="99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FE0B5-D173-5146-AA11-42540079C44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EF1548-5A87-C94F-B792-AE0E342F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F3156-D4B4-2C4D-A0E0-E029CDAB1DA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B592E6-5C00-9D46-AA8E-8041D767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DEA-F44A-F443-BCB2-CB6EA0086346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6B3-6FAA-5847-8CFF-3F6CF52C564C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482"/>
            <a:ext cx="7886700" cy="994172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F489-83CD-F346-ADE2-2BA2520B6224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BAC-E3BF-934B-BEF2-FE6466C88962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3E2-36E6-0E4D-8761-FC813AE701F0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3F3B-A2F1-5440-BE28-322F802CC61A}" type="datetime1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282-C33B-C24C-B36D-8264460BF8E7}" type="datetime1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1940-3142-8F4A-89E0-1CD0DB9DA789}" type="datetime1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DF8-EA3A-DC47-BAAD-8A0996D78AF3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F09A-3D34-CD46-BBBD-8939CA4082C3}" type="datetime1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32F3-273D-0746-A693-5A187A71CF15}" type="datetime1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hf sldNum="0"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odd.schilling@Sinclair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40644" y="907848"/>
            <a:ext cx="7307317" cy="459886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Pre-Apprenticeship: Growing Local Talent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38" y="3322553"/>
            <a:ext cx="2353205" cy="14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7840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+mn-lt"/>
              </a:rPr>
              <a:t>Transitioning to Next Steps</a:t>
            </a:r>
            <a:endParaRPr lang="en-US" b="1" u="sng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88149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5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Sinclair’s </a:t>
            </a:r>
            <a:r>
              <a:rPr lang="en-US" u="sng" dirty="0" smtClean="0"/>
              <a:t>Office of Work-based Learning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Steps to Getting Started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1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2"/>
          <a:stretch/>
        </p:blipFill>
        <p:spPr>
          <a:xfrm>
            <a:off x="1849371" y="1164654"/>
            <a:ext cx="5445257" cy="36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48" y="-38570"/>
            <a:ext cx="8593016" cy="994172"/>
          </a:xfrm>
        </p:spPr>
        <p:txBody>
          <a:bodyPr>
            <a:normAutofit/>
          </a:bodyPr>
          <a:lstStyle/>
          <a:p>
            <a:r>
              <a:rPr lang="en-US" u="sng" dirty="0" smtClean="0"/>
              <a:t>Operating Plan Overview</a:t>
            </a:r>
            <a:endParaRPr lang="en-US" u="sng" dirty="0"/>
          </a:p>
        </p:txBody>
      </p:sp>
      <p:sp>
        <p:nvSpPr>
          <p:cNvPr id="12" name="Rectangle 11"/>
          <p:cNvSpPr/>
          <p:nvPr/>
        </p:nvSpPr>
        <p:spPr>
          <a:xfrm>
            <a:off x="1476547" y="972457"/>
            <a:ext cx="5617029" cy="37737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68000" y="972457"/>
            <a:ext cx="7034121" cy="142444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6856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2800" dirty="0" smtClean="0"/>
              <a:t>The Components of an                                      OSAC Recognized Pre-Apprenticeship </a:t>
            </a:r>
            <a:br>
              <a:rPr lang="en-US" sz="2800" dirty="0" smtClean="0"/>
            </a:br>
            <a:r>
              <a:rPr lang="en-US" sz="2800" dirty="0" smtClean="0"/>
              <a:t>Operating Plan</a:t>
            </a:r>
            <a:endParaRPr lang="en-US" sz="2800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1279379" y="2000395"/>
            <a:ext cx="5747187" cy="35155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1600" b="1" dirty="0"/>
              <a:t>Section A:  Equal Opportunity Pledge</a:t>
            </a:r>
          </a:p>
          <a:p>
            <a:pPr marL="914400" lvl="2" indent="0">
              <a:buNone/>
            </a:pPr>
            <a:r>
              <a:rPr lang="en-US" sz="1600" b="1" dirty="0"/>
              <a:t>Section B:  Enrollment</a:t>
            </a:r>
          </a:p>
          <a:p>
            <a:pPr marL="914400" lvl="2" indent="0">
              <a:buNone/>
            </a:pPr>
            <a:r>
              <a:rPr lang="en-US" sz="1600" b="1" dirty="0"/>
              <a:t>Section C:  Instructional Content</a:t>
            </a:r>
          </a:p>
          <a:p>
            <a:pPr marL="914400" lvl="2" indent="0">
              <a:buNone/>
            </a:pPr>
            <a:r>
              <a:rPr lang="en-US" sz="1600" b="1" dirty="0"/>
              <a:t>Section D:  Participant Status</a:t>
            </a:r>
          </a:p>
          <a:p>
            <a:pPr marL="914400" lvl="2" indent="0">
              <a:buNone/>
            </a:pPr>
            <a:r>
              <a:rPr lang="en-US" sz="1600" b="1" dirty="0"/>
              <a:t>Section E:  Safety and Welfare</a:t>
            </a:r>
          </a:p>
          <a:p>
            <a:pPr marL="914400" lvl="2" indent="0">
              <a:buNone/>
            </a:pPr>
            <a:r>
              <a:rPr lang="en-US" sz="1600" b="1" dirty="0"/>
              <a:t>Section F:  Program Administration</a:t>
            </a:r>
          </a:p>
          <a:p>
            <a:pPr marL="914400" lvl="2" indent="0">
              <a:buNone/>
            </a:pPr>
            <a:r>
              <a:rPr lang="en-US" sz="1600" b="1" dirty="0"/>
              <a:t>Section G:  Linkage(s) to Registered Apprenticeship</a:t>
            </a:r>
          </a:p>
          <a:p>
            <a:pPr marL="914400" lvl="2" indent="0">
              <a:buNone/>
            </a:pPr>
            <a:r>
              <a:rPr lang="en-US" sz="1600" b="1" dirty="0"/>
              <a:t>Section H:  Registered Apprenticeship Linkage Letter(s)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7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1: Identify POC</a:t>
            </a:r>
            <a:endParaRPr lang="en-US" u="sng" dirty="0"/>
          </a:p>
        </p:txBody>
      </p:sp>
      <p:pic>
        <p:nvPicPr>
          <p:cNvPr id="2050" name="Picture 2" descr="Free Principal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9" y="1890284"/>
            <a:ext cx="3063972" cy="23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9873" y="1719207"/>
            <a:ext cx="420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the District’s current need(s) and area(s) of discipline and appoint a primary point of contact to oversee the pre-apprenticeship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2: Establish linkages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480566" y="2285978"/>
            <a:ext cx="420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 linkages between Sinclair’s Registered Apprenticeship Program, other Registered </a:t>
            </a:r>
            <a:r>
              <a:rPr lang="en-US" smtClean="0"/>
              <a:t>Apprenticeship programs and </a:t>
            </a:r>
            <a:r>
              <a:rPr lang="en-US" dirty="0" smtClean="0"/>
              <a:t>Apprentice Ohio. </a:t>
            </a:r>
            <a:endParaRPr lang="en-US" dirty="0"/>
          </a:p>
        </p:txBody>
      </p:sp>
      <p:pic>
        <p:nvPicPr>
          <p:cNvPr id="2050" name="Picture 2" descr="Linkages Stock Illustrations – 204 Linkages Stock Illustrations, Vectors &amp; 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9" y="1645573"/>
            <a:ext cx="3447781" cy="19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3: Build Relationships</a:t>
            </a:r>
            <a:endParaRPr lang="en-US" u="sng" dirty="0"/>
          </a:p>
        </p:txBody>
      </p:sp>
      <p:pic>
        <p:nvPicPr>
          <p:cNvPr id="3" name="Picture 2" descr="301 Moved Permanentl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0"/>
          <a:stretch/>
        </p:blipFill>
        <p:spPr>
          <a:xfrm>
            <a:off x="5833253" y="1527858"/>
            <a:ext cx="2500108" cy="245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064" y="1614867"/>
            <a:ext cx="420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high schools begin to build relationships with local companies utilizing their own school district business advisory councils. Can also use companies that are currently partnering with Sinclair.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4: Identify Students</a:t>
            </a:r>
            <a:endParaRPr lang="en-US" u="sng" dirty="0"/>
          </a:p>
        </p:txBody>
      </p:sp>
      <p:pic>
        <p:nvPicPr>
          <p:cNvPr id="1026" name="Picture 2" descr="Making Career Exploration Fun and Relevant for Students | Ku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3" y="2411326"/>
            <a:ext cx="5911613" cy="2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2664" y="1251772"/>
            <a:ext cx="627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students that are interested and willing to participate in the pre-apprenticeship. Create requirements and setup expectations for student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Working with Businesses</a:t>
            </a:r>
            <a:endParaRPr lang="en-US" b="1" u="sng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r>
              <a:rPr lang="en-US" dirty="0" smtClean="0"/>
              <a:t>Establish partnerships with companies </a:t>
            </a:r>
          </a:p>
          <a:p>
            <a:pPr lvl="1"/>
            <a:r>
              <a:rPr lang="en-US" dirty="0" smtClean="0"/>
              <a:t>BAC, Chamber of Commerce, Sponsors</a:t>
            </a:r>
          </a:p>
          <a:p>
            <a:r>
              <a:rPr lang="en-US" dirty="0" smtClean="0"/>
              <a:t>Work with company to design unique opportunities </a:t>
            </a:r>
          </a:p>
          <a:p>
            <a:r>
              <a:rPr lang="en-US" dirty="0" smtClean="0"/>
              <a:t>Understanding minor labor laws</a:t>
            </a:r>
          </a:p>
          <a:p>
            <a:r>
              <a:rPr lang="en-US" dirty="0" smtClean="0"/>
              <a:t>SB 166</a:t>
            </a:r>
          </a:p>
          <a:p>
            <a:r>
              <a:rPr lang="en-US" dirty="0" smtClean="0"/>
              <a:t>Sinclair is here to help! </a:t>
            </a:r>
          </a:p>
        </p:txBody>
      </p:sp>
    </p:spTree>
    <p:extLst>
      <p:ext uri="{BB962C8B-B14F-4D97-AF65-F5344CB8AC3E}">
        <p14:creationId xmlns:p14="http://schemas.microsoft.com/office/powerpoint/2010/main" val="1319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+mn-lt"/>
              </a:rPr>
              <a:t>What is the role of the Employers?</a:t>
            </a:r>
            <a:endParaRPr lang="en-US" b="1" u="sng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r>
              <a:rPr lang="en-US" dirty="0" smtClean="0"/>
              <a:t>Companies must establish </a:t>
            </a:r>
            <a:r>
              <a:rPr lang="en-US" b="1" u="sng" dirty="0" smtClean="0"/>
              <a:t>Signatory Employer </a:t>
            </a:r>
            <a:r>
              <a:rPr lang="en-US" dirty="0" smtClean="0"/>
              <a:t>relationship with Sinclair</a:t>
            </a:r>
          </a:p>
          <a:p>
            <a:r>
              <a:rPr lang="en-US" dirty="0" smtClean="0"/>
              <a:t>Work with high school partners to provide work-based learning opportunities </a:t>
            </a:r>
          </a:p>
          <a:p>
            <a:r>
              <a:rPr lang="en-US" dirty="0" smtClean="0"/>
              <a:t>Design learning experiences for students to learn the career field</a:t>
            </a:r>
          </a:p>
          <a:p>
            <a:r>
              <a:rPr lang="en-US" dirty="0" smtClean="0"/>
              <a:t>Work with the high school contacts to report students progress</a:t>
            </a:r>
          </a:p>
          <a:p>
            <a:r>
              <a:rPr lang="en-US" dirty="0" smtClean="0"/>
              <a:t>Provide students opportunities after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7CB29-550F-4E9E-BE79-75A0C3C8D391}"/>
              </a:ext>
            </a:extLst>
          </p:cNvPr>
          <p:cNvSpPr txBox="1"/>
          <p:nvPr/>
        </p:nvSpPr>
        <p:spPr>
          <a:xfrm>
            <a:off x="142875" y="1164654"/>
            <a:ext cx="8924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Todd Schilling – </a:t>
            </a:r>
            <a:r>
              <a:rPr lang="en-US" sz="2400" i="1" dirty="0" smtClean="0"/>
              <a:t>Pre-Apprenticeship Coordinator: Sinclair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7ED4F-F2E0-4391-BD23-8AB452483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77" y="2341537"/>
            <a:ext cx="3939792" cy="24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Questions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4" y="1601555"/>
            <a:ext cx="3621273" cy="2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17" y="80093"/>
            <a:ext cx="8593016" cy="994172"/>
          </a:xfrm>
        </p:spPr>
        <p:txBody>
          <a:bodyPr>
            <a:normAutofit/>
          </a:bodyPr>
          <a:lstStyle/>
          <a:p>
            <a:r>
              <a:rPr lang="en-US" u="sng" dirty="0" smtClean="0"/>
              <a:t>Contact Information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Todd Schilling</a:t>
            </a:r>
          </a:p>
          <a:p>
            <a:pPr marL="342851" lvl="1" indent="0" algn="ctr">
              <a:buNone/>
            </a:pPr>
            <a:r>
              <a:rPr lang="en-US" sz="3200" b="1" dirty="0" smtClean="0"/>
              <a:t>Email: </a:t>
            </a:r>
            <a:r>
              <a:rPr lang="en-US" sz="3200" b="1" dirty="0" smtClean="0">
                <a:hlinkClick r:id="rId2"/>
              </a:rPr>
              <a:t>todd.schilling@Sinclair.edu</a:t>
            </a:r>
            <a:endParaRPr lang="en-US" sz="3200" b="1" dirty="0" smtClean="0"/>
          </a:p>
          <a:p>
            <a:pPr marL="342851" lvl="1" indent="0" algn="ctr">
              <a:buNone/>
            </a:pPr>
            <a:r>
              <a:rPr lang="en-US" sz="3200" b="1" dirty="0" smtClean="0"/>
              <a:t>Phone: 937-512-3355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Thank you!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4" y="2172362"/>
            <a:ext cx="2353205" cy="1437039"/>
          </a:xfrm>
          <a:prstGeom prst="rect">
            <a:avLst/>
          </a:prstGeom>
        </p:spPr>
      </p:pic>
      <p:pic>
        <p:nvPicPr>
          <p:cNvPr id="11" name="Picture 1" descr="cid:image001.jpg@01D39532.73D41A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01" y="2459210"/>
            <a:ext cx="2946375" cy="6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uccessBound | Ohio Department of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2" y="2132263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7CB29-550F-4E9E-BE79-75A0C3C8D391}"/>
              </a:ext>
            </a:extLst>
          </p:cNvPr>
          <p:cNvSpPr txBox="1"/>
          <p:nvPr/>
        </p:nvSpPr>
        <p:spPr>
          <a:xfrm>
            <a:off x="573437" y="1164654"/>
            <a:ext cx="50048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Pre-Apprenticeship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Successes and Areas of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Sinclair’s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Building a Successful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Establishing Business Partners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1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Pre-apprenticeship </a:t>
            </a:r>
            <a:r>
              <a:rPr lang="en-US" dirty="0"/>
              <a:t>is an opportunity to provide high school students with the </a:t>
            </a:r>
            <a:r>
              <a:rPr lang="en-US" b="1" dirty="0"/>
              <a:t>basic technical and job readiness skills </a:t>
            </a:r>
            <a:r>
              <a:rPr lang="en-US" dirty="0"/>
              <a:t>in preparation to enter a Registered </a:t>
            </a:r>
            <a:r>
              <a:rPr lang="en-US" dirty="0" smtClean="0"/>
              <a:t>Apprenticeship </a:t>
            </a:r>
            <a:r>
              <a:rPr lang="en-US" dirty="0"/>
              <a:t>program.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best </a:t>
            </a:r>
            <a:r>
              <a:rPr lang="en-US" dirty="0" smtClean="0"/>
              <a:t>pre-apprenticeship </a:t>
            </a:r>
            <a:r>
              <a:rPr lang="en-US" dirty="0"/>
              <a:t>programs are set up with close collaboration between the high schools, employers and Sinclair’s Office of Work-based Learning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purpose of this program is to provide the students with in-depth exposure to a career field that he/she may be interested in       pursuing after high school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9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Pre-Apprenticeship: Benefits </a:t>
            </a:r>
            <a:endParaRPr lang="en-US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C4610-98DE-48FD-BA57-EDDB913B7DC6}"/>
              </a:ext>
            </a:extLst>
          </p:cNvPr>
          <p:cNvSpPr txBox="1"/>
          <p:nvPr/>
        </p:nvSpPr>
        <p:spPr>
          <a:xfrm>
            <a:off x="628650" y="1081924"/>
            <a:ext cx="818728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u="sng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OSAC Recognized Pre-Apprentice completers earn a 12-point graduation </a:t>
            </a:r>
            <a:r>
              <a:rPr lang="en-US" sz="2000" dirty="0" smtClean="0"/>
              <a:t>credential</a:t>
            </a:r>
            <a:r>
              <a:rPr lang="en-US" sz="2000" dirty="0"/>
              <a:t> </a:t>
            </a:r>
            <a:r>
              <a:rPr lang="en-US" sz="2000" dirty="0" smtClean="0"/>
              <a:t>and created more pathways to graduation. </a:t>
            </a:r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Creates a career pathway to an in-demand occupation/career for students.</a:t>
            </a:r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Earned OJT hours and Related Instruction may be credited towards the completion of a Registered Apprenticeship.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Secondary </a:t>
            </a:r>
            <a:r>
              <a:rPr lang="en-US" sz="2000" dirty="0"/>
              <a:t>Schools build positive and lasting relationships with industry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Employers </a:t>
            </a:r>
            <a:r>
              <a:rPr lang="en-US" sz="2000" dirty="0"/>
              <a:t>participating in Registered Apprenticeship gain access to a pipeline of motivated, career oriented individuals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800" b="1" u="sng" dirty="0" smtClean="0"/>
              <a:t> 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8024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 Successes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are getting real world experiences with industry partners</a:t>
            </a:r>
          </a:p>
          <a:p>
            <a:r>
              <a:rPr lang="en-US" dirty="0" smtClean="0"/>
              <a:t>Business Partners are beginning to recognize the importance to working with high school students</a:t>
            </a:r>
          </a:p>
          <a:p>
            <a:r>
              <a:rPr lang="en-US" dirty="0" smtClean="0"/>
              <a:t>Innovative Programs</a:t>
            </a:r>
          </a:p>
          <a:p>
            <a:r>
              <a:rPr lang="en-US" dirty="0" smtClean="0"/>
              <a:t>Students obtaining graduation requirements </a:t>
            </a:r>
          </a:p>
          <a:p>
            <a:r>
              <a:rPr lang="en-US" dirty="0" smtClean="0"/>
              <a:t>Provides students with opportunities outside the traditional pathways</a:t>
            </a:r>
          </a:p>
          <a:p>
            <a:r>
              <a:rPr lang="en-US" dirty="0" smtClean="0"/>
              <a:t>Collaboration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9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 Areas of Growth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business partners</a:t>
            </a:r>
          </a:p>
          <a:p>
            <a:r>
              <a:rPr lang="en-US" dirty="0" smtClean="0"/>
              <a:t>Establishing a program to fit your students</a:t>
            </a:r>
          </a:p>
          <a:p>
            <a:r>
              <a:rPr lang="en-US" dirty="0" smtClean="0"/>
              <a:t>Student access to 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Teen drivers: How to ensure their safety — and insure yourself - The  Washington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74" y="2328400"/>
            <a:ext cx="3413452" cy="22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Sinclair’s Role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 as Registered Apprenticeship Sponsor</a:t>
            </a:r>
          </a:p>
          <a:p>
            <a:r>
              <a:rPr lang="en-US" dirty="0" smtClean="0"/>
              <a:t>Assist with Design and Implementation of Pre-Apprenticeship Program</a:t>
            </a:r>
          </a:p>
          <a:p>
            <a:r>
              <a:rPr lang="en-US" dirty="0" smtClean="0"/>
              <a:t>Assist in Building Industry/Business Partners</a:t>
            </a:r>
          </a:p>
          <a:p>
            <a:r>
              <a:rPr lang="en-US" dirty="0" smtClean="0"/>
              <a:t>Co-Tracking Students</a:t>
            </a:r>
          </a:p>
          <a:p>
            <a:r>
              <a:rPr lang="en-US" dirty="0" smtClean="0"/>
              <a:t>Transitioning Students to Registered Apprenticeship or one of Sinclair’s Programs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6" y="1711118"/>
            <a:ext cx="7603022" cy="236174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19706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Establishing the Pipeline</a:t>
            </a:r>
            <a:endParaRPr lang="en-US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19" id="{114E0822-AD9B-DF42-B859-0FD1F84F2854}" vid="{5DE3103E-E224-644A-8711-9CBCE0D84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3DA139C7B8046AFF4C63973E5AB97" ma:contentTypeVersion="12" ma:contentTypeDescription="Create a new document." ma:contentTypeScope="" ma:versionID="f9cc2be4223536cb878a9e4318fd8df1">
  <xsd:schema xmlns:xsd="http://www.w3.org/2001/XMLSchema" xmlns:xs="http://www.w3.org/2001/XMLSchema" xmlns:p="http://schemas.microsoft.com/office/2006/metadata/properties" xmlns:ns3="d7618923-29eb-42ad-93eb-73e9ffc4bd87" xmlns:ns4="269888ad-d8c8-4ef9-b1aa-c951a354fc4f" targetNamespace="http://schemas.microsoft.com/office/2006/metadata/properties" ma:root="true" ma:fieldsID="7b2bf7ed546aed7328a26e74c856c918" ns3:_="" ns4:_="">
    <xsd:import namespace="d7618923-29eb-42ad-93eb-73e9ffc4bd87"/>
    <xsd:import namespace="269888ad-d8c8-4ef9-b1aa-c951a354f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18923-29eb-42ad-93eb-73e9ffc4bd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88ad-d8c8-4ef9-b1aa-c951a354f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447C02-ABF7-4B6C-80A3-74102510B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18923-29eb-42ad-93eb-73e9ffc4bd87"/>
    <ds:schemaRef ds:uri="269888ad-d8c8-4ef9-b1aa-c951a354f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B606A-0ED8-426A-911A-8404D84DC92E}">
  <ds:schemaRefs>
    <ds:schemaRef ds:uri="http://schemas.microsoft.com/office/2006/documentManagement/types"/>
    <ds:schemaRef ds:uri="d7618923-29eb-42ad-93eb-73e9ffc4bd87"/>
    <ds:schemaRef ds:uri="http://purl.org/dc/terms/"/>
    <ds:schemaRef ds:uri="269888ad-d8c8-4ef9-b1aa-c951a354fc4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B85FBD-CAEB-482A-ADC9-FCF88BB756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2019</Template>
  <TotalTime>40161</TotalTime>
  <Words>581</Words>
  <Application>Microsoft Office PowerPoint</Application>
  <PresentationFormat>On-screen Show (16:9)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1_Office Theme</vt:lpstr>
      <vt:lpstr>PowerPoint Presentation</vt:lpstr>
      <vt:lpstr>Introductions</vt:lpstr>
      <vt:lpstr>Overview</vt:lpstr>
      <vt:lpstr>Pre-Apprenticeship</vt:lpstr>
      <vt:lpstr>Pre-Apprenticeship: Benefits </vt:lpstr>
      <vt:lpstr>Pre-Apprenticeship Successes</vt:lpstr>
      <vt:lpstr>Pre-Apprenticeship Areas of Growth</vt:lpstr>
      <vt:lpstr>Sinclair’s Role</vt:lpstr>
      <vt:lpstr>Establishing the Pipeline</vt:lpstr>
      <vt:lpstr>Transitioning to Next Steps</vt:lpstr>
      <vt:lpstr>Sinclair’s Office of Work-based Learning</vt:lpstr>
      <vt:lpstr>Pre-Apprenticeship</vt:lpstr>
      <vt:lpstr>Operating Plan Overview</vt:lpstr>
      <vt:lpstr>STEP 1: Identify POC</vt:lpstr>
      <vt:lpstr>STEP 2: Establish linkages</vt:lpstr>
      <vt:lpstr>STEP 3: Build Relationships</vt:lpstr>
      <vt:lpstr>STEP 4: Identify Students</vt:lpstr>
      <vt:lpstr>Working with Businesses</vt:lpstr>
      <vt:lpstr>What is the role of the Employers?</vt:lpstr>
      <vt:lpstr>Questions</vt:lpstr>
      <vt:lpstr>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Bridgman, Chad</dc:creator>
  <cp:lastModifiedBy>Hunt, Pamela</cp:lastModifiedBy>
  <cp:revision>76</cp:revision>
  <cp:lastPrinted>2019-01-29T19:34:13Z</cp:lastPrinted>
  <dcterms:created xsi:type="dcterms:W3CDTF">2019-03-12T14:02:52Z</dcterms:created>
  <dcterms:modified xsi:type="dcterms:W3CDTF">2022-03-25T20:35:19Z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0x0101006BA3DA139C7B8046AFF4C63973E5AB97</vt:lpwstr>
  </property>
</Properties>
</file>