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8" r:id="rId2"/>
    <p:sldMasterId id="2147483689" r:id="rId3"/>
    <p:sldMasterId id="2147483690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  <p:embeddedFont>
      <p:font typeface="Merriweather" panose="020B0604020202020204" charset="0"/>
      <p:regular r:id="rId49"/>
      <p:bold r:id="rId50"/>
      <p:italic r:id="rId51"/>
      <p:boldItalic r:id="rId52"/>
    </p:embeddedFont>
    <p:embeddedFont>
      <p:font typeface="Roboto Slab" panose="020B0604020202020204" charset="0"/>
      <p:regular r:id="rId53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Roboto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25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5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df09545c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df09545c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b80e96de3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cb80e96de3_0_4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cb80e96de3_0_4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10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b80e96de3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cb80e96de3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cb80e96de3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cb80e96de3_0_4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cb80e96de3_0_4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12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bfa6843aa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bfa6843aa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cb80e96de3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cb80e96de3_0_5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work we do on the Business Advisory Council is done in concert with partners in K-12 Education and the larger community and major industries in our region.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cb80e96de3_0_5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14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012425af2b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1012425af2b_0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work we do on the Business Advisory Council is done in concert with partners in K-12 Education and the larger community and major industries in our region.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1012425af2b_0_2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15</a:t>
            </a:fld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eb60b33463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eb60b33463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012425af2b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012425af2b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b80e96de3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b80e96de3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012425af2b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012425af2b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91087a386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91087a386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cb80e96de3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cb80e96de3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53d5e63186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53d5e63186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012425af2b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012425af2b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53d5e63186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53d5e63186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53d5e63186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53d5e63186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53d5e63186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53d5e63186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53d5e63186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53d5e63186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53d5e63186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53d5e63186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012425af2b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g1012425af2b_0_3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work we do on the Business Advisory Council is done in concert with partners in K-12 Education and the larger community and major industries in our region.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1012425af2b_0_3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28</a:t>
            </a:fld>
            <a:endParaRPr sz="14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012425af2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012425af2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audit of who is in the room.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53d5e6318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53d5e6318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e91087a386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e91087a386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audit of who is in the room.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012425af2b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012425af2b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012425af2b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012425af2b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012425af2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012425af2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audit of who is in the room.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012425af2b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012425af2b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634c5aa07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634c5aa07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53d5e6318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53d5e6318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bfa6843aa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bfa6843aa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bfa6843aa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bfa6843aa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bfa6843aa_0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7bfa6843aa_0_8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7bfa6843aa_0_8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7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b80e96de3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b80e96de3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cb80e96de3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cb80e96de3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8BC"/>
              </a:buClr>
              <a:buSzPts val="2800"/>
              <a:buNone/>
              <a:defRPr sz="2800">
                <a:solidFill>
                  <a:srgbClr val="FFE8B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8BC"/>
              </a:buClr>
              <a:buSzPts val="2800"/>
              <a:buNone/>
              <a:defRPr sz="2800">
                <a:solidFill>
                  <a:srgbClr val="FFE8BC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8BC"/>
              </a:buClr>
              <a:buSzPts val="2800"/>
              <a:buNone/>
              <a:defRPr sz="2800">
                <a:solidFill>
                  <a:srgbClr val="FFE8BC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8BC"/>
              </a:buClr>
              <a:buSzPts val="2800"/>
              <a:buNone/>
              <a:defRPr sz="2800">
                <a:solidFill>
                  <a:srgbClr val="FFE8BC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8BC"/>
              </a:buClr>
              <a:buSzPts val="2800"/>
              <a:buNone/>
              <a:defRPr sz="2800">
                <a:solidFill>
                  <a:srgbClr val="FFE8BC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8BC"/>
              </a:buClr>
              <a:buSzPts val="2800"/>
              <a:buNone/>
              <a:defRPr sz="2800">
                <a:solidFill>
                  <a:srgbClr val="FFE8BC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8BC"/>
              </a:buClr>
              <a:buSzPts val="2800"/>
              <a:buNone/>
              <a:defRPr sz="2800">
                <a:solidFill>
                  <a:srgbClr val="FFE8BC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8BC"/>
              </a:buClr>
              <a:buSzPts val="2800"/>
              <a:buNone/>
              <a:defRPr sz="2800">
                <a:solidFill>
                  <a:srgbClr val="FFE8BC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8BC"/>
              </a:buClr>
              <a:buSzPts val="2800"/>
              <a:buNone/>
              <a:defRPr sz="2800">
                <a:solidFill>
                  <a:srgbClr val="FFE8B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476250" y="228600"/>
            <a:ext cx="8345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455613" y="4819650"/>
            <a:ext cx="381000" cy="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3A6F8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ct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3A6F8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ct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3A6F8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ct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3A6F8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ct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3A6F8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ct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3A6F8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ct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3A6F8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ct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3A6F8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ct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3A6F8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>
  <p:cSld name="Centere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>
            <a:off x="524469" y="770044"/>
            <a:ext cx="81060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2"/>
          </p:nvPr>
        </p:nvSpPr>
        <p:spPr>
          <a:xfrm>
            <a:off x="523875" y="1837935"/>
            <a:ext cx="8106000" cy="2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73633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736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3"/>
          </p:nvPr>
        </p:nvSpPr>
        <p:spPr>
          <a:xfrm>
            <a:off x="523280" y="1295188"/>
            <a:ext cx="8107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4"/>
          </p:nvPr>
        </p:nvSpPr>
        <p:spPr>
          <a:xfrm>
            <a:off x="523280" y="521273"/>
            <a:ext cx="81072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5" name="Google Shape;8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96634" y="4344252"/>
            <a:ext cx="496304" cy="530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324">
          <p15:clr>
            <a:srgbClr val="FBAE40"/>
          </p15:clr>
        </p15:guide>
        <p15:guide id="4" pos="54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325750" y="-39206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613575" y="1070475"/>
            <a:ext cx="7950300" cy="31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oter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96425" y="4382944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/>
          <p:nvPr/>
        </p:nvSpPr>
        <p:spPr>
          <a:xfrm>
            <a:off x="757175" y="430800"/>
            <a:ext cx="7317000" cy="3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6" name="Google Shape;156;p3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7" name="Google Shape;15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4" name="Google Shape;164;p4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9" name="Google Shape;16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2" name="Google Shape;172;p4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oter Blue">
  <p:cSld name="SECTION_HEADER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96425" y="4382944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/>
          <p:nvPr/>
        </p:nvSpPr>
        <p:spPr>
          <a:xfrm>
            <a:off x="757175" y="430800"/>
            <a:ext cx="7317000" cy="3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Google Shape;21;p5"/>
          <p:cNvSpPr/>
          <p:nvPr/>
        </p:nvSpPr>
        <p:spPr>
          <a:xfrm>
            <a:off x="0" y="-6525"/>
            <a:ext cx="9144000" cy="4301400"/>
          </a:xfrm>
          <a:prstGeom prst="rect">
            <a:avLst/>
          </a:prstGeom>
          <a:solidFill>
            <a:srgbClr val="142A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832400" y="10000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/>
          <p:nvPr/>
        </p:nvSpPr>
        <p:spPr>
          <a:xfrm>
            <a:off x="-41700" y="-48037"/>
            <a:ext cx="9185700" cy="5191800"/>
          </a:xfrm>
          <a:prstGeom prst="rect">
            <a:avLst/>
          </a:prstGeom>
          <a:solidFill>
            <a:srgbClr val="C8E9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/>
          <p:nvPr/>
        </p:nvSpPr>
        <p:spPr>
          <a:xfrm>
            <a:off x="-41700" y="-48037"/>
            <a:ext cx="9185700" cy="5191800"/>
          </a:xfrm>
          <a:prstGeom prst="rect">
            <a:avLst/>
          </a:prstGeom>
          <a:solidFill>
            <a:srgbClr val="F47B2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 b="1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4.png"/><Relationship Id="rId4" Type="http://schemas.openxmlformats.org/officeDocument/2006/relationships/image" Target="../media/image28.gif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hyperlink" Target="https://explorehealthcareers.org/hpw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Bryan.Stewart@mcesc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csedweek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dweek.org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Bryan.Stewart@mcesc.or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4"/>
          <p:cNvSpPr txBox="1">
            <a:spLocks noGrp="1"/>
          </p:cNvSpPr>
          <p:nvPr>
            <p:ph type="ctrTitle"/>
          </p:nvPr>
        </p:nvSpPr>
        <p:spPr>
          <a:xfrm>
            <a:off x="1042175" y="4632600"/>
            <a:ext cx="6975300" cy="6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High Impact Business Advisory Council Highlight</a:t>
            </a:r>
            <a:endParaRPr sz="3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1" name="Google Shape;181;p44"/>
          <p:cNvPicPr preferRelativeResize="0"/>
          <p:nvPr/>
        </p:nvPicPr>
        <p:blipFill rotWithShape="1">
          <a:blip r:embed="rId3">
            <a:alphaModFix/>
          </a:blip>
          <a:srcRect t="11903" b="7503"/>
          <a:stretch/>
        </p:blipFill>
        <p:spPr>
          <a:xfrm>
            <a:off x="2017800" y="595550"/>
            <a:ext cx="5108400" cy="308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3"/>
          <p:cNvSpPr/>
          <p:nvPr/>
        </p:nvSpPr>
        <p:spPr>
          <a:xfrm>
            <a:off x="0" y="-2493"/>
            <a:ext cx="9144000" cy="5145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53"/>
          <p:cNvSpPr/>
          <p:nvPr/>
        </p:nvSpPr>
        <p:spPr>
          <a:xfrm>
            <a:off x="0" y="0"/>
            <a:ext cx="8840066" cy="5143500"/>
          </a:xfrm>
          <a:custGeom>
            <a:avLst/>
            <a:gdLst/>
            <a:ahLst/>
            <a:cxnLst/>
            <a:rect l="l" t="t" r="r" b="b"/>
            <a:pathLst>
              <a:path w="11786754" h="6858000" extrusionOk="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3"/>
          <p:cNvSpPr/>
          <p:nvPr/>
        </p:nvSpPr>
        <p:spPr>
          <a:xfrm>
            <a:off x="0" y="0"/>
            <a:ext cx="2686050" cy="5143500"/>
          </a:xfrm>
          <a:custGeom>
            <a:avLst/>
            <a:gdLst/>
            <a:ahLst/>
            <a:cxnLst/>
            <a:rect l="l" t="t" r="r" b="b"/>
            <a:pathLst>
              <a:path w="3581400" h="6858000" extrusionOk="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48" y="0"/>
            <a:ext cx="799610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925" y="-45275"/>
            <a:ext cx="7659600" cy="518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69" name="Google Shape;269;p54" descr="Setting up sections with Clever sync – Code.or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2500" y="4005175"/>
            <a:ext cx="891900" cy="9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5"/>
          <p:cNvSpPr/>
          <p:nvPr/>
        </p:nvSpPr>
        <p:spPr>
          <a:xfrm>
            <a:off x="0" y="-2493"/>
            <a:ext cx="9144000" cy="5145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55"/>
          <p:cNvSpPr/>
          <p:nvPr/>
        </p:nvSpPr>
        <p:spPr>
          <a:xfrm>
            <a:off x="0" y="0"/>
            <a:ext cx="8840066" cy="5143500"/>
          </a:xfrm>
          <a:custGeom>
            <a:avLst/>
            <a:gdLst/>
            <a:ahLst/>
            <a:cxnLst/>
            <a:rect l="l" t="t" r="r" b="b"/>
            <a:pathLst>
              <a:path w="11786754" h="6858000" extrusionOk="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55"/>
          <p:cNvSpPr/>
          <p:nvPr/>
        </p:nvSpPr>
        <p:spPr>
          <a:xfrm>
            <a:off x="0" y="0"/>
            <a:ext cx="2686050" cy="5143500"/>
          </a:xfrm>
          <a:custGeom>
            <a:avLst/>
            <a:gdLst/>
            <a:ahLst/>
            <a:cxnLst/>
            <a:rect l="l" t="t" r="r" b="b"/>
            <a:pathLst>
              <a:path w="3581400" h="6858000" extrusionOk="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42" y="0"/>
            <a:ext cx="795251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6" title="HEALTHCARE | BIOSCIEN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0" y="613825"/>
            <a:ext cx="197167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6" title="ADVANCED MANUFACTUR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8000" y="599525"/>
            <a:ext cx="1781175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6" title="BUSINESS SERVICE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5450" y="613813"/>
            <a:ext cx="188595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6" title="INFORMATION TECHNOLOGY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8200" y="2536975"/>
            <a:ext cx="1971675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6" title="LOGISTICS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1325" y="2654900"/>
            <a:ext cx="1933575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6" title="AEROSPAC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46350" y="2765575"/>
            <a:ext cx="18859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6" title="SKILLED TRADES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97675" y="613825"/>
            <a:ext cx="1847850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6"/>
          <p:cNvSpPr txBox="1"/>
          <p:nvPr/>
        </p:nvSpPr>
        <p:spPr>
          <a:xfrm rot="2700788">
            <a:off x="6513105" y="3058009"/>
            <a:ext cx="2776172" cy="49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Open Sans"/>
                <a:ea typeface="Open Sans"/>
                <a:cs typeface="Open Sans"/>
                <a:sym typeface="Open Sans"/>
              </a:rPr>
              <a:t>Entrepreneurship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56"/>
          <p:cNvSpPr txBox="1"/>
          <p:nvPr/>
        </p:nvSpPr>
        <p:spPr>
          <a:xfrm rot="2700440">
            <a:off x="235437" y="2785438"/>
            <a:ext cx="1656115" cy="49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Open Sans"/>
                <a:ea typeface="Open Sans"/>
                <a:cs typeface="Open Sans"/>
                <a:sym typeface="Open Sans"/>
              </a:rPr>
              <a:t>Education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2" name="Google Shape;292;p56"/>
          <p:cNvSpPr txBox="1"/>
          <p:nvPr/>
        </p:nvSpPr>
        <p:spPr>
          <a:xfrm rot="2700327">
            <a:off x="-53269" y="3933315"/>
            <a:ext cx="2233538" cy="49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Open Sans"/>
                <a:ea typeface="Open Sans"/>
                <a:cs typeface="Open Sans"/>
                <a:sym typeface="Open Sans"/>
              </a:rPr>
              <a:t>EMS/Fire/Police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3" name="Google Shape;293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10450" y="4306654"/>
            <a:ext cx="2285952" cy="913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7"/>
          <p:cNvSpPr/>
          <p:nvPr/>
        </p:nvSpPr>
        <p:spPr>
          <a:xfrm>
            <a:off x="0" y="-2493"/>
            <a:ext cx="9144000" cy="5145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57"/>
          <p:cNvSpPr/>
          <p:nvPr/>
        </p:nvSpPr>
        <p:spPr>
          <a:xfrm>
            <a:off x="0" y="0"/>
            <a:ext cx="8840066" cy="5143500"/>
          </a:xfrm>
          <a:custGeom>
            <a:avLst/>
            <a:gdLst/>
            <a:ahLst/>
            <a:cxnLst/>
            <a:rect l="l" t="t" r="r" b="b"/>
            <a:pathLst>
              <a:path w="11786754" h="6858000" extrusionOk="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57"/>
          <p:cNvSpPr/>
          <p:nvPr/>
        </p:nvSpPr>
        <p:spPr>
          <a:xfrm>
            <a:off x="0" y="0"/>
            <a:ext cx="2686050" cy="5143500"/>
          </a:xfrm>
          <a:custGeom>
            <a:avLst/>
            <a:gdLst/>
            <a:ahLst/>
            <a:cxnLst/>
            <a:rect l="l" t="t" r="r" b="b"/>
            <a:pathLst>
              <a:path w="3581400" h="6858000" extrusionOk="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8875" y="4641116"/>
            <a:ext cx="762101" cy="38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57"/>
          <p:cNvSpPr txBox="1"/>
          <p:nvPr/>
        </p:nvSpPr>
        <p:spPr>
          <a:xfrm>
            <a:off x="2361450" y="4765375"/>
            <a:ext cx="4421100" cy="564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</a:rPr>
              <a:t>Crocs Distribution Center Tour on Nov. 19th 2019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pic>
        <p:nvPicPr>
          <p:cNvPr id="304" name="Google Shape;304;p57"/>
          <p:cNvPicPr preferRelativeResize="0"/>
          <p:nvPr/>
        </p:nvPicPr>
        <p:blipFill rotWithShape="1">
          <a:blip r:embed="rId4">
            <a:alphaModFix/>
          </a:blip>
          <a:srcRect t="10801"/>
          <a:stretch/>
        </p:blipFill>
        <p:spPr>
          <a:xfrm>
            <a:off x="1143000" y="177625"/>
            <a:ext cx="6858000" cy="458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05" name="Google Shape;305;p57"/>
          <p:cNvSpPr txBox="1"/>
          <p:nvPr/>
        </p:nvSpPr>
        <p:spPr>
          <a:xfrm>
            <a:off x="151000" y="314425"/>
            <a:ext cx="88401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highlight>
                  <a:schemeClr val="accent1"/>
                </a:highlight>
                <a:latin typeface="Open Sans"/>
                <a:ea typeface="Open Sans"/>
                <a:cs typeface="Open Sans"/>
                <a:sym typeface="Open Sans"/>
              </a:rPr>
              <a:t>Career Champions and Counselors Academy</a:t>
            </a:r>
            <a:endParaRPr sz="3100" b="1">
              <a:highlight>
                <a:schemeClr val="accen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8"/>
          <p:cNvSpPr/>
          <p:nvPr/>
        </p:nvSpPr>
        <p:spPr>
          <a:xfrm>
            <a:off x="0" y="-2493"/>
            <a:ext cx="9144000" cy="5145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58"/>
          <p:cNvSpPr/>
          <p:nvPr/>
        </p:nvSpPr>
        <p:spPr>
          <a:xfrm>
            <a:off x="0" y="0"/>
            <a:ext cx="8840066" cy="5143500"/>
          </a:xfrm>
          <a:custGeom>
            <a:avLst/>
            <a:gdLst/>
            <a:ahLst/>
            <a:cxnLst/>
            <a:rect l="l" t="t" r="r" b="b"/>
            <a:pathLst>
              <a:path w="11786754" h="6858000" extrusionOk="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58"/>
          <p:cNvSpPr/>
          <p:nvPr/>
        </p:nvSpPr>
        <p:spPr>
          <a:xfrm>
            <a:off x="0" y="0"/>
            <a:ext cx="2686050" cy="5143500"/>
          </a:xfrm>
          <a:custGeom>
            <a:avLst/>
            <a:gdLst/>
            <a:ahLst/>
            <a:cxnLst/>
            <a:rect l="l" t="t" r="r" b="b"/>
            <a:pathLst>
              <a:path w="3581400" h="6858000" extrusionOk="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58"/>
          <p:cNvSpPr txBox="1"/>
          <p:nvPr/>
        </p:nvSpPr>
        <p:spPr>
          <a:xfrm>
            <a:off x="732775" y="1571150"/>
            <a:ext cx="7665900" cy="2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Our Career Connections Weeks of Action</a:t>
            </a:r>
            <a:endParaRPr sz="59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450" y="4306654"/>
            <a:ext cx="2285952" cy="913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9"/>
          <p:cNvSpPr txBox="1">
            <a:spLocks noGrp="1"/>
          </p:cNvSpPr>
          <p:nvPr>
            <p:ph type="title"/>
          </p:nvPr>
        </p:nvSpPr>
        <p:spPr>
          <a:xfrm>
            <a:off x="628650" y="452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Construction Appreciation Week - Sept. 19th - 23rd</a:t>
            </a:r>
            <a:endParaRPr sz="2800"/>
          </a:p>
        </p:txBody>
      </p:sp>
      <p:pic>
        <p:nvPicPr>
          <p:cNvPr id="321" name="Google Shape;32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3" y="892750"/>
            <a:ext cx="8192474" cy="3906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9"/>
          <p:cNvSpPr txBox="1"/>
          <p:nvPr/>
        </p:nvSpPr>
        <p:spPr>
          <a:xfrm>
            <a:off x="1061700" y="4272575"/>
            <a:ext cx="70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Please contact your partners in construction to </a:t>
            </a:r>
            <a:endParaRPr sz="2100" b="1">
              <a:solidFill>
                <a:srgbClr val="FFFFFF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ensure your districts participate this year.</a:t>
            </a:r>
            <a:endParaRPr sz="2100" b="1">
              <a:solidFill>
                <a:srgbClr val="FFFFFF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324" y="767225"/>
            <a:ext cx="3634500" cy="179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8" name="Google Shape;328;p60"/>
          <p:cNvPicPr preferRelativeResize="0"/>
          <p:nvPr/>
        </p:nvPicPr>
        <p:blipFill rotWithShape="1">
          <a:blip r:embed="rId4">
            <a:alphaModFix/>
          </a:blip>
          <a:srcRect b="17850"/>
          <a:stretch/>
        </p:blipFill>
        <p:spPr>
          <a:xfrm>
            <a:off x="530125" y="2738150"/>
            <a:ext cx="5139900" cy="2152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9" name="Google Shape;329;p60"/>
          <p:cNvPicPr preferRelativeResize="0"/>
          <p:nvPr/>
        </p:nvPicPr>
        <p:blipFill rotWithShape="1">
          <a:blip r:embed="rId5">
            <a:alphaModFix/>
          </a:blip>
          <a:srcRect b="13785"/>
          <a:stretch/>
        </p:blipFill>
        <p:spPr>
          <a:xfrm>
            <a:off x="5994150" y="2222100"/>
            <a:ext cx="2686500" cy="278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30" name="Google Shape;330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324" y="538624"/>
            <a:ext cx="2052900" cy="2152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31" name="Google Shape;331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2925" y="843425"/>
            <a:ext cx="2517000" cy="1322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32" name="Google Shape;332;p60"/>
          <p:cNvSpPr txBox="1">
            <a:spLocks noGrp="1"/>
          </p:cNvSpPr>
          <p:nvPr>
            <p:ph type="title"/>
          </p:nvPr>
        </p:nvSpPr>
        <p:spPr>
          <a:xfrm>
            <a:off x="2329200" y="0"/>
            <a:ext cx="52476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MFG Month  - October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8875" y="4641116"/>
            <a:ext cx="762101" cy="3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200" y="152400"/>
            <a:ext cx="8517600" cy="43362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8875" y="4641116"/>
            <a:ext cx="762101" cy="3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760300" cy="253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45" name="Google Shape;345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9283" y="2571747"/>
            <a:ext cx="5431800" cy="2453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5"/>
          <p:cNvSpPr txBox="1">
            <a:spLocks noGrp="1"/>
          </p:cNvSpPr>
          <p:nvPr>
            <p:ph type="title"/>
          </p:nvPr>
        </p:nvSpPr>
        <p:spPr>
          <a:xfrm>
            <a:off x="1319600" y="-6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Presenter Info:</a:t>
            </a:r>
            <a:endParaRPr/>
          </a:p>
        </p:txBody>
      </p:sp>
      <p:sp>
        <p:nvSpPr>
          <p:cNvPr id="187" name="Google Shape;187;p45"/>
          <p:cNvSpPr txBox="1">
            <a:spLocks noGrp="1"/>
          </p:cNvSpPr>
          <p:nvPr>
            <p:ph type="body" idx="1"/>
          </p:nvPr>
        </p:nvSpPr>
        <p:spPr>
          <a:xfrm>
            <a:off x="256875" y="1506800"/>
            <a:ext cx="5393700" cy="31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rgbClr val="000000"/>
                </a:solidFill>
              </a:rPr>
              <a:t>Bryan</a:t>
            </a:r>
            <a:r>
              <a:rPr lang="en" sz="2800">
                <a:solidFill>
                  <a:srgbClr val="000000"/>
                </a:solidFill>
              </a:rPr>
              <a:t> </a:t>
            </a:r>
            <a:r>
              <a:rPr lang="en" sz="2800" b="1">
                <a:solidFill>
                  <a:srgbClr val="000000"/>
                </a:solidFill>
              </a:rPr>
              <a:t>Stewart</a:t>
            </a:r>
            <a:endParaRPr sz="28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000000"/>
                </a:solidFill>
              </a:rPr>
              <a:t>Workforce Development Director</a:t>
            </a:r>
            <a:endParaRPr sz="26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Bryan.Stewart@mcesc.org</a:t>
            </a:r>
            <a:endParaRPr sz="2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88" name="Google Shape;188;p45"/>
          <p:cNvPicPr preferRelativeResize="0"/>
          <p:nvPr/>
        </p:nvPicPr>
        <p:blipFill rotWithShape="1">
          <a:blip r:embed="rId4">
            <a:alphaModFix/>
          </a:blip>
          <a:srcRect l="10678" r="11886"/>
          <a:stretch/>
        </p:blipFill>
        <p:spPr>
          <a:xfrm>
            <a:off x="5650575" y="1939625"/>
            <a:ext cx="2457000" cy="2114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8875" y="4641116"/>
            <a:ext cx="762101" cy="3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325" y="363650"/>
            <a:ext cx="8839200" cy="4162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52" name="Google Shape;352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700" y="1026000"/>
            <a:ext cx="1810800" cy="1201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9F0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Six Working Groups</a:t>
            </a:r>
            <a:endParaRPr sz="3000"/>
          </a:p>
        </p:txBody>
      </p:sp>
      <p:sp>
        <p:nvSpPr>
          <p:cNvPr id="358" name="Google Shape;358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Educator Engagement</a:t>
            </a:r>
            <a:endParaRPr sz="19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 b="1"/>
              <a:t>Parent &amp; Community Engagement</a:t>
            </a:r>
            <a:endParaRPr sz="19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 b="1"/>
              <a:t>Industry Engagement</a:t>
            </a:r>
            <a:endParaRPr sz="19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 b="1"/>
              <a:t>Student Engagement</a:t>
            </a:r>
            <a:endParaRPr sz="19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 b="1"/>
              <a:t>Policy &amp; Advocacy</a:t>
            </a:r>
            <a:endParaRPr sz="19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900" b="1"/>
              <a:t>Warren County Specific Efforts</a:t>
            </a:r>
            <a:endParaRPr sz="1900" b="1"/>
          </a:p>
        </p:txBody>
      </p:sp>
      <p:pic>
        <p:nvPicPr>
          <p:cNvPr id="359" name="Google Shape;35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3321" y="941525"/>
            <a:ext cx="4376729" cy="366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5" descr="YouScience - Ludlow High Schoo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075" y="1604825"/>
            <a:ext cx="3042300" cy="95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65" name="Google Shape;365;p65"/>
          <p:cNvSpPr txBox="1"/>
          <p:nvPr/>
        </p:nvSpPr>
        <p:spPr>
          <a:xfrm>
            <a:off x="758375" y="559425"/>
            <a:ext cx="733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Open Sans"/>
                <a:ea typeface="Open Sans"/>
                <a:cs typeface="Open Sans"/>
                <a:sym typeface="Open Sans"/>
              </a:rPr>
              <a:t>Expanding access to resources like: </a:t>
            </a:r>
            <a:endParaRPr sz="30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6" name="Google Shape;366;p65" descr="Transeo: Life Readiness Software For All Studen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4050" y="1651625"/>
            <a:ext cx="3810000" cy="952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67" name="Google Shape;367;p65" descr="Nepris Launches 'You Give, We Give' Campaign to Help Underserved Students  Meet Career Goals | Business Wire"/>
          <p:cNvPicPr preferRelativeResize="0"/>
          <p:nvPr/>
        </p:nvPicPr>
        <p:blipFill rotWithShape="1">
          <a:blip r:embed="rId5">
            <a:alphaModFix/>
          </a:blip>
          <a:srcRect l="12280" t="38046" r="10967" b="25856"/>
          <a:stretch/>
        </p:blipFill>
        <p:spPr>
          <a:xfrm>
            <a:off x="758375" y="2862925"/>
            <a:ext cx="3317700" cy="8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68" name="Google Shape;368;p65" descr="Guidance / Navianc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4038" y="2820025"/>
            <a:ext cx="3648000" cy="952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69" name="Google Shape;369;p65"/>
          <p:cNvSpPr txBox="1"/>
          <p:nvPr/>
        </p:nvSpPr>
        <p:spPr>
          <a:xfrm>
            <a:off x="265775" y="3988425"/>
            <a:ext cx="8558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Open Sans"/>
                <a:ea typeface="Open Sans"/>
                <a:cs typeface="Open Sans"/>
                <a:sym typeface="Open Sans"/>
              </a:rPr>
              <a:t>So we can track and support you our BAC partner districts better!</a:t>
            </a:r>
            <a:endParaRPr sz="3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18600" cy="483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75" name="Google Shape;375;p66"/>
          <p:cNvSpPr txBox="1"/>
          <p:nvPr/>
        </p:nvSpPr>
        <p:spPr>
          <a:xfrm>
            <a:off x="6067550" y="267200"/>
            <a:ext cx="28500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latin typeface="Open Sans"/>
                <a:ea typeface="Open Sans"/>
                <a:cs typeface="Open Sans"/>
                <a:sym typeface="Open Sans"/>
              </a:rPr>
              <a:t>Lean into topics where there is a lot of energy and interested parties!</a:t>
            </a:r>
            <a:endParaRPr sz="27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66"/>
          <p:cNvSpPr txBox="1"/>
          <p:nvPr/>
        </p:nvSpPr>
        <p:spPr>
          <a:xfrm rot="-1404811">
            <a:off x="6463473" y="2989826"/>
            <a:ext cx="2772266" cy="138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Open Sans"/>
                <a:ea typeface="Open Sans"/>
                <a:cs typeface="Open Sans"/>
                <a:sym typeface="Open Sans"/>
              </a:rPr>
              <a:t>Financial literacy!</a:t>
            </a:r>
            <a:endParaRPr sz="39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7"/>
          <p:cNvSpPr txBox="1">
            <a:spLocks noGrp="1"/>
          </p:cNvSpPr>
          <p:nvPr>
            <p:ph type="title"/>
          </p:nvPr>
        </p:nvSpPr>
        <p:spPr>
          <a:xfrm>
            <a:off x="692725" y="273850"/>
            <a:ext cx="4586700" cy="1251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lt1"/>
                </a:solidFill>
              </a:rPr>
              <a:t>Submitting your plan!</a:t>
            </a:r>
            <a:endParaRPr sz="4500">
              <a:solidFill>
                <a:schemeClr val="lt1"/>
              </a:solidFill>
            </a:endParaRPr>
          </a:p>
        </p:txBody>
      </p:sp>
      <p:sp>
        <p:nvSpPr>
          <p:cNvPr id="382" name="Google Shape;382;p67"/>
          <p:cNvSpPr txBox="1">
            <a:spLocks noGrp="1"/>
          </p:cNvSpPr>
          <p:nvPr>
            <p:ph type="body" idx="1"/>
          </p:nvPr>
        </p:nvSpPr>
        <p:spPr>
          <a:xfrm>
            <a:off x="628650" y="1836975"/>
            <a:ext cx="3943200" cy="2795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Recognize this isn’t just a reporting document - it’s a guiding resource!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Allows your region to develop a coherent message!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Consider leveraging a graphic designer!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1"/>
                </a:solidFill>
              </a:rPr>
              <a:t>Meet with your major stakeholders to review your plan each fall!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83" name="Google Shape;38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2409">
            <a:off x="5051910" y="238890"/>
            <a:ext cx="3532554" cy="4665721"/>
          </a:xfrm>
          <a:prstGeom prst="rect">
            <a:avLst/>
          </a:prstGeom>
          <a:noFill/>
          <a:ln>
            <a:noFill/>
          </a:ln>
          <a:effectLst>
            <a:outerShdw blurRad="57150" dist="104775" dir="54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8"/>
          <p:cNvSpPr txBox="1">
            <a:spLocks noGrp="1"/>
          </p:cNvSpPr>
          <p:nvPr>
            <p:ph type="title"/>
          </p:nvPr>
        </p:nvSpPr>
        <p:spPr>
          <a:xfrm>
            <a:off x="306900" y="307250"/>
            <a:ext cx="4586700" cy="1251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Leverage folks</a:t>
            </a:r>
            <a:endParaRPr sz="3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from major institutions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89" name="Google Shape;389;p68"/>
          <p:cNvSpPr txBox="1">
            <a:spLocks noGrp="1"/>
          </p:cNvSpPr>
          <p:nvPr>
            <p:ph type="body" idx="1"/>
          </p:nvPr>
        </p:nvSpPr>
        <p:spPr>
          <a:xfrm>
            <a:off x="628650" y="1836975"/>
            <a:ext cx="3943200" cy="2795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We have 6 different working groups.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We invite folks from the private sector, higher-ed, the non-profit space, and neighborhood leaders!</a:t>
            </a:r>
            <a:endParaRPr sz="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1"/>
                </a:solidFill>
              </a:rPr>
              <a:t>Map out what you’re trying to do!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90" name="Google Shape;39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1025" y="262338"/>
            <a:ext cx="3559774" cy="4618835"/>
          </a:xfrm>
          <a:prstGeom prst="rect">
            <a:avLst/>
          </a:prstGeom>
          <a:noFill/>
          <a:ln>
            <a:noFill/>
          </a:ln>
          <a:effectLst>
            <a:outerShdw blurRad="57150" dist="12382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9F0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50" y="152400"/>
            <a:ext cx="6451500" cy="4838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238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6" name="Google Shape;396;p69"/>
          <p:cNvSpPr txBox="1"/>
          <p:nvPr/>
        </p:nvSpPr>
        <p:spPr>
          <a:xfrm>
            <a:off x="6813475" y="523275"/>
            <a:ext cx="20262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Leveraging an Annual Dinner with local leaders, highlight a district partner, and invite a keynote speaker!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6096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70"/>
          <p:cNvSpPr txBox="1"/>
          <p:nvPr/>
        </p:nvSpPr>
        <p:spPr>
          <a:xfrm>
            <a:off x="6557400" y="924050"/>
            <a:ext cx="26052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pen Sans"/>
                <a:ea typeface="Open Sans"/>
                <a:cs typeface="Open Sans"/>
                <a:sym typeface="Open Sans"/>
              </a:rPr>
              <a:t>We recommend you include specifying: Strategy, Actions, Responsibilities, Timeframe, and Metric!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1"/>
          <p:cNvSpPr/>
          <p:nvPr/>
        </p:nvSpPr>
        <p:spPr>
          <a:xfrm>
            <a:off x="0" y="-2493"/>
            <a:ext cx="9144000" cy="5145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71"/>
          <p:cNvSpPr/>
          <p:nvPr/>
        </p:nvSpPr>
        <p:spPr>
          <a:xfrm>
            <a:off x="0" y="0"/>
            <a:ext cx="8840066" cy="5143500"/>
          </a:xfrm>
          <a:custGeom>
            <a:avLst/>
            <a:gdLst/>
            <a:ahLst/>
            <a:cxnLst/>
            <a:rect l="l" t="t" r="r" b="b"/>
            <a:pathLst>
              <a:path w="11786754" h="6858000" extrusionOk="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71"/>
          <p:cNvSpPr/>
          <p:nvPr/>
        </p:nvSpPr>
        <p:spPr>
          <a:xfrm>
            <a:off x="0" y="0"/>
            <a:ext cx="2686050" cy="5143500"/>
          </a:xfrm>
          <a:custGeom>
            <a:avLst/>
            <a:gdLst/>
            <a:ahLst/>
            <a:cxnLst/>
            <a:rect l="l" t="t" r="r" b="b"/>
            <a:pathLst>
              <a:path w="3581400" h="6858000" extrusionOk="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71"/>
          <p:cNvPicPr preferRelativeResize="0"/>
          <p:nvPr/>
        </p:nvPicPr>
        <p:blipFill rotWithShape="1">
          <a:blip r:embed="rId3">
            <a:alphaModFix/>
          </a:blip>
          <a:srcRect t="18520"/>
          <a:stretch/>
        </p:blipFill>
        <p:spPr>
          <a:xfrm>
            <a:off x="1143013" y="594900"/>
            <a:ext cx="6858000" cy="4191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12" name="Google Shape;412;p71" descr="Warren County ESC (@warrencountyesc) / Twitte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9325" y="821555"/>
            <a:ext cx="1838100" cy="1838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3" name="Google Shape;41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7025" y="794650"/>
            <a:ext cx="1201200" cy="19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9960" y="1144800"/>
            <a:ext cx="983475" cy="16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7426" y="846500"/>
            <a:ext cx="846400" cy="13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71"/>
          <p:cNvSpPr txBox="1"/>
          <p:nvPr/>
        </p:nvSpPr>
        <p:spPr>
          <a:xfrm>
            <a:off x="3092875" y="871475"/>
            <a:ext cx="20910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Open Sans"/>
                <a:ea typeface="Open Sans"/>
                <a:cs typeface="Open Sans"/>
                <a:sym typeface="Open Sans"/>
              </a:rPr>
              <a:t>Review your current plan.</a:t>
            </a:r>
            <a:endParaRPr sz="17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Open Sans"/>
                <a:ea typeface="Open Sans"/>
                <a:cs typeface="Open Sans"/>
                <a:sym typeface="Open Sans"/>
              </a:rPr>
              <a:t>Is it something you would share with an outside organization?</a:t>
            </a:r>
            <a:endParaRPr sz="17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Open Sans"/>
                <a:ea typeface="Open Sans"/>
                <a:cs typeface="Open Sans"/>
                <a:sym typeface="Open Sans"/>
              </a:rPr>
              <a:t>Should it be?</a:t>
            </a:r>
            <a:endParaRPr sz="17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7" name="Google Shape;417;p71"/>
          <p:cNvSpPr txBox="1"/>
          <p:nvPr/>
        </p:nvSpPr>
        <p:spPr>
          <a:xfrm>
            <a:off x="129925" y="47200"/>
            <a:ext cx="7335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ACTION ITEM #1</a:t>
            </a:r>
            <a:endParaRPr sz="2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2"/>
          <p:cNvSpPr txBox="1"/>
          <p:nvPr/>
        </p:nvSpPr>
        <p:spPr>
          <a:xfrm>
            <a:off x="501825" y="4098850"/>
            <a:ext cx="8693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Consider ways you can get your staff or district leaders out to meet with industry partners to solicit local feedback!</a:t>
            </a:r>
            <a:endParaRPr sz="220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3" name="Google Shape;423;p72"/>
          <p:cNvPicPr preferRelativeResize="0"/>
          <p:nvPr/>
        </p:nvPicPr>
        <p:blipFill rotWithShape="1">
          <a:blip r:embed="rId3">
            <a:alphaModFix/>
          </a:blip>
          <a:srcRect t="33448"/>
          <a:stretch/>
        </p:blipFill>
        <p:spPr>
          <a:xfrm>
            <a:off x="1143000" y="576150"/>
            <a:ext cx="6858000" cy="342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24" name="Google Shape;424;p72"/>
          <p:cNvSpPr txBox="1"/>
          <p:nvPr/>
        </p:nvSpPr>
        <p:spPr>
          <a:xfrm>
            <a:off x="129925" y="-29000"/>
            <a:ext cx="7335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ACTION ITEM #2</a:t>
            </a:r>
            <a:endParaRPr sz="2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6"/>
          <p:cNvSpPr txBox="1"/>
          <p:nvPr/>
        </p:nvSpPr>
        <p:spPr>
          <a:xfrm>
            <a:off x="4251725" y="559725"/>
            <a:ext cx="46107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A little bit about me:</a:t>
            </a:r>
            <a:endParaRPr sz="2200" b="1">
              <a:solidFill>
                <a:srgbClr val="FFE5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E5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200"/>
              <a:buFont typeface="Roboto"/>
              <a:buChar char="-"/>
            </a:pPr>
            <a:r>
              <a:rPr lang="en" sz="2200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Degree in Diplomacy &amp; Global Politics from Miami</a:t>
            </a:r>
            <a:endParaRPr sz="2200">
              <a:solidFill>
                <a:srgbClr val="FFE5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200"/>
              <a:buFont typeface="Roboto"/>
              <a:buChar char="-"/>
            </a:pPr>
            <a:r>
              <a:rPr lang="en" sz="2200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Master of Public Administration from UD</a:t>
            </a:r>
            <a:endParaRPr sz="2200">
              <a:solidFill>
                <a:srgbClr val="FFE5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200"/>
              <a:buFont typeface="Roboto"/>
              <a:buChar char="-"/>
            </a:pPr>
            <a:r>
              <a:rPr lang="en" sz="2200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Die hard Cincinnati Bengals fan</a:t>
            </a:r>
            <a:endParaRPr sz="2200">
              <a:solidFill>
                <a:srgbClr val="FFE5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200"/>
              <a:buFont typeface="Roboto"/>
              <a:buChar char="-"/>
            </a:pPr>
            <a:r>
              <a:rPr lang="en" sz="2200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Science fiction lover</a:t>
            </a:r>
            <a:endParaRPr sz="2200">
              <a:solidFill>
                <a:srgbClr val="FFE5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200"/>
              <a:buFont typeface="Roboto"/>
              <a:buChar char="-"/>
            </a:pPr>
            <a:r>
              <a:rPr lang="en" sz="2200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I have an ecommerce retail business and love exploring our state’s entrepreneur scene.</a:t>
            </a:r>
            <a:endParaRPr sz="2200">
              <a:solidFill>
                <a:srgbClr val="FFE5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8875" y="4641116"/>
            <a:ext cx="762101" cy="3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569" y="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7600" y="641238"/>
            <a:ext cx="5816400" cy="386102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73"/>
          <p:cNvSpPr txBox="1"/>
          <p:nvPr/>
        </p:nvSpPr>
        <p:spPr>
          <a:xfrm>
            <a:off x="312450" y="641250"/>
            <a:ext cx="29061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Consider selecting a specific in-demand career path for this school year and design a formal (or informal) pathway with your BAC leadership.</a:t>
            </a:r>
            <a:endParaRPr sz="240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1" name="Google Shape;431;p73"/>
          <p:cNvSpPr txBox="1"/>
          <p:nvPr/>
        </p:nvSpPr>
        <p:spPr>
          <a:xfrm>
            <a:off x="6530725" y="-29000"/>
            <a:ext cx="7335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ACTION ITEM #3</a:t>
            </a:r>
            <a:endParaRPr sz="2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" y="170000"/>
            <a:ext cx="8343900" cy="4019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37" name="Google Shape;43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2450" y="4486578"/>
            <a:ext cx="1068525" cy="53889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4"/>
          <p:cNvSpPr txBox="1"/>
          <p:nvPr/>
        </p:nvSpPr>
        <p:spPr>
          <a:xfrm>
            <a:off x="120825" y="4479850"/>
            <a:ext cx="773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Commit to incorporating student voice!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74"/>
          <p:cNvSpPr txBox="1"/>
          <p:nvPr/>
        </p:nvSpPr>
        <p:spPr>
          <a:xfrm>
            <a:off x="176725" y="4031900"/>
            <a:ext cx="328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ACTION ITEM #4</a:t>
            </a:r>
            <a:endParaRPr sz="26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5"/>
          <p:cNvSpPr txBox="1">
            <a:spLocks noGrp="1"/>
          </p:cNvSpPr>
          <p:nvPr>
            <p:ph type="title"/>
          </p:nvPr>
        </p:nvSpPr>
        <p:spPr>
          <a:xfrm>
            <a:off x="589775" y="-210175"/>
            <a:ext cx="738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/>
              <a:t>Begin designing system level tools like Career Fair Google Forms or implementing job shadow packets.</a:t>
            </a:r>
            <a:endParaRPr sz="4000" b="0"/>
          </a:p>
        </p:txBody>
      </p:sp>
      <p:sp>
        <p:nvSpPr>
          <p:cNvPr id="445" name="Google Shape;445;p75"/>
          <p:cNvSpPr txBox="1"/>
          <p:nvPr/>
        </p:nvSpPr>
        <p:spPr>
          <a:xfrm>
            <a:off x="589775" y="94625"/>
            <a:ext cx="328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ACTION ITEM #5</a:t>
            </a:r>
            <a:endParaRPr sz="26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6" name="Google Shape;446;p75" descr="Workforce Development - NAHB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9175" y="2683575"/>
            <a:ext cx="4123200" cy="2319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6"/>
          <p:cNvSpPr txBox="1"/>
          <p:nvPr/>
        </p:nvSpPr>
        <p:spPr>
          <a:xfrm>
            <a:off x="349425" y="4175050"/>
            <a:ext cx="8693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Help your region participate more deeply in weeks of career exploration like In-Demand Jobs Week in May!</a:t>
            </a:r>
            <a:endParaRPr sz="240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2" name="Google Shape;452;p7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00" y="540725"/>
            <a:ext cx="7639500" cy="359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53" name="Google Shape;453;p76"/>
          <p:cNvSpPr txBox="1"/>
          <p:nvPr/>
        </p:nvSpPr>
        <p:spPr>
          <a:xfrm>
            <a:off x="589775" y="18425"/>
            <a:ext cx="328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ACTION ITEM #6</a:t>
            </a:r>
            <a:endParaRPr sz="2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4" name="Google Shape;454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100" y="1048250"/>
            <a:ext cx="1810800" cy="1201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77"/>
          <p:cNvPicPr preferRelativeResize="0"/>
          <p:nvPr/>
        </p:nvPicPr>
        <p:blipFill rotWithShape="1">
          <a:blip r:embed="rId3">
            <a:alphaModFix/>
          </a:blip>
          <a:srcRect t="28248"/>
          <a:stretch/>
        </p:blipFill>
        <p:spPr>
          <a:xfrm>
            <a:off x="913500" y="541950"/>
            <a:ext cx="7071600" cy="334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60" name="Google Shape;460;p77"/>
          <p:cNvSpPr txBox="1"/>
          <p:nvPr/>
        </p:nvSpPr>
        <p:spPr>
          <a:xfrm>
            <a:off x="501800" y="3945675"/>
            <a:ext cx="8112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Commit your district to host a Dress for Success or Touch a Truck event for your elementary school students this spring.</a:t>
            </a:r>
            <a:endParaRPr sz="22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1" name="Google Shape;461;p77"/>
          <p:cNvSpPr txBox="1"/>
          <p:nvPr/>
        </p:nvSpPr>
        <p:spPr>
          <a:xfrm>
            <a:off x="157150" y="0"/>
            <a:ext cx="328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ACTION ITEM #7</a:t>
            </a:r>
            <a:endParaRPr sz="26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"/>
          <p:cNvSpPr txBox="1">
            <a:spLocks noGrp="1"/>
          </p:cNvSpPr>
          <p:nvPr>
            <p:ph type="title"/>
          </p:nvPr>
        </p:nvSpPr>
        <p:spPr>
          <a:xfrm>
            <a:off x="996425" y="4382944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 Comments?</a:t>
            </a:r>
            <a:endParaRPr/>
          </a:p>
        </p:txBody>
      </p:sp>
      <p:sp>
        <p:nvSpPr>
          <p:cNvPr id="467" name="Google Shape;467;p78"/>
          <p:cNvSpPr txBox="1">
            <a:spLocks noGrp="1"/>
          </p:cNvSpPr>
          <p:nvPr>
            <p:ph type="body" idx="4294967295"/>
          </p:nvPr>
        </p:nvSpPr>
        <p:spPr>
          <a:xfrm>
            <a:off x="708225" y="1066675"/>
            <a:ext cx="5171100" cy="3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</a:rPr>
              <a:t>Bryan</a:t>
            </a:r>
            <a:r>
              <a:rPr lang="en" sz="2400">
                <a:solidFill>
                  <a:schemeClr val="lt1"/>
                </a:solidFill>
              </a:rPr>
              <a:t> </a:t>
            </a:r>
            <a:r>
              <a:rPr lang="en" sz="2400" b="1">
                <a:solidFill>
                  <a:schemeClr val="lt1"/>
                </a:solidFill>
              </a:rPr>
              <a:t>Stewart</a:t>
            </a:r>
            <a:endParaRPr sz="24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Workforce Development Director</a:t>
            </a:r>
            <a:endParaRPr sz="24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Bryan.Stewart@mcesc.org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468" name="Google Shape;468;p78"/>
          <p:cNvPicPr preferRelativeResize="0"/>
          <p:nvPr/>
        </p:nvPicPr>
        <p:blipFill rotWithShape="1">
          <a:blip r:embed="rId4">
            <a:alphaModFix/>
          </a:blip>
          <a:srcRect l="10678" r="11886"/>
          <a:stretch/>
        </p:blipFill>
        <p:spPr>
          <a:xfrm>
            <a:off x="6018025" y="1193050"/>
            <a:ext cx="2255400" cy="1941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0" y="290425"/>
            <a:ext cx="913587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0075" y="4500301"/>
            <a:ext cx="999026" cy="4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7" descr="Two Wright Brothers … Three Reasons For Success: “TEAMWORK, TONE,  TENACITY!” | The Becker T3 Group"/>
          <p:cNvPicPr preferRelativeResize="0"/>
          <p:nvPr/>
        </p:nvPicPr>
        <p:blipFill rotWithShape="1">
          <a:blip r:embed="rId5">
            <a:alphaModFix/>
          </a:blip>
          <a:srcRect l="23133" r="15875"/>
          <a:stretch/>
        </p:blipFill>
        <p:spPr>
          <a:xfrm>
            <a:off x="5906500" y="1348625"/>
            <a:ext cx="3160275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7" descr="115 Dayton Ohio Skyline Stock Photos, Pictures &amp; Royalty-Free Images -  iStock"/>
          <p:cNvPicPr preferRelativeResize="0"/>
          <p:nvPr/>
        </p:nvPicPr>
        <p:blipFill rotWithShape="1">
          <a:blip r:embed="rId6">
            <a:alphaModFix/>
          </a:blip>
          <a:srcRect t="-8959" b="17157"/>
          <a:stretch/>
        </p:blipFill>
        <p:spPr>
          <a:xfrm>
            <a:off x="77213" y="989125"/>
            <a:ext cx="5829300" cy="327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8"/>
          <p:cNvSpPr txBox="1">
            <a:spLocks noGrp="1"/>
          </p:cNvSpPr>
          <p:nvPr>
            <p:ph type="body" idx="1"/>
          </p:nvPr>
        </p:nvSpPr>
        <p:spPr>
          <a:xfrm>
            <a:off x="613575" y="918075"/>
            <a:ext cx="8225100" cy="25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Ensuring our workforce can compete by enhancing partnerships between schools, higher education and employers</a:t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lang="en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Ensuring student success and career-readiness</a:t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lang="en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Helping existing and new businesses thrive</a:t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lang="en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Keeping talent in our region</a:t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lang="en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Making Montgomery County &amp; Warren County great places to live</a:t>
            </a:r>
            <a:r>
              <a:rPr lang="en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and work</a:t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9" name="Google Shape;20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325" y="3376899"/>
            <a:ext cx="2186251" cy="163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8874" y="3376906"/>
            <a:ext cx="2186251" cy="163969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8"/>
          <p:cNvSpPr/>
          <p:nvPr/>
        </p:nvSpPr>
        <p:spPr>
          <a:xfrm>
            <a:off x="8081925" y="4186300"/>
            <a:ext cx="886800" cy="87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48"/>
          <p:cNvSpPr txBox="1">
            <a:spLocks noGrp="1"/>
          </p:cNvSpPr>
          <p:nvPr>
            <p:ph type="title"/>
          </p:nvPr>
        </p:nvSpPr>
        <p:spPr>
          <a:xfrm>
            <a:off x="639950" y="113194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Montgomery County ESC Business Advisory Council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213" name="Google Shape;21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8425" y="3407974"/>
            <a:ext cx="2103404" cy="157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9"/>
          <p:cNvSpPr/>
          <p:nvPr/>
        </p:nvSpPr>
        <p:spPr>
          <a:xfrm>
            <a:off x="99900" y="3215525"/>
            <a:ext cx="8944500" cy="111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21925"/>
            <a:ext cx="8839201" cy="967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600" y="1090500"/>
            <a:ext cx="2459100" cy="178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2375" y="1027550"/>
            <a:ext cx="2459100" cy="184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22" name="Google Shape;22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6625" y="1027549"/>
            <a:ext cx="2459100" cy="184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0"/>
          <p:cNvSpPr/>
          <p:nvPr/>
        </p:nvSpPr>
        <p:spPr>
          <a:xfrm>
            <a:off x="0" y="-2493"/>
            <a:ext cx="9144000" cy="5145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0" y="0"/>
            <a:ext cx="8840066" cy="5143500"/>
          </a:xfrm>
          <a:custGeom>
            <a:avLst/>
            <a:gdLst/>
            <a:ahLst/>
            <a:cxnLst/>
            <a:rect l="l" t="t" r="r" b="b"/>
            <a:pathLst>
              <a:path w="11786754" h="6858000" extrusionOk="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0"/>
          <p:cNvSpPr/>
          <p:nvPr/>
        </p:nvSpPr>
        <p:spPr>
          <a:xfrm>
            <a:off x="0" y="0"/>
            <a:ext cx="2686050" cy="5143500"/>
          </a:xfrm>
          <a:custGeom>
            <a:avLst/>
            <a:gdLst/>
            <a:ahLst/>
            <a:cxnLst/>
            <a:rect l="l" t="t" r="r" b="b"/>
            <a:pathLst>
              <a:path w="3581400" h="6858000" extrusionOk="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50"/>
          <p:cNvPicPr preferRelativeResize="0"/>
          <p:nvPr/>
        </p:nvPicPr>
        <p:blipFill rotWithShape="1">
          <a:blip r:embed="rId3">
            <a:alphaModFix/>
          </a:blip>
          <a:srcRect t="19354"/>
          <a:stretch/>
        </p:blipFill>
        <p:spPr>
          <a:xfrm>
            <a:off x="-62300" y="928725"/>
            <a:ext cx="9220200" cy="55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8875" y="4641116"/>
            <a:ext cx="762101" cy="38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50"/>
          <p:cNvSpPr txBox="1"/>
          <p:nvPr/>
        </p:nvSpPr>
        <p:spPr>
          <a:xfrm>
            <a:off x="354825" y="158675"/>
            <a:ext cx="67989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Ensuring Students Success</a:t>
            </a:r>
            <a:endParaRPr sz="2000" b="1" i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	From Cradle to Career</a:t>
            </a:r>
            <a:endParaRPr sz="2000" b="1" i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746" y="0"/>
            <a:ext cx="83985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2"/>
          <p:cNvSpPr txBox="1">
            <a:spLocks noGrp="1"/>
          </p:cNvSpPr>
          <p:nvPr>
            <p:ph type="title"/>
          </p:nvPr>
        </p:nvSpPr>
        <p:spPr>
          <a:xfrm>
            <a:off x="311700" y="296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Our BAC represents 77,000+ Students</a:t>
            </a:r>
            <a:endParaRPr sz="3500"/>
          </a:p>
        </p:txBody>
      </p:sp>
      <p:pic>
        <p:nvPicPr>
          <p:cNvPr id="244" name="Google Shape;24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099" y="3518375"/>
            <a:ext cx="2474749" cy="16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42124" y="1876900"/>
            <a:ext cx="2474749" cy="16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42124" y="1108575"/>
            <a:ext cx="2474749" cy="16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733551" y="1108575"/>
            <a:ext cx="2474749" cy="16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69251" y="2792175"/>
            <a:ext cx="2474749" cy="16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238426" y="1108575"/>
            <a:ext cx="2474749" cy="16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484951" y="1108575"/>
            <a:ext cx="2474749" cy="16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8326" y="3459900"/>
            <a:ext cx="2474749" cy="16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477" y="1451412"/>
            <a:ext cx="5427049" cy="36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694401" y="4475775"/>
            <a:ext cx="1572599" cy="106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32776" y="4475775"/>
            <a:ext cx="1572599" cy="106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</Words>
  <Application>Microsoft Office PowerPoint</Application>
  <PresentationFormat>On-screen Show (16:9)</PresentationFormat>
  <Paragraphs>88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Verdana</vt:lpstr>
      <vt:lpstr>Open Sans</vt:lpstr>
      <vt:lpstr>Merriweather</vt:lpstr>
      <vt:lpstr>Arial</vt:lpstr>
      <vt:lpstr>Roboto Slab</vt:lpstr>
      <vt:lpstr>Calibri</vt:lpstr>
      <vt:lpstr>Roboto</vt:lpstr>
      <vt:lpstr>Simple Light</vt:lpstr>
      <vt:lpstr>Office Theme</vt:lpstr>
      <vt:lpstr>Simple Dark</vt:lpstr>
      <vt:lpstr>Simple Light</vt:lpstr>
      <vt:lpstr>High Impact Business Advisory Council Highlight </vt:lpstr>
      <vt:lpstr>Presenter Info:</vt:lpstr>
      <vt:lpstr>PowerPoint Presentation</vt:lpstr>
      <vt:lpstr>PowerPoint Presentation</vt:lpstr>
      <vt:lpstr>Montgomery County ESC Business Advisory Council</vt:lpstr>
      <vt:lpstr>PowerPoint Presentation</vt:lpstr>
      <vt:lpstr>PowerPoint Presentation</vt:lpstr>
      <vt:lpstr>PowerPoint Presentation</vt:lpstr>
      <vt:lpstr>Our BAC represents 77,000+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Construction Appreciation Week - Sept. 19th - 23rd</vt:lpstr>
      <vt:lpstr>MFG Month  - October</vt:lpstr>
      <vt:lpstr>PowerPoint Presentation</vt:lpstr>
      <vt:lpstr>PowerPoint Presentation</vt:lpstr>
      <vt:lpstr>PowerPoint Presentation</vt:lpstr>
      <vt:lpstr>Our Six Working Groups</vt:lpstr>
      <vt:lpstr>PowerPoint Presentation</vt:lpstr>
      <vt:lpstr>PowerPoint Presentation</vt:lpstr>
      <vt:lpstr>Submitting your plan!</vt:lpstr>
      <vt:lpstr>Leverage folks from major institutions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Begin designing system level tools like Career Fair Google Forms or implementing job shadow packets.</vt:lpstr>
      <vt:lpstr>PowerPoint Presentation</vt:lpstr>
      <vt:lpstr>PowerPoint Presentation</vt:lpstr>
      <vt:lpstr>Questions?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Impact Business Advisory Council Highlight </dc:title>
  <dc:creator>Hunt, Pamela</dc:creator>
  <cp:lastModifiedBy>Hunt, Pamela</cp:lastModifiedBy>
  <cp:revision>1</cp:revision>
  <dcterms:modified xsi:type="dcterms:W3CDTF">2022-09-07T17:46:27Z</dcterms:modified>
</cp:coreProperties>
</file>