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0" r:id="rId5"/>
    <p:sldId id="263" r:id="rId6"/>
    <p:sldId id="265" r:id="rId7"/>
    <p:sldId id="264" r:id="rId8"/>
    <p:sldId id="266" r:id="rId9"/>
    <p:sldId id="268" r:id="rId10"/>
    <p:sldId id="269" r:id="rId11"/>
    <p:sldId id="270" r:id="rId12"/>
    <p:sldId id="259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920"/>
    <a:srgbClr val="73A4CC"/>
    <a:srgbClr val="83A2CA"/>
    <a:srgbClr val="C0DB37"/>
    <a:srgbClr val="04028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08" autoAdjust="0"/>
  </p:normalViewPr>
  <p:slideViewPr>
    <p:cSldViewPr snapToGrid="0" snapToObjects="1">
      <p:cViewPr varScale="1">
        <p:scale>
          <a:sx n="92" d="100"/>
          <a:sy n="92" d="100"/>
        </p:scale>
        <p:origin x="970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322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55378-3547-4D9D-B081-9ACBD8AD7AC0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7FA1A-E06B-47C3-A244-6D7FF74299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55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B8A50-36A2-40FA-85F8-D22A6400798F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B8E9-7E05-4C60-A58D-798732DD5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287" y="499281"/>
            <a:ext cx="7756222" cy="646331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87" y="5651271"/>
            <a:ext cx="5198217" cy="43088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∙ 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6331"/>
          </a:xfrm>
        </p:spPr>
        <p:txBody>
          <a:bodyPr>
            <a:spAutoFit/>
          </a:bodyPr>
          <a:lstStyle>
            <a:lvl1pPr>
              <a:defRPr sz="4200"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0158"/>
            <a:ext cx="8229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E75AE-0F77-FF4F-A8B7-BE682401DD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8643"/>
            <a:ext cx="9144000" cy="8128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18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9036"/>
            <a:ext cx="82296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200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571500" indent="-225425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2pPr>
      <a:lvl3pPr marL="1025525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3pPr>
      <a:lvl4pPr marL="1490663" indent="-22860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4pPr>
      <a:lvl5pPr marL="1947863" indent="-228600" algn="l" defTabSz="45720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hid.ohio.gov/wps/myportal/gov/myohio/" TargetMode="External"/><Relationship Id="rId2" Type="http://schemas.openxmlformats.org/officeDocument/2006/relationships/hyperlink" Target="https://education.ohio.gov/getattachment/Topics/Career-Tech/Career-Connections/Business-Advisory-Councils/22-23-BAC-Template-and-Addendum.docx.aspx?lang=en-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meetup-join/19%3ameeting_ODZmMWMyOWYtZDdlZC00MDViLWI2MzYtMjM5M2JlMGEwN2Yz%40thread.v2/0?context=%7b%22Tid%22%3a%2250f8fcc4-94d8-4f07-84eb-36ed57c7c8a2%22%2c%22Oid%22%3a%22a2eefa97-fb5d-464a-a047-eab79e020200%22%7d" TargetMode="External"/><Relationship Id="rId2" Type="http://schemas.openxmlformats.org/officeDocument/2006/relationships/hyperlink" Target="https://teams.microsoft.com/l/meetup-join/19%3ameeting_ODRmZjRkMzctNjlmNC00NmMyLWFkMjYtOTljYzMxYjcwODU1%40thread.v2/0?context=%7b%22Tid%22%3a%2250f8fcc4-94d8-4f07-84eb-36ed57c7c8a2%22%2c%22Oid%22%3a%22a2eefa97-fb5d-464a-a047-eab79e020200%22%7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ams.microsoft.com/l/meetup-join/19%3ameeting_ZmNhOTJlMmMtNmQzNS00N2IzLWEyNTAtN2IyNTgzNjUxMTY5%40thread.v2/0?context=%7b%22Tid%22%3a%2250f8fcc4-94d8-4f07-84eb-36ed57c7c8a2%22%2c%22Oid%22%3a%22a2eefa97-fb5d-464a-a047-eab79e020200%22%7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FA1C-094A-4F9C-A9BE-60172E3E3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68" y="-4426998"/>
            <a:ext cx="8894352" cy="6647974"/>
          </a:xfrm>
        </p:spPr>
        <p:txBody>
          <a:bodyPr/>
          <a:lstStyle/>
          <a:p>
            <a:r>
              <a:rPr lang="en-US" sz="4400" i="1" dirty="0"/>
              <a:t/>
            </a:r>
            <a:br>
              <a:rPr lang="en-US" sz="4400" i="1" dirty="0"/>
            </a:br>
            <a:r>
              <a:rPr lang="en-US" sz="4400" i="1" dirty="0"/>
              <a:t/>
            </a:r>
            <a:br>
              <a:rPr lang="en-US" sz="4400" i="1" dirty="0"/>
            </a:br>
            <a:r>
              <a:rPr lang="en-US" sz="4400" i="1" dirty="0"/>
              <a:t/>
            </a:r>
            <a:br>
              <a:rPr lang="en-US" sz="4400" i="1" dirty="0"/>
            </a:br>
            <a:r>
              <a:rPr lang="en-US" sz="4400" i="1" dirty="0"/>
              <a:t/>
            </a:r>
            <a:br>
              <a:rPr lang="en-US" sz="4400" i="1" dirty="0"/>
            </a:br>
            <a:r>
              <a:rPr lang="en-US" sz="4400" i="1" dirty="0"/>
              <a:t/>
            </a:r>
            <a:br>
              <a:rPr lang="en-US" sz="4400" i="1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000" dirty="0"/>
              <a:t>Ohio College Tech Prep </a:t>
            </a:r>
            <a:r>
              <a:rPr lang="en-US" sz="4000" dirty="0" smtClean="0"/>
              <a:t>West </a:t>
            </a:r>
            <a:r>
              <a:rPr lang="en-US" sz="4000" dirty="0"/>
              <a:t>Regional BAC Workshop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D0F47-85F1-49ED-A201-56881DEC2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287" y="5443626"/>
            <a:ext cx="6771193" cy="947952"/>
          </a:xfrm>
        </p:spPr>
        <p:txBody>
          <a:bodyPr/>
          <a:lstStyle/>
          <a:p>
            <a:r>
              <a:rPr lang="en-US" dirty="0"/>
              <a:t>Michelle Washington</a:t>
            </a:r>
          </a:p>
          <a:p>
            <a:r>
              <a:rPr lang="en-US"/>
              <a:t>September </a:t>
            </a:r>
            <a:r>
              <a:rPr lang="en-US" smtClean="0"/>
              <a:t>7, </a:t>
            </a:r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0609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A29E07-7167-4B5C-8126-9BC6FF9093F9}"/>
              </a:ext>
            </a:extLst>
          </p:cNvPr>
          <p:cNvSpPr/>
          <p:nvPr/>
        </p:nvSpPr>
        <p:spPr>
          <a:xfrm>
            <a:off x="0" y="0"/>
            <a:ext cx="9144000" cy="3202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0384EC-953C-40F9-924D-997D0FE2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49" y="195996"/>
            <a:ext cx="8229600" cy="1661993"/>
          </a:xfrm>
          <a:noFill/>
        </p:spPr>
        <p:txBody>
          <a:bodyPr/>
          <a:lstStyle/>
          <a:p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your learning community with us!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64B49A-5BFD-4C6F-8FA0-E432860866C7}"/>
              </a:ext>
            </a:extLst>
          </p:cNvPr>
          <p:cNvSpPr txBox="1">
            <a:spLocks/>
          </p:cNvSpPr>
          <p:nvPr/>
        </p:nvSpPr>
        <p:spPr>
          <a:xfrm>
            <a:off x="457200" y="1857989"/>
            <a:ext cx="8229600" cy="83099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C0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4A7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#MyOhioClassroom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6FDBC1-1808-4B4C-81B6-12E5E46328DF}"/>
              </a:ext>
            </a:extLst>
          </p:cNvPr>
          <p:cNvSpPr txBox="1">
            <a:spLocks/>
          </p:cNvSpPr>
          <p:nvPr/>
        </p:nvSpPr>
        <p:spPr>
          <a:xfrm>
            <a:off x="457200" y="3637956"/>
            <a:ext cx="8229600" cy="92333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C0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Celebrate educators!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ECF43F8-6A12-493D-9B39-1F780C7F0314}"/>
              </a:ext>
            </a:extLst>
          </p:cNvPr>
          <p:cNvSpPr txBox="1">
            <a:spLocks/>
          </p:cNvSpPr>
          <p:nvPr/>
        </p:nvSpPr>
        <p:spPr>
          <a:xfrm>
            <a:off x="457200" y="4630680"/>
            <a:ext cx="8229600" cy="83099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C0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#OhioLovesTeachers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34839D-3D58-4F84-BE13-010C2889688F}"/>
              </a:ext>
            </a:extLst>
          </p:cNvPr>
          <p:cNvCxnSpPr/>
          <p:nvPr/>
        </p:nvCxnSpPr>
        <p:spPr>
          <a:xfrm>
            <a:off x="0" y="3271500"/>
            <a:ext cx="9144000" cy="0"/>
          </a:xfrm>
          <a:prstGeom prst="line">
            <a:avLst/>
          </a:prstGeom>
          <a:ln w="111125">
            <a:solidFill>
              <a:srgbClr val="BA8F1B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B4AC5FF-4E65-453B-97E9-141197AB3B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338" y="2927447"/>
            <a:ext cx="828603" cy="673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6E9050-ADE4-465E-B59A-B946A16DA6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96" y="2867430"/>
            <a:ext cx="781956" cy="781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89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0D597-0C7A-3C91-A840-E230AAD14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B631C-430B-9545-A70A-C70C28B91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6695" indent="-226695"/>
            <a:r>
              <a:rPr lang="en-US" dirty="0"/>
              <a:t>Important Dates</a:t>
            </a:r>
            <a:endParaRPr lang="en-US"/>
          </a:p>
          <a:p>
            <a:pPr marL="226695" indent="-226695"/>
            <a:r>
              <a:rPr lang="en-US" dirty="0"/>
              <a:t>Addressing </a:t>
            </a:r>
            <a:r>
              <a:rPr lang="en-US"/>
              <a:t>Challenges</a:t>
            </a:r>
            <a:r>
              <a:rPr lang="en-US" dirty="0"/>
              <a:t> and </a:t>
            </a:r>
            <a:r>
              <a:rPr lang="en-US"/>
              <a:t>Opportunities</a:t>
            </a:r>
          </a:p>
          <a:p>
            <a:pPr marL="226695" indent="-226695"/>
            <a:r>
              <a:rPr lang="en-US" dirty="0"/>
              <a:t>Planning and Collaborations</a:t>
            </a:r>
          </a:p>
          <a:p>
            <a:pPr marL="226695" indent="-226695"/>
            <a:r>
              <a:rPr lang="en-US" dirty="0"/>
              <a:t>Business Advisory Council Plan </a:t>
            </a:r>
            <a:r>
              <a:rPr lang="en-US"/>
              <a:t>Template</a:t>
            </a:r>
          </a:p>
          <a:p>
            <a:pPr marL="226695" indent="-226695"/>
            <a:r>
              <a:rPr lang="en-US" dirty="0"/>
              <a:t>Plan Submission Process</a:t>
            </a:r>
          </a:p>
          <a:p>
            <a:pPr marL="226695" indent="-226695"/>
            <a:r>
              <a:rPr lang="en-US" dirty="0"/>
              <a:t>Business-Education Leadership Award for Excellent Business Advisory Councils</a:t>
            </a:r>
          </a:p>
          <a:p>
            <a:pPr marL="226695" indent="-226695"/>
            <a:endParaRPr lang="en-US" dirty="0"/>
          </a:p>
          <a:p>
            <a:pPr marL="226695" indent="-22669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5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0D597-0C7A-3C91-A840-E230AAD14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0025"/>
            <a:ext cx="8229600" cy="646331"/>
          </a:xfrm>
        </p:spPr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B631C-430B-9545-A70A-C70C28B91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02A75-F404-B09F-1FF1-454851A91E27}"/>
              </a:ext>
            </a:extLst>
          </p:cNvPr>
          <p:cNvSpPr txBox="1"/>
          <p:nvPr/>
        </p:nvSpPr>
        <p:spPr>
          <a:xfrm>
            <a:off x="367659" y="1840247"/>
            <a:ext cx="8223368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Business Advisory Council Plans and Addendums are due </a:t>
            </a:r>
            <a:r>
              <a:rPr lang="en-US" sz="3200" b="1" dirty="0">
                <a:latin typeface="Arial"/>
                <a:cs typeface="Arial"/>
              </a:rPr>
              <a:t>September 30, 2022</a:t>
            </a:r>
            <a:endParaRPr lang="en-US" b="1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Arial"/>
                <a:cs typeface="Arial"/>
              </a:rPr>
              <a:t>Joint statements must be posted by </a:t>
            </a:r>
            <a:r>
              <a:rPr lang="en-US" sz="3200" b="1" dirty="0">
                <a:latin typeface="Arial"/>
                <a:cs typeface="Arial"/>
              </a:rPr>
              <a:t>March 1, 2023</a:t>
            </a:r>
          </a:p>
        </p:txBody>
      </p:sp>
    </p:spTree>
    <p:extLst>
      <p:ext uri="{BB962C8B-B14F-4D97-AF65-F5344CB8AC3E}">
        <p14:creationId xmlns:p14="http://schemas.microsoft.com/office/powerpoint/2010/main" val="81162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0D597-0C7A-3C91-A840-E230AAD14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0025"/>
            <a:ext cx="8229600" cy="1292662"/>
          </a:xfrm>
        </p:spPr>
        <p:txBody>
          <a:bodyPr/>
          <a:lstStyle/>
          <a:p>
            <a:r>
              <a:rPr lang="en-US" dirty="0"/>
              <a:t>Addressing Challenges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B631C-430B-9545-A70A-C70C28B91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2921"/>
            <a:ext cx="781812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5367A-C7A6-3EEC-BAB6-9B6D8F2D7B55}"/>
              </a:ext>
            </a:extLst>
          </p:cNvPr>
          <p:cNvSpPr txBox="1"/>
          <p:nvPr/>
        </p:nvSpPr>
        <p:spPr>
          <a:xfrm>
            <a:off x="344910" y="1972555"/>
            <a:ext cx="8466587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>
                <a:latin typeface="Arial"/>
                <a:cs typeface="Arial"/>
              </a:rPr>
              <a:t>What challenges are you facing as a council?</a:t>
            </a:r>
            <a:endParaRPr lang="en-US"/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Arial"/>
                <a:cs typeface="Arial"/>
              </a:rPr>
              <a:t>What opportunities exist in within your councils?</a:t>
            </a:r>
            <a:endParaRPr lang="en-US" sz="32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resources do you need?</a:t>
            </a:r>
          </a:p>
        </p:txBody>
      </p:sp>
    </p:spTree>
    <p:extLst>
      <p:ext uri="{BB962C8B-B14F-4D97-AF65-F5344CB8AC3E}">
        <p14:creationId xmlns:p14="http://schemas.microsoft.com/office/powerpoint/2010/main" val="329872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0D597-0C7A-3C91-A840-E230AAD14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2662"/>
          </a:xfrm>
        </p:spPr>
        <p:txBody>
          <a:bodyPr/>
          <a:lstStyle/>
          <a:p>
            <a:r>
              <a:rPr lang="en-US" dirty="0"/>
              <a:t>Business Advisory Council Planning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CD056-C5DB-D639-82D4-9C537140CC3B}"/>
              </a:ext>
            </a:extLst>
          </p:cNvPr>
          <p:cNvSpPr txBox="1"/>
          <p:nvPr/>
        </p:nvSpPr>
        <p:spPr>
          <a:xfrm>
            <a:off x="230697" y="2273591"/>
            <a:ext cx="8685195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Arial"/>
                <a:cs typeface="Arial"/>
              </a:rPr>
              <a:t>Examples of council planning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do you determine which goals to focus 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Setting Goals</a:t>
            </a:r>
          </a:p>
        </p:txBody>
      </p:sp>
    </p:spTree>
    <p:extLst>
      <p:ext uri="{BB962C8B-B14F-4D97-AF65-F5344CB8AC3E}">
        <p14:creationId xmlns:p14="http://schemas.microsoft.com/office/powerpoint/2010/main" val="225886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EC507-9617-D150-2879-64CC823D8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6331"/>
          </a:xfrm>
        </p:spPr>
        <p:txBody>
          <a:bodyPr/>
          <a:lstStyle/>
          <a:p>
            <a:r>
              <a:rPr lang="en-US" dirty="0"/>
              <a:t>Business Advisory Council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E9804-4107-05E7-F0E7-CCE44D77B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2022-2023 Plan Template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Plan Submission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9F8B3-9E22-F1BA-5A48-D93DFEB3B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820" y="3432523"/>
            <a:ext cx="4090988" cy="27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7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74CB3-9DEB-444F-251A-6E126DDDA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938992"/>
          </a:xfrm>
        </p:spPr>
        <p:txBody>
          <a:bodyPr/>
          <a:lstStyle/>
          <a:p>
            <a:r>
              <a:rPr lang="en-US" dirty="0"/>
              <a:t>Business-Education Leader Awards for Excellent Business Advisory Councils</a:t>
            </a:r>
          </a:p>
        </p:txBody>
      </p:sp>
      <p:pic>
        <p:nvPicPr>
          <p:cNvPr id="5" name="Content Placeholder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C48FDE0-1DB6-3E2A-821F-0FB3C7172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9" y="2396192"/>
            <a:ext cx="6443291" cy="3950897"/>
          </a:xfrm>
        </p:spPr>
      </p:pic>
    </p:spTree>
    <p:extLst>
      <p:ext uri="{BB962C8B-B14F-4D97-AF65-F5344CB8AC3E}">
        <p14:creationId xmlns:p14="http://schemas.microsoft.com/office/powerpoint/2010/main" val="366630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5857-788E-EF9E-D8B3-D6233E2C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2662"/>
          </a:xfrm>
        </p:spPr>
        <p:txBody>
          <a:bodyPr/>
          <a:lstStyle/>
          <a:p>
            <a:r>
              <a:rPr lang="en-US" dirty="0"/>
              <a:t>Office Hours and 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70016-4860-BDE4-783F-1893A3A81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749862"/>
            <a:ext cx="8229600" cy="4525963"/>
          </a:xfrm>
        </p:spPr>
        <p:txBody>
          <a:bodyPr/>
          <a:lstStyle/>
          <a:p>
            <a:r>
              <a:rPr lang="en-US" dirty="0"/>
              <a:t>Business Advisory Council Office Hours: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2D81C2"/>
                </a:solidFill>
                <a:effectLst/>
                <a:latin typeface="Open Sans" panose="020B0606030504020204" pitchFamily="34" charset="0"/>
                <a:hlinkClick r:id="rId2"/>
              </a:rPr>
              <a:t>Monday, September 12, 2022 – 11:30-12:30 pm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D81C2"/>
                </a:solidFill>
                <a:effectLst/>
                <a:latin typeface="Open Sans" panose="020B0606030504020204" pitchFamily="34" charset="0"/>
                <a:hlinkClick r:id="rId3"/>
              </a:rPr>
              <a:t>Tuesday, September 20, 2022 – 2:30-3:30 pm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D81C2"/>
                </a:solidFill>
                <a:effectLst/>
                <a:latin typeface="Open Sans" panose="020B0606030504020204" pitchFamily="34" charset="0"/>
                <a:hlinkClick r:id="rId4"/>
              </a:rPr>
              <a:t>Thursday, September 29, 2022 – 10:30-11:30 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r>
              <a:rPr lang="en-US" dirty="0"/>
              <a:t>Michelle.Washington@education.ohio.gov</a:t>
            </a:r>
          </a:p>
        </p:txBody>
      </p:sp>
    </p:spTree>
    <p:extLst>
      <p:ext uri="{BB962C8B-B14F-4D97-AF65-F5344CB8AC3E}">
        <p14:creationId xmlns:p14="http://schemas.microsoft.com/office/powerpoint/2010/main" val="3114200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5A033A-DF57-4CB0-A4BB-42D89F26AC78}"/>
              </a:ext>
            </a:extLst>
          </p:cNvPr>
          <p:cNvGrpSpPr/>
          <p:nvPr/>
        </p:nvGrpSpPr>
        <p:grpSpPr>
          <a:xfrm>
            <a:off x="-2" y="172693"/>
            <a:ext cx="9130978" cy="1540704"/>
            <a:chOff x="-5371145" y="-1143027"/>
            <a:chExt cx="9130978" cy="154070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E3EADF-339A-447A-B4C4-516D472EBBA5}"/>
                </a:ext>
              </a:extLst>
            </p:cNvPr>
            <p:cNvSpPr/>
            <p:nvPr/>
          </p:nvSpPr>
          <p:spPr>
            <a:xfrm>
              <a:off x="-5371145" y="-1143027"/>
              <a:ext cx="9130978" cy="1540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54BC439-2999-409E-890C-82D96D1EFE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066342" y="-1040991"/>
              <a:ext cx="942711" cy="105497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857FDFD-0198-412F-A1A5-620542694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77564" y="-850331"/>
              <a:ext cx="828603" cy="673649"/>
            </a:xfrm>
            <a:prstGeom prst="rect">
              <a:avLst/>
            </a:prstGeom>
          </p:spPr>
        </p:pic>
        <p:pic>
          <p:nvPicPr>
            <p:cNvPr id="8" name="Picture 7" descr="facebook-logo.jpg">
              <a:extLst>
                <a:ext uri="{FF2B5EF4-FFF2-40B4-BE49-F238E27FC236}">
                  <a16:creationId xmlns:a16="http://schemas.microsoft.com/office/drawing/2014/main" id="{861CA4EC-7FE1-44FB-94E7-A4E4DC723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981" y="-820622"/>
              <a:ext cx="1403066" cy="5565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CE3C9D2-DC1C-4B71-96B3-F50780112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351320" y="-1100718"/>
              <a:ext cx="1104419" cy="126391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F2F8B8B-81AA-448A-8C30-069C1BD5B9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17258" y="-1056915"/>
              <a:ext cx="1104419" cy="1011902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2A5A20E-88E0-4DE6-B162-B8F755D7D734}"/>
              </a:ext>
            </a:extLst>
          </p:cNvPr>
          <p:cNvSpPr/>
          <p:nvPr/>
        </p:nvSpPr>
        <p:spPr>
          <a:xfrm>
            <a:off x="-32786" y="1272017"/>
            <a:ext cx="91309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25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@OHEducation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77C375-D020-4A17-A175-84AB325F1A3A}"/>
              </a:ext>
            </a:extLst>
          </p:cNvPr>
          <p:cNvGrpSpPr/>
          <p:nvPr/>
        </p:nvGrpSpPr>
        <p:grpSpPr>
          <a:xfrm>
            <a:off x="0" y="1964647"/>
            <a:ext cx="9144000" cy="4887796"/>
            <a:chOff x="0" y="1964647"/>
            <a:chExt cx="9144000" cy="488779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E5DC2B3-3F3B-475A-97CD-296B35BAC2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2315919"/>
              <a:ext cx="9144000" cy="4536524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B652E12-137D-4A7A-826E-3714A7C9DBE1}"/>
                </a:ext>
              </a:extLst>
            </p:cNvPr>
            <p:cNvSpPr/>
            <p:nvPr/>
          </p:nvSpPr>
          <p:spPr>
            <a:xfrm>
              <a:off x="3065157" y="1964647"/>
              <a:ext cx="257163" cy="437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3160EB1-0E20-4234-B334-633DC97FCE74}"/>
                </a:ext>
              </a:extLst>
            </p:cNvPr>
            <p:cNvSpPr/>
            <p:nvPr/>
          </p:nvSpPr>
          <p:spPr>
            <a:xfrm>
              <a:off x="7378077" y="1997625"/>
              <a:ext cx="257163" cy="437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6457022-7A20-4007-B455-8204BE9566D6}"/>
                </a:ext>
              </a:extLst>
            </p:cNvPr>
            <p:cNvSpPr/>
            <p:nvPr/>
          </p:nvSpPr>
          <p:spPr>
            <a:xfrm>
              <a:off x="1691641" y="2094588"/>
              <a:ext cx="483954" cy="437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63857C6-35C8-422C-BD7F-9560DC0DA36F}"/>
                </a:ext>
              </a:extLst>
            </p:cNvPr>
            <p:cNvSpPr/>
            <p:nvPr/>
          </p:nvSpPr>
          <p:spPr>
            <a:xfrm>
              <a:off x="5979794" y="2142772"/>
              <a:ext cx="483954" cy="437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75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DE_PPT_Template1_June2016" id="{A1BB4F38-F82F-42FE-936C-23E644FEEDAA}" vid="{A681B5FD-263F-4443-8E6D-3417A06659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885C22B544184687623DD4695EBCC5" ma:contentTypeVersion="14" ma:contentTypeDescription="Create a new document." ma:contentTypeScope="" ma:versionID="1fe0d942a50416d3bf206af0687659d9">
  <xsd:schema xmlns:xsd="http://www.w3.org/2001/XMLSchema" xmlns:xs="http://www.w3.org/2001/XMLSchema" xmlns:p="http://schemas.microsoft.com/office/2006/metadata/properties" xmlns:ns2="4d732513-293e-4dce-b762-8588f43b2e5c" xmlns:ns3="e555b6a2-ad6a-40a5-9a71-80b78a277679" xmlns:ns4="06a0b0f5-ab3f-4382-8730-459fb424e421" targetNamespace="http://schemas.microsoft.com/office/2006/metadata/properties" ma:root="true" ma:fieldsID="d5f6035eac0a6cc96aded01390f5cf96" ns2:_="" ns3:_="" ns4:_="">
    <xsd:import namespace="4d732513-293e-4dce-b762-8588f43b2e5c"/>
    <xsd:import namespace="e555b6a2-ad6a-40a5-9a71-80b78a277679"/>
    <xsd:import namespace="06a0b0f5-ab3f-4382-8730-459fb424e4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732513-293e-4dce-b762-8588f43b2e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234c9c0-dc82-4bd3-8448-fd5c6ce0fb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5b6a2-ad6a-40a5-9a71-80b78a27767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0b0f5-ab3f-4382-8730-459fb424e42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965d2a4-0eda-45c8-92e8-33d6e4b261db}" ma:internalName="TaxCatchAll" ma:showField="CatchAllData" ma:web="e555b6a2-ad6a-40a5-9a71-80b78a2776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a0b0f5-ab3f-4382-8730-459fb424e421" xsi:nil="true"/>
    <lcf76f155ced4ddcb4097134ff3c332f xmlns="4d732513-293e-4dce-b762-8588f43b2e5c">
      <Terms xmlns="http://schemas.microsoft.com/office/infopath/2007/PartnerControls"/>
    </lcf76f155ced4ddcb4097134ff3c332f>
    <SharedWithUsers xmlns="e555b6a2-ad6a-40a5-9a71-80b78a277679">
      <UserInfo>
        <DisplayName>Watson, Sara</DisplayName>
        <AccountId>17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21FB210-07D1-439D-B0F0-4628E277B3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77FF3B-6765-48E6-9C3D-F8E690D3EC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732513-293e-4dce-b762-8588f43b2e5c"/>
    <ds:schemaRef ds:uri="e555b6a2-ad6a-40a5-9a71-80b78a277679"/>
    <ds:schemaRef ds:uri="06a0b0f5-ab3f-4382-8730-459fb424e4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20C1B5-DC39-461F-8CD2-42B06F3C612A}">
  <ds:schemaRefs>
    <ds:schemaRef ds:uri="http://www.w3.org/XML/1998/namespace"/>
    <ds:schemaRef ds:uri="http://purl.org/dc/elements/1.1/"/>
    <ds:schemaRef ds:uri="06a0b0f5-ab3f-4382-8730-459fb424e421"/>
    <ds:schemaRef ds:uri="http://schemas.openxmlformats.org/package/2006/metadata/core-properties"/>
    <ds:schemaRef ds:uri="e555b6a2-ad6a-40a5-9a71-80b78a277679"/>
    <ds:schemaRef ds:uri="http://schemas.microsoft.com/office/infopath/2007/PartnerControls"/>
    <ds:schemaRef ds:uri="http://purl.org/dc/terms/"/>
    <ds:schemaRef ds:uri="4d732513-293e-4dce-b762-8588f43b2e5c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196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</vt:lpstr>
      <vt:lpstr>Wingdings</vt:lpstr>
      <vt:lpstr>Office Theme</vt:lpstr>
      <vt:lpstr>       Ohio College Tech Prep West Regional BAC Workshop </vt:lpstr>
      <vt:lpstr>Agenda</vt:lpstr>
      <vt:lpstr>Important Dates</vt:lpstr>
      <vt:lpstr>Addressing Challenges and Opportunities</vt:lpstr>
      <vt:lpstr>Business Advisory Council Planning</vt:lpstr>
      <vt:lpstr>Business Advisory Council Plan</vt:lpstr>
      <vt:lpstr>Business-Education Leader Awards for Excellent Business Advisory Councils</vt:lpstr>
      <vt:lpstr>Office Hours and Contact Information</vt:lpstr>
      <vt:lpstr>PowerPoint Presentation</vt:lpstr>
      <vt:lpstr>Share your learning community with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2019-01-18T14:26:04Z</dcterms:created>
  <dcterms:modified xsi:type="dcterms:W3CDTF">2022-09-26T15:35:58Z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0x010100D8885C22B544184687623DD4695EBCC5</vt:lpwstr>
  </property>
  <property fmtid="{D5CDD505-2E9C-101B-9397-08002B2CF9AE}" pid="3" name="MediaServiceImageTags">
    <vt:lpwstr/>
  </property>
</Properties>
</file>