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matic SC" panose="020B0604020202020204" charset="-79"/>
      <p:regular r:id="rId13"/>
      <p:bold r:id="rId14"/>
    </p:embeddedFont>
    <p:embeddedFont>
      <p:font typeface="Georgia" panose="02040502050405020303" pitchFamily="18" charset="0"/>
      <p:regular r:id="rId15"/>
      <p:bold r:id="rId16"/>
      <p:italic r:id="rId17"/>
      <p:boldItalic r:id="rId18"/>
    </p:embeddedFont>
    <p:embeddedFont>
      <p:font typeface="Nunito" panose="020B0604020202020204" charset="0"/>
      <p:regular r:id="rId19"/>
      <p:bold r:id="rId20"/>
      <p:italic r:id="rId21"/>
      <p:boldItalic r:id="rId22"/>
    </p:embeddedFont>
    <p:embeddedFont>
      <p:font typeface="Nunito SemiBold"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Audiowide"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3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d9ca6ff1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d9ca6ff1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d9ca6ff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1d9ca6ff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letely Blank">
  <p:cSld name="CUSTOM_4">
    <p:spTree>
      <p:nvGrpSpPr>
        <p:cNvPr id="1" name="Shape 177"/>
        <p:cNvGrpSpPr/>
        <p:nvPr/>
      </p:nvGrpSpPr>
      <p:grpSpPr>
        <a:xfrm>
          <a:off x="0" y="0"/>
          <a:ext cx="0" cy="0"/>
          <a:chOff x="0" y="0"/>
          <a:chExt cx="0" cy="0"/>
        </a:xfrm>
      </p:grpSpPr>
      <p:sp>
        <p:nvSpPr>
          <p:cNvPr id="178" name="Google Shape;178;p1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p:cSld name="TITLE_AND_BODY_1">
    <p:spTree>
      <p:nvGrpSpPr>
        <p:cNvPr id="1" name="Shape 68"/>
        <p:cNvGrpSpPr/>
        <p:nvPr/>
      </p:nvGrpSpPr>
      <p:grpSpPr>
        <a:xfrm>
          <a:off x="0" y="0"/>
          <a:ext cx="0" cy="0"/>
          <a:chOff x="0" y="0"/>
          <a:chExt cx="0" cy="0"/>
        </a:xfrm>
      </p:grpSpPr>
      <p:sp>
        <p:nvSpPr>
          <p:cNvPr id="69" name="Google Shape;69;p6"/>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rot="10800000">
            <a:off x="478120" y="499499"/>
            <a:ext cx="3891580" cy="4389451"/>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6"/>
          <p:cNvSpPr/>
          <p:nvPr/>
        </p:nvSpPr>
        <p:spPr>
          <a:xfrm>
            <a:off x="359638" y="371200"/>
            <a:ext cx="3869146" cy="440029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6"/>
          <p:cNvSpPr txBox="1">
            <a:spLocks noGrp="1"/>
          </p:cNvSpPr>
          <p:nvPr>
            <p:ph type="title"/>
          </p:nvPr>
        </p:nvSpPr>
        <p:spPr>
          <a:xfrm>
            <a:off x="883375" y="1004988"/>
            <a:ext cx="2879400" cy="9519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3" name="Google Shape;73;p6"/>
          <p:cNvSpPr txBox="1">
            <a:spLocks noGrp="1"/>
          </p:cNvSpPr>
          <p:nvPr>
            <p:ph type="body" idx="1"/>
          </p:nvPr>
        </p:nvSpPr>
        <p:spPr>
          <a:xfrm>
            <a:off x="883525" y="2078413"/>
            <a:ext cx="2879400" cy="2060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74" name="Google Shape;74;p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6"/>
          <p:cNvSpPr/>
          <p:nvPr/>
        </p:nvSpPr>
        <p:spPr>
          <a:xfrm rot="5400000">
            <a:off x="3614542" y="2581686"/>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6"/>
          <p:cNvSpPr/>
          <p:nvPr/>
        </p:nvSpPr>
        <p:spPr>
          <a:xfrm rot="5400000">
            <a:off x="4155556" y="35228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6"/>
          <p:cNvSpPr/>
          <p:nvPr/>
        </p:nvSpPr>
        <p:spPr>
          <a:xfrm rot="10800000">
            <a:off x="542537" y="4490175"/>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6"/>
          <p:cNvSpPr/>
          <p:nvPr/>
        </p:nvSpPr>
        <p:spPr>
          <a:xfrm rot="5130764">
            <a:off x="247642" y="411835"/>
            <a:ext cx="745888" cy="775329"/>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6"/>
          <p:cNvSpPr/>
          <p:nvPr/>
        </p:nvSpPr>
        <p:spPr>
          <a:xfrm>
            <a:off x="2994774" y="30055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6"/>
          <p:cNvSpPr/>
          <p:nvPr/>
        </p:nvSpPr>
        <p:spPr>
          <a:xfrm>
            <a:off x="1495696" y="462807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6"/>
          <p:cNvSpPr/>
          <p:nvPr/>
        </p:nvSpPr>
        <p:spPr>
          <a:xfrm rot="10800000">
            <a:off x="545766" y="4680253"/>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10"/>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0"/>
          <p:cNvSpPr/>
          <p:nvPr/>
        </p:nvSpPr>
        <p:spPr>
          <a:xfrm>
            <a:off x="642525" y="4216625"/>
            <a:ext cx="5890324" cy="56263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0"/>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0"/>
          <p:cNvSpPr txBox="1">
            <a:spLocks noGrp="1"/>
          </p:cNvSpPr>
          <p:nvPr>
            <p:ph type="body" idx="1"/>
          </p:nvPr>
        </p:nvSpPr>
        <p:spPr>
          <a:xfrm>
            <a:off x="823076" y="4261808"/>
            <a:ext cx="5522700" cy="3912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600"/>
              <a:buNone/>
              <a:defRPr sz="1600"/>
            </a:lvl1pPr>
          </a:lstStyle>
          <a:p>
            <a:endParaRPr/>
          </a:p>
        </p:txBody>
      </p:sp>
      <p:sp>
        <p:nvSpPr>
          <p:cNvPr id="134" name="Google Shape;134;p1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10"/>
          <p:cNvSpPr/>
          <p:nvPr/>
        </p:nvSpPr>
        <p:spPr>
          <a:xfrm rot="5400000">
            <a:off x="31216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0"/>
          <p:cNvSpPr/>
          <p:nvPr/>
        </p:nvSpPr>
        <p:spPr>
          <a:xfrm rot="-9525180">
            <a:off x="252849" y="4358394"/>
            <a:ext cx="290510" cy="23133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0"/>
          <p:cNvSpPr/>
          <p:nvPr/>
        </p:nvSpPr>
        <p:spPr>
          <a:xfrm rot="-9525180">
            <a:off x="217769" y="4512917"/>
            <a:ext cx="132490" cy="91286"/>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0"/>
          <p:cNvSpPr/>
          <p:nvPr/>
        </p:nvSpPr>
        <p:spPr>
          <a:xfrm rot="-167066">
            <a:off x="4934240" y="363639"/>
            <a:ext cx="888144" cy="61489"/>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0"/>
          <p:cNvSpPr/>
          <p:nvPr/>
        </p:nvSpPr>
        <p:spPr>
          <a:xfrm rot="-167066">
            <a:off x="5876367" y="368207"/>
            <a:ext cx="86889"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0"/>
          <p:cNvSpPr/>
          <p:nvPr/>
        </p:nvSpPr>
        <p:spPr>
          <a:xfrm rot="-167066">
            <a:off x="6046138" y="354459"/>
            <a:ext cx="299726"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0"/>
          <p:cNvSpPr/>
          <p:nvPr/>
        </p:nvSpPr>
        <p:spPr>
          <a:xfrm rot="5400000">
            <a:off x="8280263" y="2495763"/>
            <a:ext cx="850640" cy="154977"/>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1867900" y="1350475"/>
            <a:ext cx="5982600" cy="168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9600"/>
              <a:t>Career Education</a:t>
            </a:r>
            <a:r>
              <a:rPr lang="en" sz="8700"/>
              <a:t> </a:t>
            </a:r>
            <a:r>
              <a:rPr lang="en" sz="3000" b="0">
                <a:latin typeface="Times New Roman"/>
                <a:ea typeface="Times New Roman"/>
                <a:cs typeface="Times New Roman"/>
                <a:sym typeface="Times New Roman"/>
              </a:rPr>
              <a:t>Northmont Middle School</a:t>
            </a:r>
            <a:endParaRPr sz="3000" b="0">
              <a:latin typeface="Times New Roman"/>
              <a:ea typeface="Times New Roman"/>
              <a:cs typeface="Times New Roman"/>
              <a:sym typeface="Times New Roman"/>
            </a:endParaRPr>
          </a:p>
        </p:txBody>
      </p:sp>
      <p:sp>
        <p:nvSpPr>
          <p:cNvPr id="184" name="Google Shape;184;p15"/>
          <p:cNvSpPr txBox="1"/>
          <p:nvPr/>
        </p:nvSpPr>
        <p:spPr>
          <a:xfrm>
            <a:off x="2643400" y="3343775"/>
            <a:ext cx="4031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latin typeface="Nunito"/>
                <a:ea typeface="Nunito"/>
                <a:cs typeface="Nunito"/>
                <a:sym typeface="Nunito"/>
              </a:rPr>
              <a:t>Beth Cooper</a:t>
            </a:r>
            <a:endParaRPr sz="2100">
              <a:latin typeface="Nunito"/>
              <a:ea typeface="Nunito"/>
              <a:cs typeface="Nunito"/>
              <a:sym typeface="Nunito"/>
            </a:endParaRPr>
          </a:p>
          <a:p>
            <a:pPr marL="0" lvl="0" indent="0" algn="ctr" rtl="0">
              <a:spcBef>
                <a:spcPts val="0"/>
              </a:spcBef>
              <a:spcAft>
                <a:spcPts val="0"/>
              </a:spcAft>
              <a:buNone/>
            </a:pPr>
            <a:r>
              <a:rPr lang="en" sz="2100">
                <a:latin typeface="Nunito"/>
                <a:ea typeface="Nunito"/>
                <a:cs typeface="Nunito"/>
                <a:sym typeface="Nunito"/>
              </a:rPr>
              <a:t>March 23, 2022</a:t>
            </a:r>
            <a:endParaRPr sz="2100">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4"/>
          <p:cNvSpPr txBox="1">
            <a:spLocks noGrp="1"/>
          </p:cNvSpPr>
          <p:nvPr>
            <p:ph type="ctrTitle" idx="4294967295"/>
          </p:nvPr>
        </p:nvSpPr>
        <p:spPr>
          <a:xfrm>
            <a:off x="536900" y="548188"/>
            <a:ext cx="3158100" cy="937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0800"/>
              <a:t>Thanks!</a:t>
            </a:r>
            <a:endParaRPr sz="10800"/>
          </a:p>
        </p:txBody>
      </p:sp>
      <p:sp>
        <p:nvSpPr>
          <p:cNvPr id="257" name="Google Shape;257;p24"/>
          <p:cNvSpPr txBox="1">
            <a:spLocks noGrp="1"/>
          </p:cNvSpPr>
          <p:nvPr>
            <p:ph type="body" idx="4294967295"/>
          </p:nvPr>
        </p:nvSpPr>
        <p:spPr>
          <a:xfrm>
            <a:off x="105925" y="2230450"/>
            <a:ext cx="4719900" cy="176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highlight>
                  <a:schemeClr val="accent1"/>
                </a:highlight>
              </a:rPr>
              <a:t>Any questions?</a:t>
            </a:r>
            <a:endParaRPr/>
          </a:p>
          <a:p>
            <a:pPr marL="0" lvl="0" indent="0" algn="l" rtl="0">
              <a:spcBef>
                <a:spcPts val="1000"/>
              </a:spcBef>
              <a:spcAft>
                <a:spcPts val="0"/>
              </a:spcAft>
              <a:buNone/>
            </a:pPr>
            <a:r>
              <a:rPr lang="en"/>
              <a:t>You can find me at:</a:t>
            </a:r>
            <a:endParaRPr/>
          </a:p>
          <a:p>
            <a:pPr marL="457200" lvl="0" indent="-355600" algn="l" rtl="0">
              <a:spcBef>
                <a:spcPts val="1000"/>
              </a:spcBef>
              <a:spcAft>
                <a:spcPts val="0"/>
              </a:spcAft>
              <a:buSzPts val="2000"/>
              <a:buChar char="✗"/>
            </a:pPr>
            <a:r>
              <a:rPr lang="en" sz="2000"/>
              <a:t>bcooper@northmontschools.net</a:t>
            </a:r>
            <a:endParaRPr sz="2000"/>
          </a:p>
          <a:p>
            <a:pPr marL="457200" lvl="0" indent="-355600" algn="l" rtl="0">
              <a:spcBef>
                <a:spcPts val="0"/>
              </a:spcBef>
              <a:spcAft>
                <a:spcPts val="0"/>
              </a:spcAft>
              <a:buSzPts val="2000"/>
              <a:buChar char="✗"/>
            </a:pPr>
            <a:r>
              <a:rPr lang="en" sz="2000"/>
              <a:t>937.307.7519</a:t>
            </a:r>
            <a:endParaRPr sz="2000"/>
          </a:p>
        </p:txBody>
      </p:sp>
      <p:sp>
        <p:nvSpPr>
          <p:cNvPr id="258" name="Google Shape;258;p2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59" name="Google Shape;259;p24"/>
          <p:cNvSpPr/>
          <p:nvPr/>
        </p:nvSpPr>
        <p:spPr>
          <a:xfrm>
            <a:off x="5698675" y="1712225"/>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6"/>
          <p:cNvSpPr txBox="1">
            <a:spLocks noGrp="1"/>
          </p:cNvSpPr>
          <p:nvPr>
            <p:ph type="ctrTitle" idx="4294967295"/>
          </p:nvPr>
        </p:nvSpPr>
        <p:spPr>
          <a:xfrm>
            <a:off x="855300" y="1352638"/>
            <a:ext cx="3261300" cy="1006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t>Rotation Schedule</a:t>
            </a:r>
            <a:endParaRPr sz="7200"/>
          </a:p>
        </p:txBody>
      </p:sp>
      <p:sp>
        <p:nvSpPr>
          <p:cNvPr id="190" name="Google Shape;190;p16"/>
          <p:cNvSpPr txBox="1">
            <a:spLocks noGrp="1"/>
          </p:cNvSpPr>
          <p:nvPr>
            <p:ph type="subTitle" idx="4294967295"/>
          </p:nvPr>
        </p:nvSpPr>
        <p:spPr>
          <a:xfrm>
            <a:off x="1083900" y="2646350"/>
            <a:ext cx="1816500" cy="13731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a:t>One of four classes that all 8th grade students take</a:t>
            </a:r>
            <a:endParaRPr/>
          </a:p>
        </p:txBody>
      </p:sp>
      <p:sp>
        <p:nvSpPr>
          <p:cNvPr id="191" name="Google Shape;191;p1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192" name="Google Shape;192;p16"/>
          <p:cNvGrpSpPr/>
          <p:nvPr/>
        </p:nvGrpSpPr>
        <p:grpSpPr>
          <a:xfrm>
            <a:off x="4683453" y="1200250"/>
            <a:ext cx="4460546" cy="3069580"/>
            <a:chOff x="4683453" y="1200250"/>
            <a:chExt cx="4460546" cy="3069580"/>
          </a:xfrm>
        </p:grpSpPr>
        <p:sp>
          <p:nvSpPr>
            <p:cNvPr id="193" name="Google Shape;193;p16"/>
            <p:cNvSpPr txBox="1"/>
            <p:nvPr/>
          </p:nvSpPr>
          <p:spPr>
            <a:xfrm>
              <a:off x="5627575" y="3779200"/>
              <a:ext cx="21021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latin typeface="Audiowide"/>
                  <a:ea typeface="Audiowide"/>
                  <a:cs typeface="Audiowide"/>
                  <a:sym typeface="Audiowide"/>
                </a:rPr>
                <a:t>Career Ed.</a:t>
              </a:r>
              <a:endParaRPr sz="2600">
                <a:latin typeface="Audiowide"/>
                <a:ea typeface="Audiowide"/>
                <a:cs typeface="Audiowide"/>
                <a:sym typeface="Audiowide"/>
              </a:endParaRPr>
            </a:p>
          </p:txBody>
        </p:sp>
        <p:sp>
          <p:nvSpPr>
            <p:cNvPr id="194" name="Google Shape;194;p16"/>
            <p:cNvSpPr txBox="1"/>
            <p:nvPr/>
          </p:nvSpPr>
          <p:spPr>
            <a:xfrm>
              <a:off x="5821527" y="1200250"/>
              <a:ext cx="17142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latin typeface="Audiowide"/>
                  <a:ea typeface="Audiowide"/>
                  <a:cs typeface="Audiowide"/>
                  <a:sym typeface="Audiowide"/>
                </a:rPr>
                <a:t>Spanish</a:t>
              </a:r>
              <a:endParaRPr sz="2600">
                <a:latin typeface="Audiowide"/>
                <a:ea typeface="Audiowide"/>
                <a:cs typeface="Audiowide"/>
                <a:sym typeface="Audiowide"/>
              </a:endParaRPr>
            </a:p>
          </p:txBody>
        </p:sp>
        <p:sp>
          <p:nvSpPr>
            <p:cNvPr id="195" name="Google Shape;195;p16"/>
            <p:cNvSpPr txBox="1"/>
            <p:nvPr/>
          </p:nvSpPr>
          <p:spPr>
            <a:xfrm>
              <a:off x="6550499" y="2413475"/>
              <a:ext cx="25935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latin typeface="Audiowide"/>
                  <a:ea typeface="Audiowide"/>
                  <a:cs typeface="Audiowide"/>
                  <a:sym typeface="Audiowide"/>
                </a:rPr>
                <a:t>Phys. Ed.</a:t>
              </a:r>
              <a:endParaRPr sz="2600">
                <a:latin typeface="Audiowide"/>
                <a:ea typeface="Audiowide"/>
                <a:cs typeface="Audiowide"/>
                <a:sym typeface="Audiowide"/>
              </a:endParaRPr>
            </a:p>
          </p:txBody>
        </p:sp>
        <p:sp>
          <p:nvSpPr>
            <p:cNvPr id="196" name="Google Shape;196;p16"/>
            <p:cNvSpPr txBox="1"/>
            <p:nvPr/>
          </p:nvSpPr>
          <p:spPr>
            <a:xfrm>
              <a:off x="4706600" y="2413475"/>
              <a:ext cx="18738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a:latin typeface="Audiowide"/>
                  <a:ea typeface="Audiowide"/>
                  <a:cs typeface="Audiowide"/>
                  <a:sym typeface="Audiowide"/>
                </a:rPr>
                <a:t>Robotics</a:t>
              </a:r>
              <a:endParaRPr sz="2600">
                <a:latin typeface="Audiowide"/>
                <a:ea typeface="Audiowide"/>
                <a:cs typeface="Audiowide"/>
                <a:sym typeface="Audiowide"/>
              </a:endParaRPr>
            </a:p>
          </p:txBody>
        </p:sp>
        <p:pic>
          <p:nvPicPr>
            <p:cNvPr id="197" name="Google Shape;197;p16"/>
            <p:cNvPicPr preferRelativeResize="0"/>
            <p:nvPr/>
          </p:nvPicPr>
          <p:blipFill>
            <a:blip r:embed="rId3">
              <a:alphaModFix/>
            </a:blip>
            <a:stretch>
              <a:fillRect/>
            </a:stretch>
          </p:blipFill>
          <p:spPr>
            <a:xfrm rot="-5400009">
              <a:off x="7294862" y="1537539"/>
              <a:ext cx="1178975" cy="986498"/>
            </a:xfrm>
            <a:prstGeom prst="rect">
              <a:avLst/>
            </a:prstGeom>
            <a:noFill/>
            <a:ln>
              <a:noFill/>
            </a:ln>
          </p:spPr>
        </p:pic>
        <p:pic>
          <p:nvPicPr>
            <p:cNvPr id="198" name="Google Shape;198;p16"/>
            <p:cNvPicPr preferRelativeResize="0"/>
            <p:nvPr/>
          </p:nvPicPr>
          <p:blipFill>
            <a:blip r:embed="rId3">
              <a:alphaModFix/>
            </a:blip>
            <a:stretch>
              <a:fillRect/>
            </a:stretch>
          </p:blipFill>
          <p:spPr>
            <a:xfrm rot="-1841822">
              <a:off x="7439487" y="3051514"/>
              <a:ext cx="1178975" cy="986498"/>
            </a:xfrm>
            <a:prstGeom prst="rect">
              <a:avLst/>
            </a:prstGeom>
            <a:noFill/>
            <a:ln>
              <a:noFill/>
            </a:ln>
          </p:spPr>
        </p:pic>
        <p:pic>
          <p:nvPicPr>
            <p:cNvPr id="199" name="Google Shape;199;p16"/>
            <p:cNvPicPr preferRelativeResize="0"/>
            <p:nvPr/>
          </p:nvPicPr>
          <p:blipFill>
            <a:blip r:embed="rId3">
              <a:alphaModFix/>
            </a:blip>
            <a:stretch>
              <a:fillRect/>
            </a:stretch>
          </p:blipFill>
          <p:spPr>
            <a:xfrm rot="5399991">
              <a:off x="4754037" y="3026489"/>
              <a:ext cx="1178975" cy="986498"/>
            </a:xfrm>
            <a:prstGeom prst="rect">
              <a:avLst/>
            </a:prstGeom>
            <a:noFill/>
            <a:ln>
              <a:noFill/>
            </a:ln>
          </p:spPr>
        </p:pic>
        <p:pic>
          <p:nvPicPr>
            <p:cNvPr id="200" name="Google Shape;200;p16"/>
            <p:cNvPicPr preferRelativeResize="0"/>
            <p:nvPr/>
          </p:nvPicPr>
          <p:blipFill>
            <a:blip r:embed="rId3">
              <a:alphaModFix/>
            </a:blip>
            <a:stretch>
              <a:fillRect/>
            </a:stretch>
          </p:blipFill>
          <p:spPr>
            <a:xfrm rot="9669794">
              <a:off x="4811137" y="1458864"/>
              <a:ext cx="1178975" cy="986497"/>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fade">
                                      <p:cBhvr>
                                        <p:cTn id="12"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5500"/>
              <a:t>Former focus of my course:</a:t>
            </a:r>
            <a:endParaRPr sz="5500"/>
          </a:p>
        </p:txBody>
      </p:sp>
      <p:sp>
        <p:nvSpPr>
          <p:cNvPr id="206" name="Google Shape;206;p17"/>
          <p:cNvSpPr txBox="1">
            <a:spLocks noGrp="1"/>
          </p:cNvSpPr>
          <p:nvPr>
            <p:ph type="body" idx="1"/>
          </p:nvPr>
        </p:nvSpPr>
        <p:spPr>
          <a:xfrm>
            <a:off x="1188175" y="1506350"/>
            <a:ext cx="7168500" cy="2840400"/>
          </a:xfrm>
          <a:prstGeom prst="rect">
            <a:avLst/>
          </a:prstGeom>
        </p:spPr>
        <p:txBody>
          <a:bodyPr spcFirstLastPara="1" wrap="square" lIns="0" tIns="0" rIns="0" bIns="0" anchor="t" anchorCtr="0">
            <a:noAutofit/>
          </a:bodyPr>
          <a:lstStyle/>
          <a:p>
            <a:pPr marL="457200" lvl="0" indent="-400050" algn="l" rtl="0">
              <a:lnSpc>
                <a:spcPct val="100000"/>
              </a:lnSpc>
              <a:spcBef>
                <a:spcPts val="0"/>
              </a:spcBef>
              <a:spcAft>
                <a:spcPts val="0"/>
              </a:spcAft>
              <a:buSzPts val="2700"/>
              <a:buChar char="✗"/>
            </a:pPr>
            <a:r>
              <a:rPr lang="en" sz="2700"/>
              <a:t>Content changed based on school needs</a:t>
            </a:r>
            <a:endParaRPr sz="2700"/>
          </a:p>
          <a:p>
            <a:pPr marL="457200" lvl="0" indent="-400050" algn="l" rtl="0">
              <a:lnSpc>
                <a:spcPct val="100000"/>
              </a:lnSpc>
              <a:spcBef>
                <a:spcPts val="1000"/>
              </a:spcBef>
              <a:spcAft>
                <a:spcPts val="0"/>
              </a:spcAft>
              <a:buSzPts val="2700"/>
              <a:buChar char="✗"/>
            </a:pPr>
            <a:r>
              <a:rPr lang="en" sz="2700"/>
              <a:t>Used to focus on test scores</a:t>
            </a:r>
            <a:endParaRPr sz="2700"/>
          </a:p>
          <a:p>
            <a:pPr marL="457200" lvl="0" indent="-400050" algn="l" rtl="0">
              <a:lnSpc>
                <a:spcPct val="100000"/>
              </a:lnSpc>
              <a:spcBef>
                <a:spcPts val="1000"/>
              </a:spcBef>
              <a:spcAft>
                <a:spcPts val="1000"/>
              </a:spcAft>
              <a:buSzPts val="2700"/>
              <a:buChar char="✗"/>
            </a:pPr>
            <a:r>
              <a:rPr lang="en" sz="2700"/>
              <a:t>ODE established a “Career Advising Policy”</a:t>
            </a:r>
            <a:endParaRPr sz="2700"/>
          </a:p>
        </p:txBody>
      </p:sp>
      <p:sp>
        <p:nvSpPr>
          <p:cNvPr id="207" name="Google Shape;207;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2000"/>
              <a:t>3</a:t>
            </a:fld>
            <a:endParaRPr sz="2000"/>
          </a:p>
        </p:txBody>
      </p:sp>
      <p:sp>
        <p:nvSpPr>
          <p:cNvPr id="208" name="Google Shape;208;p17"/>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3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10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Effect transition="in" filter="fade">
                                      <p:cBhvr>
                                        <p:cTn id="12" dur="1000"/>
                                        <p:tgtEl>
                                          <p:spTgt spid="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Effect transition="in" filter="fade">
                                      <p:cBhvr>
                                        <p:cTn id="17" dur="1000"/>
                                        <p:tgtEl>
                                          <p:spTgt spid="2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8"/>
          <p:cNvSpPr txBox="1">
            <a:spLocks noGrp="1"/>
          </p:cNvSpPr>
          <p:nvPr>
            <p:ph type="ctrTitle" idx="4294967295"/>
          </p:nvPr>
        </p:nvSpPr>
        <p:spPr>
          <a:xfrm>
            <a:off x="970975" y="653100"/>
            <a:ext cx="7433400" cy="1401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200">
                <a:solidFill>
                  <a:schemeClr val="accent1"/>
                </a:solidFill>
              </a:rPr>
              <a:t>How is career advising implemented across grades 6-12?</a:t>
            </a:r>
            <a:endParaRPr sz="5200">
              <a:solidFill>
                <a:schemeClr val="accent1"/>
              </a:solidFill>
            </a:endParaRPr>
          </a:p>
        </p:txBody>
      </p:sp>
      <p:sp>
        <p:nvSpPr>
          <p:cNvPr id="214" name="Google Shape;214;p18"/>
          <p:cNvSpPr txBox="1">
            <a:spLocks noGrp="1"/>
          </p:cNvSpPr>
          <p:nvPr>
            <p:ph type="subTitle" idx="4294967295"/>
          </p:nvPr>
        </p:nvSpPr>
        <p:spPr>
          <a:xfrm>
            <a:off x="970975" y="2151312"/>
            <a:ext cx="7433400" cy="241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lt2"/>
                </a:solidFill>
              </a:rPr>
              <a:t>Located within the Model Student Success Plan are recommended activities by grade level for grades 6-12. These activities can be </a:t>
            </a:r>
            <a:r>
              <a:rPr lang="en" b="1" u="sng">
                <a:solidFill>
                  <a:schemeClr val="lt2"/>
                </a:solidFill>
              </a:rPr>
              <a:t>integrated into an existing course, organized as a standalone course, or established as an advisory or school counseling curriculum for career advising</a:t>
            </a:r>
            <a:r>
              <a:rPr lang="en">
                <a:solidFill>
                  <a:schemeClr val="lt2"/>
                </a:solidFill>
              </a:rPr>
              <a:t>. The resources are flexible for adapting to local resources.</a:t>
            </a:r>
            <a:endParaRPr>
              <a:solidFill>
                <a:schemeClr val="lt2"/>
              </a:solidFill>
            </a:endParaRPr>
          </a:p>
          <a:p>
            <a:pPr marL="0" lvl="0" indent="0" algn="ctr" rtl="0">
              <a:spcBef>
                <a:spcPts val="1000"/>
              </a:spcBef>
              <a:spcAft>
                <a:spcPts val="0"/>
              </a:spcAft>
              <a:buNone/>
            </a:pPr>
            <a:endParaRPr>
              <a:solidFill>
                <a:schemeClr val="lt2"/>
              </a:solidFill>
            </a:endParaRPr>
          </a:p>
          <a:p>
            <a:pPr marL="0" lvl="0" indent="0" algn="ctr" rtl="0">
              <a:spcBef>
                <a:spcPts val="1000"/>
              </a:spcBef>
              <a:spcAft>
                <a:spcPts val="1000"/>
              </a:spcAft>
              <a:buNone/>
            </a:pPr>
            <a:endParaRPr>
              <a:solidFill>
                <a:schemeClr val="lt2"/>
              </a:solidFill>
            </a:endParaRPr>
          </a:p>
        </p:txBody>
      </p:sp>
      <p:sp>
        <p:nvSpPr>
          <p:cNvPr id="215" name="Google Shape;215;p1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4</a:t>
            </a:fld>
            <a:endParaRPr>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9"/>
          <p:cNvPicPr preferRelativeResize="0"/>
          <p:nvPr/>
        </p:nvPicPr>
        <p:blipFill>
          <a:blip r:embed="rId3">
            <a:alphaModFix/>
          </a:blip>
          <a:stretch>
            <a:fillRect/>
          </a:stretch>
        </p:blipFill>
        <p:spPr>
          <a:xfrm>
            <a:off x="2831225" y="711102"/>
            <a:ext cx="3947876" cy="2225625"/>
          </a:xfrm>
          <a:prstGeom prst="rect">
            <a:avLst/>
          </a:prstGeom>
          <a:noFill/>
          <a:ln>
            <a:noFill/>
          </a:ln>
        </p:spPr>
      </p:pic>
      <p:sp>
        <p:nvSpPr>
          <p:cNvPr id="221" name="Google Shape;221;p19"/>
          <p:cNvSpPr txBox="1">
            <a:spLocks noGrp="1"/>
          </p:cNvSpPr>
          <p:nvPr>
            <p:ph type="subTitle" idx="4294967295"/>
          </p:nvPr>
        </p:nvSpPr>
        <p:spPr>
          <a:xfrm>
            <a:off x="1359850" y="3229375"/>
            <a:ext cx="6759300" cy="6807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 sz="2000"/>
              <a:t>I attended a summer conference at  </a:t>
            </a:r>
            <a:r>
              <a:rPr lang="en" sz="2000">
                <a:highlight>
                  <a:schemeClr val="accent1"/>
                </a:highlight>
              </a:rPr>
              <a:t>Aileron</a:t>
            </a:r>
            <a:r>
              <a:rPr lang="en" sz="2000"/>
              <a:t> which changed how I perceived Northmont’s career education efforts</a:t>
            </a:r>
            <a:endParaRPr sz="2000"/>
          </a:p>
        </p:txBody>
      </p:sp>
      <p:sp>
        <p:nvSpPr>
          <p:cNvPr id="222" name="Google Shape;222;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23" name="Google Shape;223;p19"/>
          <p:cNvSpPr txBox="1">
            <a:spLocks noGrp="1"/>
          </p:cNvSpPr>
          <p:nvPr>
            <p:ph type="ctrTitle" idx="4294967295"/>
          </p:nvPr>
        </p:nvSpPr>
        <p:spPr>
          <a:xfrm>
            <a:off x="1359850" y="2192688"/>
            <a:ext cx="6424200" cy="75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000">
                <a:solidFill>
                  <a:schemeClr val="accent1"/>
                </a:solidFill>
              </a:rPr>
              <a:t>Aileron</a:t>
            </a:r>
            <a:endParaRPr sz="600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0"/>
          <p:cNvSpPr txBox="1">
            <a:spLocks noGrp="1"/>
          </p:cNvSpPr>
          <p:nvPr>
            <p:ph type="subTitle" idx="1"/>
          </p:nvPr>
        </p:nvSpPr>
        <p:spPr>
          <a:xfrm>
            <a:off x="2079525" y="1833075"/>
            <a:ext cx="6088800" cy="30249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sz="4400" b="1">
                <a:solidFill>
                  <a:schemeClr val="dk1"/>
                </a:solidFill>
              </a:rPr>
              <a:t>Migrated from an “integrated course” to a “standalone course”</a:t>
            </a:r>
            <a:endParaRPr sz="3300" b="1">
              <a:solidFill>
                <a:schemeClr val="dk1"/>
              </a:solidFill>
            </a:endParaRPr>
          </a:p>
        </p:txBody>
      </p:sp>
      <p:sp>
        <p:nvSpPr>
          <p:cNvPr id="229" name="Google Shape;229;p20"/>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5700" b="1">
                <a:solidFill>
                  <a:schemeClr val="dk1"/>
                </a:solidFill>
                <a:latin typeface="Amatic SC"/>
                <a:ea typeface="Amatic SC"/>
                <a:cs typeface="Amatic SC"/>
                <a:sym typeface="Amatic SC"/>
              </a:rPr>
              <a:t>change</a:t>
            </a:r>
            <a:endParaRPr sz="5700" b="1">
              <a:solidFill>
                <a:schemeClr val="dk1"/>
              </a:solidFill>
              <a:latin typeface="Amatic SC"/>
              <a:ea typeface="Amatic SC"/>
              <a:cs typeface="Amatic SC"/>
              <a:sym typeface="Amatic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1"/>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5700"/>
              <a:t>Content of Career Education</a:t>
            </a:r>
            <a:endParaRPr sz="5700"/>
          </a:p>
        </p:txBody>
      </p:sp>
      <p:sp>
        <p:nvSpPr>
          <p:cNvPr id="235" name="Google Shape;235;p21"/>
          <p:cNvSpPr txBox="1">
            <a:spLocks noGrp="1"/>
          </p:cNvSpPr>
          <p:nvPr>
            <p:ph type="body" idx="1"/>
          </p:nvPr>
        </p:nvSpPr>
        <p:spPr>
          <a:xfrm>
            <a:off x="1264375" y="1359125"/>
            <a:ext cx="3967200" cy="3236700"/>
          </a:xfrm>
          <a:prstGeom prst="rect">
            <a:avLst/>
          </a:prstGeom>
        </p:spPr>
        <p:txBody>
          <a:bodyPr spcFirstLastPara="1" wrap="square" lIns="0" tIns="0" rIns="0" bIns="0" anchor="t" anchorCtr="0">
            <a:noAutofit/>
          </a:bodyPr>
          <a:lstStyle/>
          <a:p>
            <a:pPr marL="457200" lvl="0" indent="-342900" algn="l" rtl="0">
              <a:lnSpc>
                <a:spcPct val="100000"/>
              </a:lnSpc>
              <a:spcBef>
                <a:spcPts val="0"/>
              </a:spcBef>
              <a:spcAft>
                <a:spcPts val="0"/>
              </a:spcAft>
              <a:buSzPts val="1800"/>
              <a:buChar char="✗"/>
            </a:pPr>
            <a:r>
              <a:rPr lang="en" sz="1800"/>
              <a:t>Compensation Package</a:t>
            </a:r>
            <a:endParaRPr sz="1800"/>
          </a:p>
          <a:p>
            <a:pPr marL="457200" lvl="0" indent="-342900" algn="l" rtl="0">
              <a:lnSpc>
                <a:spcPct val="100000"/>
              </a:lnSpc>
              <a:spcBef>
                <a:spcPts val="1000"/>
              </a:spcBef>
              <a:spcAft>
                <a:spcPts val="0"/>
              </a:spcAft>
              <a:buSzPts val="1800"/>
              <a:buChar char="✗"/>
            </a:pPr>
            <a:r>
              <a:rPr lang="en" sz="1800"/>
              <a:t>Surveys</a:t>
            </a:r>
            <a:endParaRPr sz="1800"/>
          </a:p>
          <a:p>
            <a:pPr marL="457200" lvl="0" indent="-342900" algn="l" rtl="0">
              <a:lnSpc>
                <a:spcPct val="100000"/>
              </a:lnSpc>
              <a:spcBef>
                <a:spcPts val="1000"/>
              </a:spcBef>
              <a:spcAft>
                <a:spcPts val="0"/>
              </a:spcAft>
              <a:buSzPts val="1800"/>
              <a:buChar char="✗"/>
            </a:pPr>
            <a:r>
              <a:rPr lang="en" sz="1800"/>
              <a:t>Naviance</a:t>
            </a:r>
            <a:endParaRPr sz="1800"/>
          </a:p>
          <a:p>
            <a:pPr marL="457200" lvl="0" indent="-342900" algn="l" rtl="0">
              <a:lnSpc>
                <a:spcPct val="100000"/>
              </a:lnSpc>
              <a:spcBef>
                <a:spcPts val="1000"/>
              </a:spcBef>
              <a:spcAft>
                <a:spcPts val="0"/>
              </a:spcAft>
              <a:buSzPts val="1800"/>
              <a:buChar char="✗"/>
            </a:pPr>
            <a:r>
              <a:rPr lang="en" sz="1800"/>
              <a:t>CTC Week</a:t>
            </a:r>
            <a:endParaRPr sz="1800"/>
          </a:p>
          <a:p>
            <a:pPr marL="457200" lvl="0" indent="-342900" algn="l" rtl="0">
              <a:lnSpc>
                <a:spcPct val="100000"/>
              </a:lnSpc>
              <a:spcBef>
                <a:spcPts val="1000"/>
              </a:spcBef>
              <a:spcAft>
                <a:spcPts val="0"/>
              </a:spcAft>
              <a:buSzPts val="1800"/>
              <a:buChar char="✗"/>
            </a:pPr>
            <a:r>
              <a:rPr lang="en" sz="1800"/>
              <a:t>College Tuition</a:t>
            </a:r>
            <a:endParaRPr sz="1800"/>
          </a:p>
          <a:p>
            <a:pPr marL="457200" lvl="0" indent="-342900" algn="l" rtl="0">
              <a:lnSpc>
                <a:spcPct val="100000"/>
              </a:lnSpc>
              <a:spcBef>
                <a:spcPts val="1000"/>
              </a:spcBef>
              <a:spcAft>
                <a:spcPts val="0"/>
              </a:spcAft>
              <a:buSzPts val="1800"/>
              <a:buChar char="✗"/>
            </a:pPr>
            <a:r>
              <a:rPr lang="en" sz="1800"/>
              <a:t>Debt Talk</a:t>
            </a:r>
            <a:endParaRPr sz="1800"/>
          </a:p>
          <a:p>
            <a:pPr marL="457200" lvl="0" indent="-342900" algn="l" rtl="0">
              <a:lnSpc>
                <a:spcPct val="100000"/>
              </a:lnSpc>
              <a:spcBef>
                <a:spcPts val="1000"/>
              </a:spcBef>
              <a:spcAft>
                <a:spcPts val="0"/>
              </a:spcAft>
              <a:buSzPts val="1800"/>
              <a:buChar char="✗"/>
            </a:pPr>
            <a:r>
              <a:rPr lang="en" sz="1800"/>
              <a:t>Trade School</a:t>
            </a:r>
            <a:endParaRPr sz="1800"/>
          </a:p>
          <a:p>
            <a:pPr marL="457200" lvl="0" indent="-342900" algn="l" rtl="0">
              <a:lnSpc>
                <a:spcPct val="100000"/>
              </a:lnSpc>
              <a:spcBef>
                <a:spcPts val="1000"/>
              </a:spcBef>
              <a:spcAft>
                <a:spcPts val="1000"/>
              </a:spcAft>
              <a:buSzPts val="1800"/>
              <a:buChar char="✗"/>
            </a:pPr>
            <a:r>
              <a:rPr lang="en" sz="1800"/>
              <a:t>Research Careers</a:t>
            </a:r>
            <a:endParaRPr sz="1800"/>
          </a:p>
        </p:txBody>
      </p:sp>
      <p:sp>
        <p:nvSpPr>
          <p:cNvPr id="236" name="Google Shape;236;p2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z="2200"/>
              <a:t>7</a:t>
            </a:fld>
            <a:endParaRPr sz="2200"/>
          </a:p>
        </p:txBody>
      </p:sp>
      <p:sp>
        <p:nvSpPr>
          <p:cNvPr id="237" name="Google Shape;237;p21"/>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5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Effect transition="in" filter="fade">
                                      <p:cBhvr>
                                        <p:cTn id="7" dur="1000"/>
                                        <p:tgtEl>
                                          <p:spTgt spid="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Effect transition="in" filter="fade">
                                      <p:cBhvr>
                                        <p:cTn id="12" dur="1000"/>
                                        <p:tgtEl>
                                          <p:spTgt spid="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Effect transition="in" filter="fade">
                                      <p:cBhvr>
                                        <p:cTn id="17" dur="1000"/>
                                        <p:tgtEl>
                                          <p:spTgt spid="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Effect transition="in" filter="fade">
                                      <p:cBhvr>
                                        <p:cTn id="22" dur="1000"/>
                                        <p:tgtEl>
                                          <p:spTgt spid="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animEffect transition="in" filter="fade">
                                      <p:cBhvr>
                                        <p:cTn id="27" dur="1000"/>
                                        <p:tgtEl>
                                          <p:spTgt spid="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5">
                                            <p:txEl>
                                              <p:pRg st="5" end="5"/>
                                            </p:txEl>
                                          </p:spTgt>
                                        </p:tgtEl>
                                        <p:attrNameLst>
                                          <p:attrName>style.visibility</p:attrName>
                                        </p:attrNameLst>
                                      </p:cBhvr>
                                      <p:to>
                                        <p:strVal val="visible"/>
                                      </p:to>
                                    </p:set>
                                    <p:animEffect transition="in" filter="fade">
                                      <p:cBhvr>
                                        <p:cTn id="32" dur="1000"/>
                                        <p:tgtEl>
                                          <p:spTgt spid="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5">
                                            <p:txEl>
                                              <p:pRg st="6" end="6"/>
                                            </p:txEl>
                                          </p:spTgt>
                                        </p:tgtEl>
                                        <p:attrNameLst>
                                          <p:attrName>style.visibility</p:attrName>
                                        </p:attrNameLst>
                                      </p:cBhvr>
                                      <p:to>
                                        <p:strVal val="visible"/>
                                      </p:to>
                                    </p:set>
                                    <p:animEffect transition="in" filter="fade">
                                      <p:cBhvr>
                                        <p:cTn id="37" dur="1000"/>
                                        <p:tgtEl>
                                          <p:spTgt spid="2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5">
                                            <p:txEl>
                                              <p:pRg st="7" end="7"/>
                                            </p:txEl>
                                          </p:spTgt>
                                        </p:tgtEl>
                                        <p:attrNameLst>
                                          <p:attrName>style.visibility</p:attrName>
                                        </p:attrNameLst>
                                      </p:cBhvr>
                                      <p:to>
                                        <p:strVal val="visible"/>
                                      </p:to>
                                    </p:set>
                                    <p:animEffect transition="in" filter="fade">
                                      <p:cBhvr>
                                        <p:cTn id="42" dur="1000"/>
                                        <p:tgtEl>
                                          <p:spTgt spid="2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2"/>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 sz="2000">
                <a:solidFill>
                  <a:srgbClr val="000000"/>
                </a:solidFill>
                <a:latin typeface="Georgia"/>
                <a:ea typeface="Georgia"/>
                <a:cs typeface="Georgia"/>
                <a:sym typeface="Georgia"/>
              </a:rPr>
              <a:t>This course was designed to assist students with exploring careers and developing skills necessary to make meaningful decisions about their career choice. Students will be made aware that there are many factors to consider before selecting a suitable career. This course will assist the students in assessing their personal strengths and weaknesses as they relate to career decisions. </a:t>
            </a:r>
            <a:endParaRPr/>
          </a:p>
        </p:txBody>
      </p:sp>
      <p:sp>
        <p:nvSpPr>
          <p:cNvPr id="243" name="Google Shape;243;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body" idx="4294967295"/>
          </p:nvPr>
        </p:nvSpPr>
        <p:spPr>
          <a:xfrm>
            <a:off x="739075" y="1974825"/>
            <a:ext cx="3401400" cy="222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sz="6600" b="1">
              <a:solidFill>
                <a:schemeClr val="accent1"/>
              </a:solidFill>
              <a:latin typeface="Amatic SC"/>
              <a:ea typeface="Amatic SC"/>
              <a:cs typeface="Amatic SC"/>
              <a:sym typeface="Amatic SC"/>
            </a:endParaRPr>
          </a:p>
          <a:p>
            <a:pPr marL="457200" lvl="0" indent="-400050" algn="l" rtl="0">
              <a:spcBef>
                <a:spcPts val="1000"/>
              </a:spcBef>
              <a:spcAft>
                <a:spcPts val="0"/>
              </a:spcAft>
              <a:buClr>
                <a:srgbClr val="FFFFFF"/>
              </a:buClr>
              <a:buSzPts val="2700"/>
              <a:buChar char="✗"/>
            </a:pPr>
            <a:r>
              <a:rPr lang="en" sz="2700">
                <a:solidFill>
                  <a:srgbClr val="FFFFFF"/>
                </a:solidFill>
              </a:rPr>
              <a:t>Scheduling classes</a:t>
            </a:r>
            <a:endParaRPr sz="2700">
              <a:solidFill>
                <a:srgbClr val="FFFFFF"/>
              </a:solidFill>
            </a:endParaRPr>
          </a:p>
          <a:p>
            <a:pPr marL="457200" lvl="0" indent="-400050" algn="l" rtl="0">
              <a:spcBef>
                <a:spcPts val="0"/>
              </a:spcBef>
              <a:spcAft>
                <a:spcPts val="0"/>
              </a:spcAft>
              <a:buClr>
                <a:srgbClr val="FFFFFF"/>
              </a:buClr>
              <a:buSzPts val="2700"/>
              <a:buChar char="✗"/>
            </a:pPr>
            <a:r>
              <a:rPr lang="en" sz="2700">
                <a:solidFill>
                  <a:srgbClr val="FFFFFF"/>
                </a:solidFill>
              </a:rPr>
              <a:t>CTC advising</a:t>
            </a:r>
            <a:endParaRPr sz="2700">
              <a:solidFill>
                <a:srgbClr val="FFFFFF"/>
              </a:solidFill>
            </a:endParaRPr>
          </a:p>
          <a:p>
            <a:pPr marL="457200" lvl="0" indent="-400050" algn="l" rtl="0">
              <a:spcBef>
                <a:spcPts val="0"/>
              </a:spcBef>
              <a:spcAft>
                <a:spcPts val="0"/>
              </a:spcAft>
              <a:buClr>
                <a:srgbClr val="FFFFFF"/>
              </a:buClr>
              <a:buSzPts val="2700"/>
              <a:buChar char="✗"/>
            </a:pPr>
            <a:r>
              <a:rPr lang="en" sz="2700">
                <a:solidFill>
                  <a:srgbClr val="FFFFFF"/>
                </a:solidFill>
              </a:rPr>
              <a:t>Scholarships</a:t>
            </a:r>
            <a:endParaRPr sz="2700">
              <a:solidFill>
                <a:srgbClr val="FFFFFF"/>
              </a:solidFill>
            </a:endParaRPr>
          </a:p>
          <a:p>
            <a:pPr marL="457200" lvl="0" indent="-400050" algn="l" rtl="0">
              <a:spcBef>
                <a:spcPts val="0"/>
              </a:spcBef>
              <a:spcAft>
                <a:spcPts val="0"/>
              </a:spcAft>
              <a:buClr>
                <a:srgbClr val="FFFFFF"/>
              </a:buClr>
              <a:buSzPts val="2700"/>
              <a:buChar char="✗"/>
            </a:pPr>
            <a:r>
              <a:rPr lang="en" sz="2700">
                <a:solidFill>
                  <a:srgbClr val="FFFFFF"/>
                </a:solidFill>
              </a:rPr>
              <a:t>General direction</a:t>
            </a:r>
            <a:endParaRPr sz="2700">
              <a:solidFill>
                <a:srgbClr val="FFFFFF"/>
              </a:solidFill>
            </a:endParaRPr>
          </a:p>
        </p:txBody>
      </p:sp>
      <p:sp>
        <p:nvSpPr>
          <p:cNvPr id="249" name="Google Shape;249;p2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9</a:t>
            </a:fld>
            <a:endParaRPr>
              <a:solidFill>
                <a:schemeClr val="lt2"/>
              </a:solidFill>
            </a:endParaRPr>
          </a:p>
        </p:txBody>
      </p:sp>
      <p:pic>
        <p:nvPicPr>
          <p:cNvPr id="250" name="Google Shape;250;p23"/>
          <p:cNvPicPr preferRelativeResize="0"/>
          <p:nvPr/>
        </p:nvPicPr>
        <p:blipFill>
          <a:blip r:embed="rId3">
            <a:alphaModFix/>
          </a:blip>
          <a:stretch>
            <a:fillRect/>
          </a:stretch>
        </p:blipFill>
        <p:spPr>
          <a:xfrm>
            <a:off x="4157575" y="1149425"/>
            <a:ext cx="4246800" cy="2831200"/>
          </a:xfrm>
          <a:prstGeom prst="rect">
            <a:avLst/>
          </a:prstGeom>
          <a:noFill/>
          <a:ln>
            <a:noFill/>
          </a:ln>
        </p:spPr>
      </p:pic>
      <p:sp>
        <p:nvSpPr>
          <p:cNvPr id="251" name="Google Shape;251;p23"/>
          <p:cNvSpPr txBox="1"/>
          <p:nvPr/>
        </p:nvSpPr>
        <p:spPr>
          <a:xfrm>
            <a:off x="1063800" y="706225"/>
            <a:ext cx="3000000" cy="200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sz="5900" b="1">
                <a:solidFill>
                  <a:schemeClr val="accent1"/>
                </a:solidFill>
                <a:latin typeface="Amatic SC"/>
                <a:ea typeface="Amatic SC"/>
                <a:cs typeface="Amatic SC"/>
                <a:sym typeface="Amatic SC"/>
              </a:rPr>
              <a:t>Preparation in 8th Grade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animEffect transition="in" filter="fade">
                                      <p:cBhvr>
                                        <p:cTn id="7" dur="1000"/>
                                        <p:tgtEl>
                                          <p:spTgt spid="2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xEl>
                                              <p:pRg st="1" end="1"/>
                                            </p:txEl>
                                          </p:spTgt>
                                        </p:tgtEl>
                                        <p:attrNameLst>
                                          <p:attrName>style.visibility</p:attrName>
                                        </p:attrNameLst>
                                      </p:cBhvr>
                                      <p:to>
                                        <p:strVal val="visible"/>
                                      </p:to>
                                    </p:set>
                                    <p:animEffect transition="in" filter="fade">
                                      <p:cBhvr>
                                        <p:cTn id="12" dur="1000"/>
                                        <p:tgtEl>
                                          <p:spTgt spid="2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8">
                                            <p:txEl>
                                              <p:pRg st="2" end="2"/>
                                            </p:txEl>
                                          </p:spTgt>
                                        </p:tgtEl>
                                        <p:attrNameLst>
                                          <p:attrName>style.visibility</p:attrName>
                                        </p:attrNameLst>
                                      </p:cBhvr>
                                      <p:to>
                                        <p:strVal val="visible"/>
                                      </p:to>
                                    </p:set>
                                    <p:animEffect transition="in" filter="fade">
                                      <p:cBhvr>
                                        <p:cTn id="17" dur="1000"/>
                                        <p:tgtEl>
                                          <p:spTgt spid="2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8">
                                            <p:txEl>
                                              <p:pRg st="3" end="3"/>
                                            </p:txEl>
                                          </p:spTgt>
                                        </p:tgtEl>
                                        <p:attrNameLst>
                                          <p:attrName>style.visibility</p:attrName>
                                        </p:attrNameLst>
                                      </p:cBhvr>
                                      <p:to>
                                        <p:strVal val="visible"/>
                                      </p:to>
                                    </p:set>
                                    <p:animEffect transition="in" filter="fade">
                                      <p:cBhvr>
                                        <p:cTn id="22" dur="1000"/>
                                        <p:tgtEl>
                                          <p:spTgt spid="2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8">
                                            <p:txEl>
                                              <p:pRg st="4" end="4"/>
                                            </p:txEl>
                                          </p:spTgt>
                                        </p:tgtEl>
                                        <p:attrNameLst>
                                          <p:attrName>style.visibility</p:attrName>
                                        </p:attrNameLst>
                                      </p:cBhvr>
                                      <p:to>
                                        <p:strVal val="visible"/>
                                      </p:to>
                                    </p:set>
                                    <p:animEffect transition="in" filter="fade">
                                      <p:cBhvr>
                                        <p:cTn id="27" dur="1000"/>
                                        <p:tgtEl>
                                          <p:spTgt spid="2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Words>
  <Application>Microsoft Office PowerPoint</Application>
  <PresentationFormat>On-screen Show (16:9)</PresentationFormat>
  <Paragraphs>48</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Amatic SC</vt:lpstr>
      <vt:lpstr>Georgia</vt:lpstr>
      <vt:lpstr>Arial</vt:lpstr>
      <vt:lpstr>Nunito</vt:lpstr>
      <vt:lpstr>Nunito SemiBold</vt:lpstr>
      <vt:lpstr>Calibri</vt:lpstr>
      <vt:lpstr>Audiowide</vt:lpstr>
      <vt:lpstr>Times New Roman</vt:lpstr>
      <vt:lpstr>Curio template</vt:lpstr>
      <vt:lpstr>Career Education Northmont Middle School</vt:lpstr>
      <vt:lpstr>Rotation Schedule</vt:lpstr>
      <vt:lpstr>Former focus of my course:</vt:lpstr>
      <vt:lpstr>How is career advising implemented across grades 6-12?</vt:lpstr>
      <vt:lpstr>Aileron</vt:lpstr>
      <vt:lpstr>PowerPoint Presentation</vt:lpstr>
      <vt:lpstr>Content of Career Education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Education Northmont Middle School</dc:title>
  <dc:creator>Hunt, Pamela</dc:creator>
  <cp:lastModifiedBy>Hunt, Pamela</cp:lastModifiedBy>
  <cp:revision>1</cp:revision>
  <dcterms:modified xsi:type="dcterms:W3CDTF">2022-03-25T20:20:42Z</dcterms:modified>
</cp:coreProperties>
</file>