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9"/>
  </p:notesMasterIdLst>
  <p:handoutMasterIdLst>
    <p:handoutMasterId r:id="rId20"/>
  </p:handoutMasterIdLst>
  <p:sldIdLst>
    <p:sldId id="614" r:id="rId6"/>
    <p:sldId id="576" r:id="rId7"/>
    <p:sldId id="591" r:id="rId8"/>
    <p:sldId id="598" r:id="rId9"/>
    <p:sldId id="533" r:id="rId10"/>
    <p:sldId id="600" r:id="rId11"/>
    <p:sldId id="601" r:id="rId12"/>
    <p:sldId id="747" r:id="rId13"/>
    <p:sldId id="661" r:id="rId14"/>
    <p:sldId id="613" r:id="rId15"/>
    <p:sldId id="431" r:id="rId16"/>
    <p:sldId id="560" r:id="rId17"/>
    <p:sldId id="5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B41"/>
    <a:srgbClr val="F6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34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BF8D2E-B89B-825B-87D0-CFC589938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38894-5735-2FEE-729F-326EF48434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9B92E-6959-4528-864F-65AE1E96205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39BC3-FA67-9685-AA91-72CD19D77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0467A-D73D-EE6C-B179-A4D81C40DB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B5B8A-7459-4DEA-A622-49896AAF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8095-F406-478C-A067-B1297B0537A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6B91-8487-4064-8204-04C93261B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8329" indent="-2955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2046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4863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7682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0499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3318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6136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18953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5DCA3-5F96-4C88-853A-C5EC847DFB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8329" indent="-2955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2046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4863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7682" indent="-236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0499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73318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6136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18953" indent="-236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  <a:latin typeface="Arial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179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D281-96FE-5247-CF5B-EFBD48A5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A9DF-90C6-B938-AE2D-3DBFF8E6E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EF78C-AA3C-DE50-6240-62E5188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54E8F-EE48-0381-AA34-5226F026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6635-CBDE-AE10-3E6D-84015AF5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25A9-44A2-9363-369A-3B0337AF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64539-8014-7472-9FCD-184AF924D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9381-B93F-03DE-7F12-99100D18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2962-2536-C3CA-43B9-E86F7201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90A4-D84C-CDB6-47B8-6B0C39E4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6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46DAF-569B-AAD5-08AE-DB7152710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39C52-E5F3-6605-8D37-3B5FC0253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CD14-E0A1-9CEE-EE7A-4043AA7A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5A175-C109-F318-BD65-3C9A5E87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D911-0107-71DF-D29D-5B0CAD24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69B4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2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37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5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0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1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1CFD-E42F-71E2-E80C-6FB16D2B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A18A-7707-9128-B968-50661138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0B05-AB4E-ACA2-6DC5-204CC9C3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E4C5-B8E0-1884-D2DA-9A85EB06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98A0-9806-0EF1-882D-480A2DDC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4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9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9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4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17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29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006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427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029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5522-2B63-9C8A-3EFE-11CD2362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3B8E-95C9-B155-A1FC-E85FBECF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1EFA-D97E-63E7-4A0D-68958CAB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43FF-2A42-D5B4-6BA6-D1642F97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47A6-6F09-193B-2D75-FA3049FA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53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11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25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374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777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018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8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13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537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36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9253-7C44-96A0-3239-4F1056BC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4CC3-460D-3C7A-31FC-D3F2CB9AE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11EF-602D-CE6F-C5A9-D0811B3CD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1EF8E-5D45-19F2-D915-80CEAE7C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60EE2-5B31-30A3-DD7F-C9A77D64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D8D2-D9BF-C085-AB42-5EADB6F0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3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247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064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6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5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D72A-EBA0-3544-3990-A9BA12B5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10368-A8FC-BD5A-788E-B30D6B4F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53556-9F9B-026F-8EF3-E85EC28BA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A5C6C-F4AA-F2FB-DC1A-EBBEB6999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F80BB-05E3-CBB5-A38C-48EB51DFD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9D87C-FDA6-DA20-DBA6-DF084D77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3A288-8C00-5219-E830-725B26AE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A1704-3933-AE4B-A660-37A340FB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C690-8305-40D4-DE07-BA559A3F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51707-E4DD-1659-23C2-AE3205DE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1A80C-7B87-8623-C786-1383522B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10DCB-E2F7-F3E3-200E-12835165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DEC81-E4AA-445C-82B0-0C081694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14A2F-D88F-1A7B-6E55-C16A4955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59EE0-C48D-7A25-278C-6342AE52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F728-1F73-1EE8-AEE2-9EECF5A1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5D7E-9DB5-004B-6331-05F8E9AB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1380C-59FA-40CC-E5D4-386E2653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F6DEE-E7DB-34B1-5769-CC2F5499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CE480-4D57-E15B-1CD6-CA96EC71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48654-8D3D-D9AC-26D9-FD40E1BF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B6A9-5BF5-D60D-BF6B-8A530340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D744A-A5C2-87BA-E13C-E601D8FC7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09A01-EFE4-22B2-C840-2F7EC726A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77260-FA80-A30A-C7E4-AFECB5CF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369E6-1FD6-F1E2-358D-F186400C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19323-9A0D-36F8-0EC6-B8E24478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B5638-50C2-A476-21A3-7D43608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CD78-E9C1-A73F-F93E-5C3D0E5F3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AFBE-79A6-261E-E963-5D7F1EB1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2D54-A99E-454F-AE37-A3B8C630C80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E80C-DC11-A669-ABA0-EAA295679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1AD3D-7A6A-E1E5-7A88-76A3D1701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F974-2469-4EBB-A4F8-9C12D1EA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3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4B01-8A26-41CA-B74C-1772F1FA0A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315B-9B2A-413C-A169-62A9F465C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info@learningblad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58DB41-7360-4F75-86E5-3ACF5F637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5160" y="2119086"/>
            <a:ext cx="10025790" cy="2746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5400" b="1" dirty="0">
                <a:solidFill>
                  <a:srgbClr val="669B41"/>
                </a:solidFill>
                <a:latin typeface="+mn-lt"/>
              </a:rPr>
              <a:t>STEM/Computer Science/CTE</a:t>
            </a: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669B41"/>
                </a:solidFill>
                <a:hlinkClick r:id="rId4"/>
              </a:rPr>
              <a:t>info@learningblade.com</a:t>
            </a:r>
            <a:endParaRPr lang="en-US" altLang="en-US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669B41"/>
                </a:solidFill>
              </a:rPr>
              <a:t>Get your free account at www.learningblade.com/OH</a:t>
            </a: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047CF7-583E-C1C4-E82E-4E00FF560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7" y="-505524"/>
            <a:ext cx="9884459" cy="3294820"/>
          </a:xfrm>
          <a:prstGeom prst="rect">
            <a:avLst/>
          </a:prstGeom>
        </p:spPr>
      </p:pic>
      <p:pic>
        <p:nvPicPr>
          <p:cNvPr id="10" name="Picture 9" descr="eDynamic Learning Acquires Knowledge Matters, the Leading Provider of  Career Simulation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75" y="5274830"/>
            <a:ext cx="3379451" cy="66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07461" y="4266753"/>
            <a:ext cx="22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Provided by: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44043" y="4402068"/>
            <a:ext cx="281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strategic partnership with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9E596-4D24-3074-F91A-354E7D7F8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44" y="4803409"/>
            <a:ext cx="4000901" cy="113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6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589468"/>
            <a:ext cx="10573212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Teachers Feel Confident With Learning Blade</a:t>
            </a:r>
            <a:b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i="1" dirty="0">
                <a:ea typeface="Tahoma" panose="020B0604030504040204" pitchFamily="34" charset="0"/>
                <a:cs typeface="Tahoma" panose="020B0604030504040204" pitchFamily="34" charset="0"/>
              </a:rPr>
              <a:t>Teacher Survey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z="800" smtClean="0"/>
              <a:pPr/>
              <a:t>10</a:t>
            </a:fld>
            <a:endParaRPr lang="en-US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A1A6C-C52D-4F3A-A041-6B48D370FD48}"/>
              </a:ext>
            </a:extLst>
          </p:cNvPr>
          <p:cNvSpPr/>
          <p:nvPr/>
        </p:nvSpPr>
        <p:spPr>
          <a:xfrm>
            <a:off x="292231" y="1968819"/>
            <a:ext cx="11814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92% is 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Easy to Use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91% helps students 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visualize themselves in STEM career paths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93% helps students understand how STEM careers solve real-world problems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93% provides </a:t>
            </a:r>
            <a:r>
              <a:rPr lang="en-US" sz="2800" dirty="0">
                <a:solidFill>
                  <a:srgbClr val="000000"/>
                </a:solidFill>
              </a:rPr>
              <a:t>students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practical examples of the application of science concepts 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92% Provides practical examples of the application of math skills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80% provides useful hands-on lesson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094A4-4FE1-A134-4662-485C120184AA}"/>
              </a:ext>
            </a:extLst>
          </p:cNvPr>
          <p:cNvSpPr txBox="1"/>
          <p:nvPr/>
        </p:nvSpPr>
        <p:spPr>
          <a:xfrm>
            <a:off x="1381761" y="4932821"/>
            <a:ext cx="8859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49223"/>
                </a:solidFill>
                <a:effectLst/>
              </a:rPr>
              <a:t>“This is so good, what Learning Blade offers is missing from every class I've seen.  This reinforces skills across the </a:t>
            </a:r>
            <a:r>
              <a:rPr lang="en-US" sz="1800" b="1" i="1" dirty="0" err="1">
                <a:solidFill>
                  <a:srgbClr val="F49223"/>
                </a:solidFill>
                <a:effectLst/>
              </a:rPr>
              <a:t>curriciulum</a:t>
            </a:r>
            <a:r>
              <a:rPr lang="en-US" sz="1800" b="1" i="1" dirty="0">
                <a:solidFill>
                  <a:srgbClr val="F49223"/>
                </a:solidFill>
                <a:effectLst/>
              </a:rPr>
              <a:t>.“  </a:t>
            </a:r>
          </a:p>
          <a:p>
            <a:endParaRPr lang="en-US" sz="1800" b="1" i="1" dirty="0">
              <a:solidFill>
                <a:srgbClr val="F49223"/>
              </a:solidFill>
              <a:effectLst/>
            </a:endParaRPr>
          </a:p>
          <a:p>
            <a:r>
              <a:rPr lang="en-US" sz="1800" b="1" i="1" dirty="0">
                <a:effectLst/>
              </a:rPr>
              <a:t>Jason Hubbard - Teacher on Special  Assignment, Perrysburg Schools, STEM K-12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061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F68E-3345-4024-A4BD-66440C2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89941"/>
                </a:solidFill>
                <a:latin typeface="+mn-lt"/>
                <a:ea typeface="+mn-ea"/>
                <a:cs typeface="Arial" charset="0"/>
              </a:rPr>
              <a:t>Ohio Success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8DC7F-6C85-481A-9A45-E313EA20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2FB73-3E72-461F-B1F9-92750AFFEA06}"/>
              </a:ext>
            </a:extLst>
          </p:cNvPr>
          <p:cNvSpPr txBox="1"/>
          <p:nvPr/>
        </p:nvSpPr>
        <p:spPr>
          <a:xfrm>
            <a:off x="385536" y="2945664"/>
            <a:ext cx="109921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2000" b="1" dirty="0"/>
              <a:t>Lori Langdon, Technology Teacher, Springboro Middle School </a:t>
            </a:r>
            <a:br>
              <a:rPr lang="en-US" sz="2000" b="1" dirty="0"/>
            </a:br>
            <a:r>
              <a:rPr lang="en-US" sz="2000" b="1" i="1" dirty="0">
                <a:solidFill>
                  <a:srgbClr val="F49223"/>
                </a:solidFill>
              </a:rPr>
              <a:t>"Learning Blade </a:t>
            </a:r>
            <a:r>
              <a:rPr lang="en-US" sz="2000" b="1" i="1" u="sng" dirty="0">
                <a:solidFill>
                  <a:srgbClr val="F49223"/>
                </a:solidFill>
              </a:rPr>
              <a:t>is innovative, it's exciting, it's new, it's interesting for the kids, the kids love it</a:t>
            </a:r>
            <a:r>
              <a:rPr lang="en-US" sz="2000" b="1" i="1" dirty="0">
                <a:solidFill>
                  <a:srgbClr val="F49223"/>
                </a:solidFill>
              </a:rPr>
              <a:t>. It's interactive and students are drawn in. The fact that it's so geared toward their interests and relates to a 12 year-old, yet it introduces things that I don't even know about.”</a:t>
            </a:r>
          </a:p>
          <a:p>
            <a:r>
              <a:rPr lang="en-US" sz="2400" b="1" dirty="0"/>
              <a:t>			</a:t>
            </a:r>
          </a:p>
          <a:p>
            <a:endParaRPr lang="en-US" sz="2400" b="1" i="1" dirty="0">
              <a:solidFill>
                <a:schemeClr val="accent2"/>
              </a:solidFill>
            </a:endParaRPr>
          </a:p>
          <a:p>
            <a:pPr algn="l"/>
            <a:endParaRPr lang="en-US" sz="1800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D2E68-2C50-4DA3-A3E0-592372B62119}"/>
              </a:ext>
            </a:extLst>
          </p:cNvPr>
          <p:cNvSpPr txBox="1"/>
          <p:nvPr/>
        </p:nvSpPr>
        <p:spPr>
          <a:xfrm>
            <a:off x="4535183" y="1351948"/>
            <a:ext cx="720808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Springboro Middle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5+ Years using Learning Blade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1,579 Students Impacted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78,000+ Online STEM Lessons 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10,000 Downloads</a:t>
            </a:r>
          </a:p>
          <a:p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25BD27-61B5-43C7-BA86-F6FA24DD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7"/>
          <a:stretch/>
        </p:blipFill>
        <p:spPr bwMode="auto">
          <a:xfrm>
            <a:off x="1619111" y="1207437"/>
            <a:ext cx="2123838" cy="2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2AAD8-79B0-4AD2-A1DF-A508E3D9CB3E}"/>
              </a:ext>
            </a:extLst>
          </p:cNvPr>
          <p:cNvSpPr txBox="1"/>
          <p:nvPr/>
        </p:nvSpPr>
        <p:spPr>
          <a:xfrm>
            <a:off x="471885" y="4615168"/>
            <a:ext cx="112713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Chad Lensman, Principal, Graham Middle School.</a:t>
            </a:r>
          </a:p>
          <a:p>
            <a:r>
              <a:rPr lang="en-US" sz="2000" b="1" i="1" dirty="0">
                <a:solidFill>
                  <a:srgbClr val="F49223"/>
                </a:solidFill>
              </a:rPr>
              <a:t>As a rural school, we don't have a lot of access to manufacturing your different careers within our own backyards, …, this really levels the playing field.“</a:t>
            </a:r>
          </a:p>
          <a:p>
            <a:pPr algn="l"/>
            <a:endParaRPr lang="en-US" sz="2000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</a:rPr>
              <a:t>Dan Leffingwell, Superintendent, Noble Local Schools</a:t>
            </a:r>
          </a:p>
          <a:p>
            <a:r>
              <a:rPr lang="en-US" sz="2000" b="1" i="1" u="none" strike="noStrike" dirty="0">
                <a:solidFill>
                  <a:srgbClr val="F49223"/>
                </a:solidFill>
                <a:effectLst/>
              </a:rPr>
              <a:t>"</a:t>
            </a:r>
            <a:r>
              <a:rPr lang="en-US" sz="2000" b="1" i="1" dirty="0">
                <a:solidFill>
                  <a:srgbClr val="F49223"/>
                </a:solidFill>
              </a:rPr>
              <a:t>A great supplement to any curriculum! Making the connection between curriculum and future career opportunities help students identify their 'why' and increases the course 'relevance'."</a:t>
            </a:r>
          </a:p>
          <a:p>
            <a:endParaRPr lang="en-US" sz="2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A090-DFE0-23A2-21BE-27530644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8" y="277844"/>
            <a:ext cx="10515600" cy="1325563"/>
          </a:xfrm>
        </p:spPr>
        <p:txBody>
          <a:bodyPr/>
          <a:lstStyle/>
          <a:p>
            <a:r>
              <a:rPr lang="en-US" sz="3200" dirty="0">
                <a:solidFill>
                  <a:srgbClr val="669B41"/>
                </a:solidFill>
                <a:latin typeface="+mn-lt"/>
              </a:rPr>
              <a:t>Administration and Teacher Feedback</a:t>
            </a:r>
            <a:br>
              <a:rPr lang="en-US" sz="32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F8200-0074-0811-A89E-38912C0F4A5E}"/>
              </a:ext>
            </a:extLst>
          </p:cNvPr>
          <p:cNvSpPr txBox="1"/>
          <p:nvPr/>
        </p:nvSpPr>
        <p:spPr>
          <a:xfrm>
            <a:off x="4766324" y="1603407"/>
            <a:ext cx="70669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“My students love learning about the different STEM careers, and they like learning all the different ways they can use English, Math, Science and Social Studies in the real-world."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				Middle School Principal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i="1" dirty="0">
                <a:solidFill>
                  <a:srgbClr val="538135"/>
                </a:solidFill>
                <a:effectLst/>
                <a:ea typeface="Times New Roman" panose="02020603050405020304" pitchFamily="18" charset="0"/>
              </a:rPr>
              <a:t>“Students really seem to enjoy completing the Learning Blade lessons. The activities do a great job of connecting cross-curricular content with real-world scenarios.”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				</a:t>
            </a:r>
            <a:r>
              <a:rPr lang="en-US" b="1" dirty="0">
                <a:ea typeface="Times New Roman" panose="02020603050405020304" pitchFamily="18" charset="0"/>
              </a:rPr>
              <a:t>Middle School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Science Teacher</a:t>
            </a:r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“I love Learning Blade because the STEM-focused lessons are applicable to many different career fields. The missions keep all types of learners engaged!”  </a:t>
            </a:r>
          </a:p>
          <a:p>
            <a:r>
              <a:rPr lang="en-US" b="1" dirty="0"/>
              <a:t>				Middle School Teacher</a:t>
            </a:r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80252-8638-D979-C1D0-24C59EA4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8649" y="3705021"/>
            <a:ext cx="3094683" cy="231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1AEA70A-7DBB-0265-A8C0-9794049D0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6" y="1372880"/>
            <a:ext cx="2748348" cy="2905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075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33CBBB-F5DE-4576-96A4-F0D0C3A58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438399" y="2743200"/>
            <a:ext cx="9017479" cy="26193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669B41"/>
                </a:solidFill>
              </a:rPr>
              <a:t>Thank you!  </a:t>
            </a:r>
          </a:p>
          <a:p>
            <a:pPr eaLnBrk="1" hangingPunct="1"/>
            <a:r>
              <a:rPr lang="en-US" altLang="en-US" sz="3200" b="1" dirty="0">
                <a:solidFill>
                  <a:srgbClr val="669B41"/>
                </a:solidFill>
              </a:rPr>
              <a:t>Get your free fully funded account at </a:t>
            </a:r>
            <a:endParaRPr lang="en-US" altLang="en-US" sz="5400" b="1" dirty="0">
              <a:solidFill>
                <a:srgbClr val="669B41"/>
              </a:solidFill>
            </a:endParaRPr>
          </a:p>
          <a:p>
            <a:pPr eaLnBrk="1" hangingPunct="1"/>
            <a:r>
              <a:rPr lang="en-US" altLang="en-US" sz="5400" b="1" dirty="0">
                <a:solidFill>
                  <a:srgbClr val="669B41"/>
                </a:solidFill>
              </a:rPr>
              <a:t>www.LearningBlade.com/OH</a:t>
            </a:r>
          </a:p>
          <a:p>
            <a:pPr eaLnBrk="1" hangingPunct="1"/>
            <a:endParaRPr lang="en-US" altLang="en-US" sz="3200" b="1" dirty="0">
              <a:solidFill>
                <a:srgbClr val="669B4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76466" y="6356351"/>
            <a:ext cx="2743200" cy="365125"/>
          </a:xfrm>
        </p:spPr>
        <p:txBody>
          <a:bodyPr/>
          <a:lstStyle/>
          <a:p>
            <a:pPr>
              <a:defRPr/>
            </a:pPr>
            <a:fld id="{5BC1C001-7C00-4298-8509-3427E8DD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E49BB-75C1-4327-90F3-D037D8250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51" y="914108"/>
            <a:ext cx="6634697" cy="13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67125" y="76200"/>
            <a:ext cx="113732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rgbClr val="669B41"/>
                </a:solidFill>
                <a:latin typeface="+mn-lt"/>
              </a:rPr>
              <a:t>“Missions” involve a societal challenge that interests students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249" y="1287646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9600" b="1" dirty="0">
                <a:solidFill>
                  <a:srgbClr val="669B41"/>
                </a:solidFill>
                <a:ea typeface="+mj-ea"/>
                <a:cs typeface="+mj-cs"/>
              </a:rPr>
              <a:t>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2565" y="3135922"/>
            <a:ext cx="1995488" cy="14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9B41"/>
                </a:solidFill>
                <a:latin typeface="+mn-lt"/>
              </a:rPr>
              <a:t>“Missions” that engage all students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EC6AA80-5ACE-451B-B945-C54F5BA2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905CA-2443-448D-AB6E-78C9EFD0AE7F}"/>
              </a:ext>
            </a:extLst>
          </p:cNvPr>
          <p:cNvSpPr/>
          <p:nvPr/>
        </p:nvSpPr>
        <p:spPr>
          <a:xfrm flipV="1">
            <a:off x="-9886" y="725790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3026549" y="951752"/>
            <a:ext cx="8430674" cy="205353"/>
          </a:xfrm>
          <a:prstGeom prst="rect">
            <a:avLst/>
          </a:prstGeom>
          <a:solidFill>
            <a:srgbClr val="A9D18E"/>
          </a:solidFill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4" name="Table 9"/>
          <p:cNvGraphicFramePr/>
          <p:nvPr>
            <p:extLst>
              <p:ext uri="{D42A27DB-BD31-4B8C-83A1-F6EECF244321}">
                <p14:modId xmlns:p14="http://schemas.microsoft.com/office/powerpoint/2010/main" val="2470312631"/>
              </p:ext>
            </p:extLst>
          </p:nvPr>
        </p:nvGraphicFramePr>
        <p:xfrm>
          <a:off x="3026549" y="1157105"/>
          <a:ext cx="8430672" cy="5346854"/>
        </p:xfrm>
        <a:graphic>
          <a:graphicData uri="http://schemas.openxmlformats.org/drawingml/2006/table">
            <a:tbl>
              <a:tblPr/>
              <a:tblGrid>
                <a:gridCol w="152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 dirty="0">
                          <a:sym typeface="Calibri"/>
                        </a:rPr>
                        <a:t>Car Manufacturing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 dirty="0">
                          <a:sym typeface="Calibri"/>
                        </a:rPr>
                        <a:t>Use modern manufacturing techniques to design and build a new concept car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Advanced Manufacturing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Dolphin Rescue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Help rescue rehabilitate an injured dolphin, including creating an artificial prosthetic tail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Biomedicine, Marine Science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Energy Sources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Evaluate alternative or upgraded energy sources for a city that currently has an old coal-fired power plant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Energy Production, Environment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Entrepreneurship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Set up a new business with a focus on entrepreneurship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Finance, Business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Flu Outbreak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 dirty="0">
                          <a:sym typeface="Calibri"/>
                        </a:rPr>
                        <a:t>How health and IT professionals can use data warehousing and analysis to predict flu outbreaks using GIS and social media data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Information Technology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Fresh Food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Consider methods to increase production of local foods in a community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Agriculture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Hack Attack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Learn about methods to create and protect website, apps and social media after a school’s website and media are hacked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Computer Science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Haiti Orphanage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Design and build an environmentally-sound orphanage for children left homeless by an earthquake in Haiti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Construction, Sustainability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Heart Surgery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Conduct heart surgery and therapy for a child with a heart defect; evaluate the use of artificial hearts or heart components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Medicine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Lightweight Aircraft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Design a lightweight and easily maintained aircraft for distant missions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Lightweight Metals Manufacturing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>
                          <a:sym typeface="Calibri"/>
                        </a:rPr>
                        <a:t>Rescue Robots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Explore technology used for robotics design, such as sensors, electrical circuits, industrial design and computers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>
                          <a:sym typeface="Calibri"/>
                        </a:rPr>
                        <a:t>Electronics, Computer Science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 b="1" dirty="0">
                          <a:sym typeface="Calibri"/>
                        </a:rPr>
                        <a:t>Transportation Congestion 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 dirty="0">
                          <a:sym typeface="Calibri"/>
                        </a:rPr>
                        <a:t>Evaluate new transportation methods for a city that has a traffic congestion problem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100" dirty="0">
                          <a:sym typeface="Calibri"/>
                        </a:rPr>
                        <a:t>Transportation</a:t>
                      </a:r>
                    </a:p>
                  </a:txBody>
                  <a:tcPr marL="34413" marR="34413" marT="34413" marB="34413" anchor="ctr" horzOverflow="overflow">
                    <a:lnL w="12700">
                      <a:solidFill>
                        <a:schemeClr val="accent6"/>
                      </a:solidFill>
                    </a:lnL>
                    <a:lnR w="12700">
                      <a:solidFill>
                        <a:schemeClr val="accent6"/>
                      </a:solidFill>
                    </a:lnR>
                    <a:lnT w="12700">
                      <a:solidFill>
                        <a:schemeClr val="accent6"/>
                      </a:solidFill>
                    </a:lnT>
                    <a:lnB w="12700">
                      <a:solidFill>
                        <a:schemeClr val="accent6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C747C1-E154-4BCA-A4E6-8519E4809DB3}"/>
              </a:ext>
            </a:extLst>
          </p:cNvPr>
          <p:cNvSpPr txBox="1"/>
          <p:nvPr/>
        </p:nvSpPr>
        <p:spPr>
          <a:xfrm>
            <a:off x="2863412" y="885151"/>
            <a:ext cx="898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          </a:t>
            </a:r>
            <a:r>
              <a:rPr lang="en-US" sz="1600" b="1" dirty="0"/>
              <a:t>Mission                  </a:t>
            </a:r>
            <a:r>
              <a:rPr lang="en-US" sz="1600" b="1"/>
              <a:t>Challenge                                                                                            </a:t>
            </a:r>
            <a:r>
              <a:rPr lang="en-US" sz="1600" b="1" dirty="0"/>
              <a:t>Career Clusters</a:t>
            </a:r>
          </a:p>
        </p:txBody>
      </p:sp>
    </p:spTree>
    <p:extLst>
      <p:ext uri="{BB962C8B-B14F-4D97-AF65-F5344CB8AC3E}">
        <p14:creationId xmlns:p14="http://schemas.microsoft.com/office/powerpoint/2010/main" val="216945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DF14-7D08-E9F2-2EF3-7F593089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13" y="68363"/>
            <a:ext cx="1188428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9B41"/>
                </a:solidFill>
                <a:latin typeface="+mn-lt"/>
                <a:ea typeface="+mj-ea"/>
                <a:cs typeface="+mj-cs"/>
              </a:rPr>
              <a:t>Each Mission includes an interactive toolbox of lessons and activities</a:t>
            </a:r>
            <a:endParaRPr lang="en-US" dirty="0">
              <a:solidFill>
                <a:srgbClr val="669B41"/>
              </a:solidFill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0360E-3B7B-7EF7-3BA3-8DEBEFF05D01}"/>
              </a:ext>
            </a:extLst>
          </p:cNvPr>
          <p:cNvGrpSpPr/>
          <p:nvPr/>
        </p:nvGrpSpPr>
        <p:grpSpPr>
          <a:xfrm>
            <a:off x="108476" y="2785270"/>
            <a:ext cx="2999374" cy="1458432"/>
            <a:chOff x="145877" y="2379828"/>
            <a:chExt cx="2999374" cy="14584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DCC358-FC2D-73FB-75CD-95E329B3D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77" y="2466660"/>
              <a:ext cx="1371600" cy="1371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A26B8B-41B4-6371-07B0-60E626F4BD42}"/>
                </a:ext>
              </a:extLst>
            </p:cNvPr>
            <p:cNvSpPr txBox="1"/>
            <p:nvPr/>
          </p:nvSpPr>
          <p:spPr>
            <a:xfrm>
              <a:off x="1321534" y="2379828"/>
              <a:ext cx="1823717" cy="3231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Interactive Lessons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5B0726-9862-EF0A-1AC5-A15AE5535B98}"/>
                </a:ext>
              </a:extLst>
            </p:cNvPr>
            <p:cNvSpPr txBox="1"/>
            <p:nvPr/>
          </p:nvSpPr>
          <p:spPr>
            <a:xfrm>
              <a:off x="1532727" y="2626199"/>
              <a:ext cx="1612524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Over 400 online lessons tied to academic standards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B97D45-7B4B-2BBF-60EC-CBD3928EFB54}"/>
              </a:ext>
            </a:extLst>
          </p:cNvPr>
          <p:cNvGrpSpPr/>
          <p:nvPr/>
        </p:nvGrpSpPr>
        <p:grpSpPr>
          <a:xfrm>
            <a:off x="6096000" y="2789018"/>
            <a:ext cx="3000790" cy="1458432"/>
            <a:chOff x="3132810" y="2379828"/>
            <a:chExt cx="3000790" cy="14584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BC3212-FD85-022A-72CD-65CC1E50D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810" y="2466660"/>
              <a:ext cx="1371600" cy="1371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87ECE5-36F2-C080-4EDB-A3302FA3010D}"/>
                </a:ext>
              </a:extLst>
            </p:cNvPr>
            <p:cNvSpPr txBox="1"/>
            <p:nvPr/>
          </p:nvSpPr>
          <p:spPr>
            <a:xfrm>
              <a:off x="4309883" y="2379828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Design Thinking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063F70-58A7-C226-877B-F1ABB32A614A}"/>
                </a:ext>
              </a:extLst>
            </p:cNvPr>
            <p:cNvSpPr txBox="1"/>
            <p:nvPr/>
          </p:nvSpPr>
          <p:spPr>
            <a:xfrm>
              <a:off x="4521076" y="2626199"/>
              <a:ext cx="142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Solve complex problems with the 5-step creative thinking process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CBC39A-5EF9-7CBE-9AA8-5F22944F7FC1}"/>
              </a:ext>
            </a:extLst>
          </p:cNvPr>
          <p:cNvGrpSpPr/>
          <p:nvPr/>
        </p:nvGrpSpPr>
        <p:grpSpPr>
          <a:xfrm>
            <a:off x="106231" y="4512113"/>
            <a:ext cx="3002206" cy="1455054"/>
            <a:chOff x="6119743" y="2383206"/>
            <a:chExt cx="3002206" cy="14550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C99E1F-9E7D-5A66-AB36-8B366C3B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743" y="2466660"/>
              <a:ext cx="1371600" cy="1371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2AC633-D08B-A06A-0E68-29352DFE378E}"/>
                </a:ext>
              </a:extLst>
            </p:cNvPr>
            <p:cNvSpPr txBox="1"/>
            <p:nvPr/>
          </p:nvSpPr>
          <p:spPr>
            <a:xfrm>
              <a:off x="7298232" y="2383206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Career Videos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FE2D09-1740-D20F-4CCB-046FB053C7E6}"/>
                </a:ext>
              </a:extLst>
            </p:cNvPr>
            <p:cNvSpPr txBox="1"/>
            <p:nvPr/>
          </p:nvSpPr>
          <p:spPr>
            <a:xfrm>
              <a:off x="7509425" y="2629577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Introduce over 50 careers with real-life people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784E21-AC31-D683-E40C-0E86895615BE}"/>
              </a:ext>
            </a:extLst>
          </p:cNvPr>
          <p:cNvGrpSpPr/>
          <p:nvPr/>
        </p:nvGrpSpPr>
        <p:grpSpPr>
          <a:xfrm>
            <a:off x="6112467" y="4512113"/>
            <a:ext cx="3003621" cy="1436392"/>
            <a:chOff x="9106676" y="2401868"/>
            <a:chExt cx="3003621" cy="14363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C07864-AC47-DC16-498D-3EE7CDFE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76" y="2466660"/>
              <a:ext cx="1371600" cy="13716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55647E-2F61-A840-49DE-31035BC3DFF3}"/>
                </a:ext>
              </a:extLst>
            </p:cNvPr>
            <p:cNvGrpSpPr/>
            <p:nvPr/>
          </p:nvGrpSpPr>
          <p:grpSpPr>
            <a:xfrm>
              <a:off x="10286580" y="2401868"/>
              <a:ext cx="1823717" cy="1077368"/>
              <a:chOff x="10286580" y="2401868"/>
              <a:chExt cx="1823717" cy="107736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CD9BD4-F5A0-98D5-208A-816384CEEDCF}"/>
                  </a:ext>
                </a:extLst>
              </p:cNvPr>
              <p:cNvSpPr txBox="1"/>
              <p:nvPr/>
            </p:nvSpPr>
            <p:spPr>
              <a:xfrm>
                <a:off x="10286580" y="2401868"/>
                <a:ext cx="18237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ED7D31"/>
                    </a:solidFill>
                  </a:rPr>
                  <a:t>Intro to Coding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CD3031-6E5F-3A08-AB9A-3CB67276BEA8}"/>
                  </a:ext>
                </a:extLst>
              </p:cNvPr>
              <p:cNvSpPr txBox="1"/>
              <p:nvPr/>
            </p:nvSpPr>
            <p:spPr>
              <a:xfrm>
                <a:off x="10497773" y="2648239"/>
                <a:ext cx="16125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20-hour middle school course providing robust coding experiences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B9CA6D-3D41-E842-405F-0C356828DBC3}"/>
              </a:ext>
            </a:extLst>
          </p:cNvPr>
          <p:cNvGrpSpPr/>
          <p:nvPr/>
        </p:nvGrpSpPr>
        <p:grpSpPr>
          <a:xfrm>
            <a:off x="3091333" y="2805710"/>
            <a:ext cx="2999175" cy="1486007"/>
            <a:chOff x="145877" y="4084631"/>
            <a:chExt cx="2999175" cy="148600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9D08B1-DD08-A48D-FCAD-AD33E231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77" y="4199038"/>
              <a:ext cx="1371600" cy="1371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8878AE-D263-A5E0-4734-04EBF1C12014}"/>
                </a:ext>
              </a:extLst>
            </p:cNvPr>
            <p:cNvSpPr txBox="1"/>
            <p:nvPr/>
          </p:nvSpPr>
          <p:spPr>
            <a:xfrm>
              <a:off x="1321335" y="4084631"/>
              <a:ext cx="1823717" cy="3231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Hands-On Projects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CDD3B8-2CE9-6AD0-3509-FCA04D11C0F9}"/>
                </a:ext>
              </a:extLst>
            </p:cNvPr>
            <p:cNvSpPr txBox="1"/>
            <p:nvPr/>
          </p:nvSpPr>
          <p:spPr>
            <a:xfrm>
              <a:off x="1532528" y="4331002"/>
              <a:ext cx="1612524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Mission challenges are project-based lessons using common materials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5F722D-A763-4543-29B7-8846586D9DA7}"/>
              </a:ext>
            </a:extLst>
          </p:cNvPr>
          <p:cNvGrpSpPr/>
          <p:nvPr/>
        </p:nvGrpSpPr>
        <p:grpSpPr>
          <a:xfrm>
            <a:off x="3095409" y="4490073"/>
            <a:ext cx="3137361" cy="1486007"/>
            <a:chOff x="3132810" y="4084631"/>
            <a:chExt cx="3137361" cy="14860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6728B2-0111-7F1C-98A3-3FBC7DEE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810" y="4199038"/>
              <a:ext cx="1371600" cy="13716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40D0AD-274E-D5F0-C8A0-15324E529613}"/>
                </a:ext>
              </a:extLst>
            </p:cNvPr>
            <p:cNvSpPr txBox="1"/>
            <p:nvPr/>
          </p:nvSpPr>
          <p:spPr>
            <a:xfrm>
              <a:off x="4309684" y="4084631"/>
              <a:ext cx="19604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3D Printing Activities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384C2B-8D1B-7EDB-E22B-8ED38B7A541D}"/>
                </a:ext>
              </a:extLst>
            </p:cNvPr>
            <p:cNvSpPr txBox="1"/>
            <p:nvPr/>
          </p:nvSpPr>
          <p:spPr>
            <a:xfrm>
              <a:off x="4520877" y="4331002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Create objects that demonstrate science principles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693535-8CC3-A342-AED1-D669A9577F1F}"/>
              </a:ext>
            </a:extLst>
          </p:cNvPr>
          <p:cNvGrpSpPr/>
          <p:nvPr/>
        </p:nvGrpSpPr>
        <p:grpSpPr>
          <a:xfrm>
            <a:off x="9014210" y="2805710"/>
            <a:ext cx="3002007" cy="1482629"/>
            <a:chOff x="6119743" y="4088009"/>
            <a:chExt cx="3002007" cy="148262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B8B9B43-746F-0C7B-7434-0F277EE6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743" y="4199038"/>
              <a:ext cx="1371600" cy="13716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EE3BDB-EB51-37AF-253F-1BCD5C53E46F}"/>
                </a:ext>
              </a:extLst>
            </p:cNvPr>
            <p:cNvSpPr txBox="1"/>
            <p:nvPr/>
          </p:nvSpPr>
          <p:spPr>
            <a:xfrm>
              <a:off x="7298033" y="4088009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Parent Discussions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B07BFB-97EE-FE0E-4FEC-860EA0E18853}"/>
                </a:ext>
              </a:extLst>
            </p:cNvPr>
            <p:cNvSpPr txBox="1"/>
            <p:nvPr/>
          </p:nvSpPr>
          <p:spPr>
            <a:xfrm>
              <a:off x="7509226" y="4334380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Handouts and easy experiments for at-home discussions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9F2BC0-7730-6E46-BCA0-D4ABC39B2BE7}"/>
              </a:ext>
            </a:extLst>
          </p:cNvPr>
          <p:cNvGrpSpPr/>
          <p:nvPr/>
        </p:nvGrpSpPr>
        <p:grpSpPr>
          <a:xfrm>
            <a:off x="9069275" y="4512113"/>
            <a:ext cx="3003422" cy="1463967"/>
            <a:chOff x="9106676" y="4106671"/>
            <a:chExt cx="3003422" cy="146396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D857419-21B1-9F1D-A8B4-6A2D3564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76" y="4199038"/>
              <a:ext cx="1371600" cy="13716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D1D517-796D-1D79-2257-D3E45278B9F5}"/>
                </a:ext>
              </a:extLst>
            </p:cNvPr>
            <p:cNvSpPr txBox="1"/>
            <p:nvPr/>
          </p:nvSpPr>
          <p:spPr>
            <a:xfrm>
              <a:off x="10286381" y="4106671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Papercraft Figures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F0CF73-B598-2D7E-EF5F-149B3E2D8594}"/>
                </a:ext>
              </a:extLst>
            </p:cNvPr>
            <p:cNvSpPr txBox="1"/>
            <p:nvPr/>
          </p:nvSpPr>
          <p:spPr>
            <a:xfrm>
              <a:off x="10497574" y="4353042"/>
              <a:ext cx="1612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Students make origami-type figures </a:t>
              </a:r>
              <a:br>
                <a:rPr lang="en-US" sz="1200" dirty="0"/>
              </a:br>
              <a:r>
                <a:rPr lang="en-US" sz="1200" dirty="0"/>
                <a:t>of 100 careers and technologies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F81421-10B2-43E8-AC35-E95ED150DF76}"/>
              </a:ext>
            </a:extLst>
          </p:cNvPr>
          <p:cNvSpPr txBox="1"/>
          <p:nvPr/>
        </p:nvSpPr>
        <p:spPr>
          <a:xfrm>
            <a:off x="-5492" y="124699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69322"/>
                </a:solidFill>
              </a:rPr>
              <a:t>Interactive online lessons, ready-to-use lesson plans and activities for middle and high school students. </a:t>
            </a:r>
            <a:br>
              <a:rPr lang="en-US" sz="1800" b="1" dirty="0">
                <a:solidFill>
                  <a:srgbClr val="F69322"/>
                </a:solidFill>
              </a:rPr>
            </a:br>
            <a:r>
              <a:rPr lang="en-US" sz="1800" b="1" dirty="0">
                <a:solidFill>
                  <a:srgbClr val="F69322"/>
                </a:solidFill>
              </a:rPr>
              <a:t>Can be used by any teacher, anywhere. Validated and proven to increase STEM/CS/CTE career interest.</a:t>
            </a:r>
          </a:p>
        </p:txBody>
      </p:sp>
    </p:spTree>
    <p:extLst>
      <p:ext uri="{BB962C8B-B14F-4D97-AF65-F5344CB8AC3E}">
        <p14:creationId xmlns:p14="http://schemas.microsoft.com/office/powerpoint/2010/main" val="311055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820B32-F693-20D7-A6F7-D27B1F146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8" y="1160805"/>
            <a:ext cx="5385722" cy="4161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F814E2-AD31-CA30-362C-4BC1C0E1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136525"/>
            <a:ext cx="11465874" cy="1325563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669B41"/>
                </a:solidFill>
                <a:latin typeface="+mn-lt"/>
                <a:ea typeface="+mj-ea"/>
                <a:cs typeface="+mj-cs"/>
              </a:rPr>
              <a:t>LB contains over 100 careers and technologies, 400 lessons </a:t>
            </a:r>
            <a:r>
              <a:rPr lang="en-US" altLang="en-US" sz="3600" dirty="0">
                <a:solidFill>
                  <a:srgbClr val="689941"/>
                </a:solidFill>
                <a:latin typeface="+mn-lt"/>
              </a:rPr>
              <a:t>in the specific contexts of science, math, English and social studies</a:t>
            </a:r>
            <a:br>
              <a:rPr lang="en-US" altLang="en-US" sz="3000" dirty="0">
                <a:solidFill>
                  <a:srgbClr val="669B41"/>
                </a:solidFill>
                <a:latin typeface="Myriad Pro" panose="020B050303040302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C12106-109C-0EEC-6F1F-B4DFBCC4EE2C}"/>
              </a:ext>
            </a:extLst>
          </p:cNvPr>
          <p:cNvSpPr txBox="1">
            <a:spLocks/>
          </p:cNvSpPr>
          <p:nvPr/>
        </p:nvSpPr>
        <p:spPr bwMode="auto">
          <a:xfrm>
            <a:off x="248798" y="5451242"/>
            <a:ext cx="737201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689941"/>
                </a:solidFill>
                <a:latin typeface="+mn-lt"/>
              </a:rPr>
              <a:t>Sample mission outlines showing Science, Math, English and Social Studies lessons for each career and technology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B92183-6EDA-A779-1D1B-4F5407D651B9}"/>
              </a:ext>
            </a:extLst>
          </p:cNvPr>
          <p:cNvSpPr/>
          <p:nvPr/>
        </p:nvSpPr>
        <p:spPr>
          <a:xfrm>
            <a:off x="7959094" y="5323044"/>
            <a:ext cx="1330576" cy="13305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91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59122"/>
                </a:solidFill>
              </a:rPr>
              <a:t>Tools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4BFACB-FBB3-A067-E860-9A90CD36945C}"/>
              </a:ext>
            </a:extLst>
          </p:cNvPr>
          <p:cNvGrpSpPr/>
          <p:nvPr/>
        </p:nvGrpSpPr>
        <p:grpSpPr>
          <a:xfrm>
            <a:off x="9851258" y="5288357"/>
            <a:ext cx="1544236" cy="1330576"/>
            <a:chOff x="10352296" y="111369"/>
            <a:chExt cx="1803400" cy="15538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2CD2CA-85AF-A816-1EE5-4089C44479ED}"/>
                </a:ext>
              </a:extLst>
            </p:cNvPr>
            <p:cNvSpPr/>
            <p:nvPr/>
          </p:nvSpPr>
          <p:spPr>
            <a:xfrm>
              <a:off x="10477055" y="111369"/>
              <a:ext cx="1553882" cy="15538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ECC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5912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F6CDFB-D578-B55D-63E6-8F30A3FD3795}"/>
                </a:ext>
              </a:extLst>
            </p:cNvPr>
            <p:cNvSpPr txBox="1"/>
            <p:nvPr/>
          </p:nvSpPr>
          <p:spPr>
            <a:xfrm>
              <a:off x="10352296" y="688255"/>
              <a:ext cx="180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9ECC3B"/>
                  </a:solidFill>
                </a:rPr>
                <a:t>Teammates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B322044-AAC8-96A8-C902-7AEB390A9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" y="1161891"/>
            <a:ext cx="5574297" cy="41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82540" y="215755"/>
            <a:ext cx="11894048" cy="85789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689941"/>
                </a:solidFill>
                <a:latin typeface="+mn-lt"/>
              </a:rPr>
              <a:t>Students Can select a Mission, or teachers can assign specific Missions</a:t>
            </a:r>
            <a:endParaRPr lang="en-US" altLang="en-US" dirty="0">
              <a:solidFill>
                <a:srgbClr val="669B41"/>
              </a:solidFill>
              <a:latin typeface="+mn-lt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788174F-21D5-489D-B0A6-9A289691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356350"/>
            <a:ext cx="491067" cy="365125"/>
          </a:xfrm>
        </p:spPr>
        <p:txBody>
          <a:bodyPr/>
          <a:lstStyle/>
          <a:p>
            <a:fld id="{A28F3048-2432-4A98-8169-25A873A9DB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E7CBB014-07A8-92F0-6788-D85F56E6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8408" y="1320783"/>
            <a:ext cx="8435184" cy="4940233"/>
          </a:xfrm>
          <a:prstGeom prst="rect">
            <a:avLst/>
          </a:prstGeom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B189DB26-6C55-FCA1-1394-45626C91C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959572" y="1320783"/>
            <a:ext cx="1592225" cy="6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1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72F0D6-B2E3-4E4F-61E7-B6731AD03AAA}"/>
              </a:ext>
            </a:extLst>
          </p:cNvPr>
          <p:cNvSpPr txBox="1">
            <a:spLocks/>
          </p:cNvSpPr>
          <p:nvPr/>
        </p:nvSpPr>
        <p:spPr>
          <a:xfrm>
            <a:off x="292813" y="85156"/>
            <a:ext cx="10946687" cy="962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669B4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Students operate missions from a mission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BC493-CA53-9D80-136F-1343FA32A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/>
          <a:stretch/>
        </p:blipFill>
        <p:spPr>
          <a:xfrm>
            <a:off x="1043200" y="1254802"/>
            <a:ext cx="9445912" cy="5466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04E34-247A-936D-2D53-1CD7079EF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0" y="1222970"/>
            <a:ext cx="9942875" cy="5498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24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4C5BE1-307D-4F2A-293E-3C92D3EE9E35}"/>
              </a:ext>
            </a:extLst>
          </p:cNvPr>
          <p:cNvSpPr txBox="1">
            <a:spLocks/>
          </p:cNvSpPr>
          <p:nvPr/>
        </p:nvSpPr>
        <p:spPr>
          <a:xfrm>
            <a:off x="151544" y="21613"/>
            <a:ext cx="11888911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689941"/>
                </a:solidFill>
                <a:latin typeface="+mn-lt"/>
              </a:rPr>
              <a:t>LB interactive lessons introduce careers while reviewing academics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74E3-1449-C71B-6F45-ACB2AACF63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7" y="1147291"/>
            <a:ext cx="6065703" cy="3972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2588B-DB6C-414B-34F4-5409C8B15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" t="12906" r="3142" b="5348"/>
          <a:stretch/>
        </p:blipFill>
        <p:spPr>
          <a:xfrm>
            <a:off x="5758248" y="1351084"/>
            <a:ext cx="6176119" cy="4040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4C50D-B3E6-6B75-C6AE-4BBD6CE12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044" y="2971199"/>
            <a:ext cx="6010333" cy="37502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3CF5FA-050C-6D35-6375-186A3DE2B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54" y="2885693"/>
            <a:ext cx="6255112" cy="38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8DDE4-34D1-907B-D4FF-ADDE548F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F4A506-ABEE-FA5B-2BCC-B80E3D338627}"/>
              </a:ext>
            </a:extLst>
          </p:cNvPr>
          <p:cNvSpPr txBox="1">
            <a:spLocks/>
          </p:cNvSpPr>
          <p:nvPr/>
        </p:nvSpPr>
        <p:spPr>
          <a:xfrm>
            <a:off x="94869" y="150892"/>
            <a:ext cx="799845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9B4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OH Career Connections Framework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C9B9FA-78F0-E1E1-3A44-9B67919A9143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8F3048-2432-4A98-8169-25A873A9DB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9" descr="Screen Clipping">
            <a:extLst>
              <a:ext uri="{FF2B5EF4-FFF2-40B4-BE49-F238E27FC236}">
                <a16:creationId xmlns:a16="http://schemas.microsoft.com/office/drawing/2014/main" id="{F03A6ABC-D97A-4448-F2EC-29967DE3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27" y="1089669"/>
            <a:ext cx="6978353" cy="1237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1B9998-0997-903F-7DE7-0B04447DDFDE}"/>
              </a:ext>
            </a:extLst>
          </p:cNvPr>
          <p:cNvSpPr/>
          <p:nvPr/>
        </p:nvSpPr>
        <p:spPr>
          <a:xfrm>
            <a:off x="1724968" y="2893331"/>
            <a:ext cx="85774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Grades 6-8: </a:t>
            </a:r>
            <a:r>
              <a:rPr lang="en-US" sz="1350" b="1" dirty="0"/>
              <a:t>identify interests, develop self-awareness, determine personal motivations related to work and income</a:t>
            </a:r>
            <a:endParaRPr lang="en-US" sz="1350" b="1" u="sng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43BE1C-3B30-3B0E-F5CB-7F04F5B9AC5C}"/>
              </a:ext>
            </a:extLst>
          </p:cNvPr>
          <p:cNvGraphicFramePr>
            <a:graphicFrameLocks noGrp="1"/>
          </p:cNvGraphicFramePr>
          <p:nvPr/>
        </p:nvGraphicFramePr>
        <p:xfrm>
          <a:off x="1152144" y="3244332"/>
          <a:ext cx="9985248" cy="35280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56418">
                  <a:extLst>
                    <a:ext uri="{9D8B030D-6E8A-4147-A177-3AD203B41FA5}">
                      <a16:colId xmlns:a16="http://schemas.microsoft.com/office/drawing/2014/main" val="3802636988"/>
                    </a:ext>
                  </a:extLst>
                </a:gridCol>
                <a:gridCol w="3763961">
                  <a:extLst>
                    <a:ext uri="{9D8B030D-6E8A-4147-A177-3AD203B41FA5}">
                      <a16:colId xmlns:a16="http://schemas.microsoft.com/office/drawing/2014/main" val="1051479399"/>
                    </a:ext>
                  </a:extLst>
                </a:gridCol>
                <a:gridCol w="2564869">
                  <a:extLst>
                    <a:ext uri="{9D8B030D-6E8A-4147-A177-3AD203B41FA5}">
                      <a16:colId xmlns:a16="http://schemas.microsoft.com/office/drawing/2014/main" val="3963526206"/>
                    </a:ext>
                  </a:extLst>
                </a:gridCol>
              </a:tblGrid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Accountant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Environmental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Nuclear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8918753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Agricultural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Environmental Protection Specialist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Nurse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3862200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Agronomist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Epidemiologists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Paramedic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195187861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Anthropologists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Food Assurance Technician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Power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5151365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Architect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Industrial Designer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Safety Administrator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5987888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Automotive &amp; Engineer Technician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Industrial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SCUBA Diver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12457967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Automotive Designer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Information Security Analyst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Software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1542084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Biomedical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Investor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Statistician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58856163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Business Consultant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Logistics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Therapist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1458490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Civil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Machinist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Transportation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51706571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Computer Programming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Manufacturing Technician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Transportation Planner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9673464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Data Scientist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Marine Biologist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UI/UX Designer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5185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Database Administrator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Mechanic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Veterinarians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0016417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Doctor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Mechanical Drafter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Web Developer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59218782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Electrical Technician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Mechanical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Welder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1350281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Electrician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Microbiologist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653595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2B50D3-1ACD-6694-9800-413ADC9965AD}"/>
              </a:ext>
            </a:extLst>
          </p:cNvPr>
          <p:cNvSpPr txBox="1"/>
          <p:nvPr/>
        </p:nvSpPr>
        <p:spPr>
          <a:xfrm>
            <a:off x="1236809" y="2464087"/>
            <a:ext cx="1049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Learning Blade curriculum is aligned to middle school standards while exploring 100 STEM careers and technologies:</a:t>
            </a:r>
          </a:p>
        </p:txBody>
      </p:sp>
    </p:spTree>
    <p:extLst>
      <p:ext uri="{BB962C8B-B14F-4D97-AF65-F5344CB8AC3E}">
        <p14:creationId xmlns:p14="http://schemas.microsoft.com/office/powerpoint/2010/main" val="66186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7128" y="370892"/>
            <a:ext cx="11924872" cy="80010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n-lt"/>
              </a:rPr>
              <a:t>Lessons are specifically aligned to state academic standards.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32911-C1CB-4027-A843-2C012638A8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F6E3-D5AF-92A6-354F-9320CC5EB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2325" r="1863"/>
          <a:stretch/>
        </p:blipFill>
        <p:spPr>
          <a:xfrm>
            <a:off x="1505527" y="1186867"/>
            <a:ext cx="9180945" cy="5502274"/>
          </a:xfrm>
          <a:prstGeom prst="rect">
            <a:avLst/>
          </a:prstGeom>
        </p:spPr>
      </p:pic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ED07A95-E775-8ACD-D9E4-5BBD835C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7" y="1186867"/>
            <a:ext cx="10257864" cy="56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966C2BB04664F85B3195C2A7E0A7C" ma:contentTypeVersion="3" ma:contentTypeDescription="Create a new document." ma:contentTypeScope="" ma:versionID="b90837767cefc14071e273dceac949d1">
  <xsd:schema xmlns:xsd="http://www.w3.org/2001/XMLSchema" xmlns:xs="http://www.w3.org/2001/XMLSchema" xmlns:p="http://schemas.microsoft.com/office/2006/metadata/properties" xmlns:ns3="10e125a6-6956-4b38-9dc2-e53a270728b7" targetNamespace="http://schemas.microsoft.com/office/2006/metadata/properties" ma:root="true" ma:fieldsID="de8bd8b7e39a0e6f369d0ea4d191d32b" ns3:_="">
    <xsd:import namespace="10e125a6-6956-4b38-9dc2-e53a270728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125a6-6956-4b38-9dc2-e53a27072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FD8DF-EA92-481B-B9E8-0E4C3669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B9967-CE44-4161-A788-4554329C7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125a6-6956-4b38-9dc2-e53a27072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C1916F-1648-44EE-B61A-D8E566806EB7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0e125a6-6956-4b38-9dc2-e53a270728b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33283</TotalTime>
  <Words>1039</Words>
  <Application>Microsoft Office PowerPoint</Application>
  <PresentationFormat>Widescreen</PresentationFormat>
  <Paragraphs>172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Each Mission includes an interactive toolbox of lessons and activities</vt:lpstr>
      <vt:lpstr>LB contains over 100 careers and technologies, 400 lessons in the specific contexts of science, math, English and social studies </vt:lpstr>
      <vt:lpstr>Students Can select a Mission, or teachers can assign specific Missions</vt:lpstr>
      <vt:lpstr>PowerPoint Presentation</vt:lpstr>
      <vt:lpstr>PowerPoint Presentation</vt:lpstr>
      <vt:lpstr>PowerPoint Presentation</vt:lpstr>
      <vt:lpstr>Lessons are specifically aligned to state academic standards.</vt:lpstr>
      <vt:lpstr>Teachers Feel Confident With Learning Blade  Teacher Survey Data</vt:lpstr>
      <vt:lpstr>Ohio Success Story</vt:lpstr>
      <vt:lpstr>Administration and Teacher Feedback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Highlights</dc:title>
  <dc:creator>Joshua Sneideman</dc:creator>
  <cp:lastModifiedBy>Hunt, Pamela</cp:lastModifiedBy>
  <cp:revision>54</cp:revision>
  <dcterms:created xsi:type="dcterms:W3CDTF">2022-07-06T13:17:00Z</dcterms:created>
  <dcterms:modified xsi:type="dcterms:W3CDTF">2024-02-29T15:44:04Z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0x010100A8B966C2BB04664F85B3195C2A7E0A7C</vt:lpwstr>
  </property>
</Properties>
</file>