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6"/>
  </p:notesMasterIdLst>
  <p:sldIdLst>
    <p:sldId id="256" r:id="rId2"/>
    <p:sldId id="270" r:id="rId3"/>
    <p:sldId id="271" r:id="rId4"/>
    <p:sldId id="260" r:id="rId5"/>
    <p:sldId id="267" r:id="rId6"/>
    <p:sldId id="258" r:id="rId7"/>
    <p:sldId id="268" r:id="rId8"/>
    <p:sldId id="272" r:id="rId9"/>
    <p:sldId id="266" r:id="rId10"/>
    <p:sldId id="269" r:id="rId11"/>
    <p:sldId id="273" r:id="rId12"/>
    <p:sldId id="274" r:id="rId13"/>
    <p:sldId id="275" r:id="rId14"/>
    <p:sldId id="261" r:id="rId15"/>
  </p:sldIdLst>
  <p:sldSz cx="9144000" cy="5143500" type="screen16x9"/>
  <p:notesSz cx="7099300" cy="93853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ExtraBold" panose="00000900000000000000" pitchFamily="2" charset="0"/>
      <p:bold r:id="rId33"/>
      <p:boldItalic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  <p:embeddedFont>
      <p:font typeface="Sitka Heading Semibold" pitchFamily="2" charset="0"/>
      <p:bold r:id="rId39"/>
      <p:boldItalic r:id="rId40"/>
    </p:embeddedFont>
    <p:embeddedFont>
      <p:font typeface="Spectral Light" panose="020B0604020202020204" charset="0"/>
      <p:regular r:id="rId41"/>
      <p:bold r:id="rId42"/>
      <p:italic r:id="rId43"/>
      <p:bold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">
          <p15:clr>
            <a:srgbClr val="A4A3A4"/>
          </p15:clr>
        </p15:guide>
        <p15:guide id="2" pos="5558">
          <p15:clr>
            <a:srgbClr val="A4A3A4"/>
          </p15:clr>
        </p15:guide>
        <p15:guide id="3" pos="1304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623">
          <p15:clr>
            <a:srgbClr val="A4A3A4"/>
          </p15:clr>
        </p15:guide>
        <p15:guide id="6" pos="4320">
          <p15:clr>
            <a:srgbClr val="A4A3A4"/>
          </p15:clr>
        </p15:guide>
        <p15:guide id="7" pos="3118">
          <p15:clr>
            <a:srgbClr val="A4A3A4"/>
          </p15:clr>
        </p15:guide>
        <p15:guide id="8" pos="2976">
          <p15:clr>
            <a:srgbClr val="A4A3A4"/>
          </p15:clr>
        </p15:guide>
        <p15:guide id="9" orient="horz" pos="590">
          <p15:clr>
            <a:srgbClr val="A4A3A4"/>
          </p15:clr>
        </p15:guide>
        <p15:guide id="10" pos="2268">
          <p15:clr>
            <a:srgbClr val="A4A3A4"/>
          </p15:clr>
        </p15:guide>
        <p15:guide id="11" pos="3902">
          <p15:clr>
            <a:srgbClr val="A4A3A4"/>
          </p15:clr>
        </p15:guide>
        <p15:guide id="12" orient="horz" pos="10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F8FBFF-8948-44C8-BC6C-C032DEE88FBB}">
  <a:tblStyle styleId="{E2F8FBFF-8948-44C8-BC6C-C032DEE88F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337"/>
        <p:guide pos="5558"/>
        <p:guide pos="1304"/>
        <p:guide orient="horz" pos="1620"/>
        <p:guide orient="horz" pos="2623"/>
        <p:guide pos="4320"/>
        <p:guide pos="3118"/>
        <p:guide pos="2976"/>
        <p:guide orient="horz" pos="590"/>
        <p:guide pos="2268"/>
        <p:guide pos="3902"/>
        <p:guide orient="horz" pos="10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6338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94177" rIns="94177" bIns="9417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e7457949_0_26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417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e7457949_0_26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e745794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e7457949_0_19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e7457949_0_26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67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de7457949_0_25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16500" y="1001050"/>
            <a:ext cx="68091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4600"/>
              <a:buNone/>
              <a:defRPr sz="4600">
                <a:solidFill>
                  <a:srgbClr val="2525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-1173125" y="2799675"/>
            <a:ext cx="4615200" cy="92400"/>
          </a:xfrm>
          <a:prstGeom prst="rect">
            <a:avLst/>
          </a:prstGeom>
          <a:solidFill>
            <a:srgbClr val="004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rot="-5400000">
            <a:off x="-1772935" y="1844264"/>
            <a:ext cx="49506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" type="secHead">
  <p:cSld name="SECTION_HEADER">
    <p:bg>
      <p:bgPr>
        <a:noFill/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77425" y="2095075"/>
            <a:ext cx="3942300" cy="15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300"/>
              <a:buNone/>
              <a:defRPr sz="3300">
                <a:solidFill>
                  <a:srgbClr val="37333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300"/>
              <a:buNone/>
              <a:defRPr sz="3300">
                <a:solidFill>
                  <a:srgbClr val="37333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300"/>
              <a:buNone/>
              <a:defRPr sz="3300">
                <a:solidFill>
                  <a:srgbClr val="37333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300"/>
              <a:buNone/>
              <a:defRPr sz="3300">
                <a:solidFill>
                  <a:srgbClr val="37333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300"/>
              <a:buNone/>
              <a:defRPr sz="3300">
                <a:solidFill>
                  <a:srgbClr val="37333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300"/>
              <a:buNone/>
              <a:defRPr sz="3300">
                <a:solidFill>
                  <a:srgbClr val="37333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300"/>
              <a:buNone/>
              <a:defRPr sz="3300">
                <a:solidFill>
                  <a:srgbClr val="37333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300"/>
              <a:buNone/>
              <a:defRPr sz="3300">
                <a:solidFill>
                  <a:srgbClr val="37333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3300"/>
              <a:buNone/>
              <a:defRPr sz="3300">
                <a:solidFill>
                  <a:srgbClr val="373334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477425" y="403095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dirty="0"/>
          </a:p>
        </p:txBody>
      </p:sp>
      <p:sp>
        <p:nvSpPr>
          <p:cNvPr id="17" name="Google Shape;17;p3"/>
          <p:cNvSpPr/>
          <p:nvPr/>
        </p:nvSpPr>
        <p:spPr>
          <a:xfrm rot="-5400000">
            <a:off x="-1173125" y="2799675"/>
            <a:ext cx="4615200" cy="92400"/>
          </a:xfrm>
          <a:prstGeom prst="rect">
            <a:avLst/>
          </a:prstGeom>
          <a:solidFill>
            <a:srgbClr val="004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0" y="0"/>
            <a:ext cx="7115100" cy="5143500"/>
          </a:xfrm>
          <a:prstGeom prst="parallelogram">
            <a:avLst>
              <a:gd name="adj" fmla="val 25000"/>
            </a:avLst>
          </a:prstGeom>
          <a:solidFill>
            <a:srgbClr val="004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285900" y="1173400"/>
            <a:ext cx="4736700" cy="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285875" y="1991650"/>
            <a:ext cx="4289400" cy="21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ectral Light"/>
              <a:buChar char="⏷"/>
              <a:defRPr sz="14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ectral Light"/>
              <a:buChar char="⏷"/>
              <a:defRPr sz="14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ectral Light"/>
              <a:buChar char="⏷"/>
              <a:defRPr sz="14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ectral Light"/>
              <a:buChar char="⏷"/>
              <a:defRPr sz="14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ectral Light"/>
              <a:buChar char="⏷"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ectral Light"/>
              <a:buChar char="⏷"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ectral Light"/>
              <a:buChar char="⏷"/>
              <a:defRPr sz="14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ectral Light"/>
              <a:buChar char="⏷"/>
              <a:defRPr sz="14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ectral Light"/>
              <a:buChar char="⏷"/>
              <a:defRPr sz="14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726100" y="115775"/>
            <a:ext cx="3528000" cy="21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400"/>
              <a:buNone/>
              <a:defRPr sz="2400">
                <a:solidFill>
                  <a:srgbClr val="2020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 sz="3300">
                <a:solidFill>
                  <a:srgbClr val="EFD67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 sz="3300">
                <a:solidFill>
                  <a:srgbClr val="EFD67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 sz="3300">
                <a:solidFill>
                  <a:srgbClr val="EFD67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 sz="3300">
                <a:solidFill>
                  <a:srgbClr val="EFD67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 sz="3300">
                <a:solidFill>
                  <a:srgbClr val="EFD67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 sz="3300">
                <a:solidFill>
                  <a:srgbClr val="EFD67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 sz="3300">
                <a:solidFill>
                  <a:srgbClr val="EFD67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3300"/>
              <a:buNone/>
              <a:defRPr sz="3300"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dirty="0"/>
          </a:p>
        </p:txBody>
      </p:sp>
      <p:sp>
        <p:nvSpPr>
          <p:cNvPr id="56" name="Google Shape;56;p11"/>
          <p:cNvSpPr/>
          <p:nvPr/>
        </p:nvSpPr>
        <p:spPr>
          <a:xfrm rot="-5400000">
            <a:off x="-164762" y="3653725"/>
            <a:ext cx="1874100" cy="92400"/>
          </a:xfrm>
          <a:prstGeom prst="rect">
            <a:avLst/>
          </a:prstGeom>
          <a:solidFill>
            <a:srgbClr val="004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11"/>
          <p:cNvSpPr/>
          <p:nvPr/>
        </p:nvSpPr>
        <p:spPr>
          <a:xfrm rot="-5400000">
            <a:off x="3988138" y="3653725"/>
            <a:ext cx="1874100" cy="92400"/>
          </a:xfrm>
          <a:prstGeom prst="rect">
            <a:avLst/>
          </a:prstGeom>
          <a:solidFill>
            <a:srgbClr val="004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1105337" y="2225996"/>
            <a:ext cx="3399300" cy="10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rgbClr val="25252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2"/>
          </p:nvPr>
        </p:nvSpPr>
        <p:spPr>
          <a:xfrm>
            <a:off x="1105325" y="3315875"/>
            <a:ext cx="3399300" cy="10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3"/>
          </p:nvPr>
        </p:nvSpPr>
        <p:spPr>
          <a:xfrm>
            <a:off x="5247791" y="2225996"/>
            <a:ext cx="3399300" cy="10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 b="1">
                <a:solidFill>
                  <a:srgbClr val="25252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25252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4"/>
          </p:nvPr>
        </p:nvSpPr>
        <p:spPr>
          <a:xfrm>
            <a:off x="5247800" y="3315875"/>
            <a:ext cx="3399300" cy="10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252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 Content 1">
  <p:cSld name="BLANK_1_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dirty="0"/>
          </a:p>
        </p:txBody>
      </p:sp>
      <p:sp>
        <p:nvSpPr>
          <p:cNvPr id="140" name="Google Shape;140;p23"/>
          <p:cNvSpPr/>
          <p:nvPr/>
        </p:nvSpPr>
        <p:spPr>
          <a:xfrm>
            <a:off x="1088275" y="534300"/>
            <a:ext cx="4074600" cy="4075200"/>
          </a:xfrm>
          <a:prstGeom prst="rect">
            <a:avLst/>
          </a:prstGeom>
          <a:solidFill>
            <a:srgbClr val="004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BED"/>
              </a:solidFill>
            </a:endParaRPr>
          </a:p>
        </p:txBody>
      </p:sp>
      <p:sp>
        <p:nvSpPr>
          <p:cNvPr id="141" name="Google Shape;141;p23"/>
          <p:cNvSpPr/>
          <p:nvPr/>
        </p:nvSpPr>
        <p:spPr>
          <a:xfrm rot="10800000">
            <a:off x="6533400" y="4516800"/>
            <a:ext cx="2289600" cy="92400"/>
          </a:xfrm>
          <a:prstGeom prst="rect">
            <a:avLst/>
          </a:prstGeom>
          <a:solidFill>
            <a:srgbClr val="004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BED"/>
              </a:solidFill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1088275" y="2571900"/>
            <a:ext cx="2037300" cy="2037600"/>
          </a:xfrm>
          <a:prstGeom prst="rect">
            <a:avLst/>
          </a:prstGeom>
          <a:solidFill>
            <a:srgbClr val="90C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BED"/>
              </a:solidFill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3125575" y="2571900"/>
            <a:ext cx="2037300" cy="20376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52525"/>
              </a:solidFill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3125575" y="534300"/>
            <a:ext cx="2037300" cy="2037600"/>
          </a:xfrm>
          <a:prstGeom prst="rect">
            <a:avLst/>
          </a:prstGeom>
          <a:solidFill>
            <a:srgbClr val="488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BED"/>
              </a:solidFill>
            </a:endParaRPr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5767571" y="2571900"/>
            <a:ext cx="3160800" cy="15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None/>
              <a:defRPr sz="5200">
                <a:solidFill>
                  <a:srgbClr val="37333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None/>
              <a:defRPr sz="5200">
                <a:solidFill>
                  <a:srgbClr val="37333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None/>
              <a:defRPr sz="5200">
                <a:solidFill>
                  <a:srgbClr val="37333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None/>
              <a:defRPr sz="5200">
                <a:solidFill>
                  <a:srgbClr val="37333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None/>
              <a:defRPr sz="5200">
                <a:solidFill>
                  <a:srgbClr val="37333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None/>
              <a:defRPr sz="5200">
                <a:solidFill>
                  <a:srgbClr val="37333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None/>
              <a:defRPr sz="5200">
                <a:solidFill>
                  <a:srgbClr val="37333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None/>
              <a:defRPr sz="5200">
                <a:solidFill>
                  <a:srgbClr val="37333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3334"/>
              </a:buClr>
              <a:buSzPts val="5200"/>
              <a:buNone/>
              <a:defRPr sz="5200">
                <a:solidFill>
                  <a:srgbClr val="373334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1"/>
          </p:nvPr>
        </p:nvSpPr>
        <p:spPr>
          <a:xfrm>
            <a:off x="1477900" y="1442400"/>
            <a:ext cx="1542300" cy="11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2"/>
          </p:nvPr>
        </p:nvSpPr>
        <p:spPr>
          <a:xfrm>
            <a:off x="3217775" y="646250"/>
            <a:ext cx="15423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3"/>
          </p:nvPr>
        </p:nvSpPr>
        <p:spPr>
          <a:xfrm>
            <a:off x="1240675" y="2571900"/>
            <a:ext cx="15423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4"/>
          </p:nvPr>
        </p:nvSpPr>
        <p:spPr>
          <a:xfrm>
            <a:off x="3468175" y="3341400"/>
            <a:ext cx="1542300" cy="11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5" hasCustomPrompt="1"/>
          </p:nvPr>
        </p:nvSpPr>
        <p:spPr>
          <a:xfrm rot="-5400000">
            <a:off x="1696225" y="823975"/>
            <a:ext cx="1791000" cy="12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6" hasCustomPrompt="1"/>
          </p:nvPr>
        </p:nvSpPr>
        <p:spPr>
          <a:xfrm rot="-5400000">
            <a:off x="2622124" y="894450"/>
            <a:ext cx="1982400" cy="12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 idx="7" hasCustomPrompt="1"/>
          </p:nvPr>
        </p:nvSpPr>
        <p:spPr>
          <a:xfrm rot="-5400000">
            <a:off x="3645874" y="2230400"/>
            <a:ext cx="1982400" cy="12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 idx="8" hasCustomPrompt="1"/>
          </p:nvPr>
        </p:nvSpPr>
        <p:spPr>
          <a:xfrm rot="-5400000">
            <a:off x="593524" y="2942543"/>
            <a:ext cx="1982400" cy="12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300"/>
              <a:buFont typeface="Montserrat ExtraBold"/>
              <a:buNone/>
              <a:defRPr sz="3300">
                <a:solidFill>
                  <a:srgbClr val="20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●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○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■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●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○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■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●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○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pectral Light"/>
              <a:buChar char="■"/>
              <a:defRPr>
                <a:solidFill>
                  <a:srgbClr val="666666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lag_of_Ohio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ience.arcgis.com/experience/8aa16de6a0d24494ab9f4e25c3ff96c0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ience.arcgis.com/experience/8aa16de6a0d24494ab9f4e25c3ff96c0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l="13106" t="15681" r="3518" b="17473"/>
          <a:stretch/>
        </p:blipFill>
        <p:spPr>
          <a:xfrm>
            <a:off x="1198475" y="534325"/>
            <a:ext cx="7624521" cy="407485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>
            <a:spLocks noGrp="1"/>
          </p:cNvSpPr>
          <p:nvPr>
            <p:ph type="ctrTitle"/>
          </p:nvPr>
        </p:nvSpPr>
        <p:spPr>
          <a:xfrm>
            <a:off x="1420447" y="355453"/>
            <a:ext cx="68091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i="0" u="sng" dirty="0">
                <a:solidFill>
                  <a:srgbClr val="0070C0"/>
                </a:solidFill>
                <a:effectLst/>
                <a:latin typeface="Sitka Heading Semibold" pitchFamily="2" charset="0"/>
              </a:rPr>
              <a:t>NAVIGATING FUTURE PATHWAYS: </a:t>
            </a:r>
            <a:br>
              <a:rPr lang="en-US" sz="3600" b="1" i="0" u="sng" dirty="0">
                <a:solidFill>
                  <a:srgbClr val="0070C0"/>
                </a:solidFill>
                <a:effectLst/>
                <a:latin typeface="Sitka Heading Semibold" pitchFamily="2" charset="0"/>
              </a:rPr>
            </a:br>
            <a:br>
              <a:rPr lang="en-US" sz="3600" b="1" i="0" u="sng" dirty="0">
                <a:solidFill>
                  <a:srgbClr val="0070C0"/>
                </a:solidFill>
                <a:effectLst/>
                <a:latin typeface="Sitka Heading Semibold" pitchFamily="2" charset="0"/>
              </a:rPr>
            </a:br>
            <a:r>
              <a:rPr lang="en-US" sz="2400" b="1" i="0" dirty="0">
                <a:solidFill>
                  <a:srgbClr val="0070C0"/>
                </a:solidFill>
                <a:effectLst/>
                <a:latin typeface="Sitka Heading Semibold" pitchFamily="2" charset="0"/>
              </a:rPr>
              <a:t>Intersecting Education and Labor Markets to Increase Opportunities </a:t>
            </a:r>
            <a:r>
              <a:rPr lang="en-US" sz="2400" b="1" dirty="0">
                <a:solidFill>
                  <a:srgbClr val="0070C0"/>
                </a:solidFill>
                <a:latin typeface="Sitka Heading Semibold" pitchFamily="2" charset="0"/>
              </a:rPr>
              <a:t>Using the 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Sitka Heading Semibold" pitchFamily="2" charset="0"/>
              </a:rPr>
              <a:t>Ohio In-Demand Jobs &amp; CTE Pathways Alignment Map </a:t>
            </a:r>
            <a:endParaRPr sz="6000" dirty="0">
              <a:solidFill>
                <a:srgbClr val="0043C1"/>
              </a:solidFill>
              <a:latin typeface="Sitka Heading Semibold" pitchFamily="2" charset="0"/>
            </a:endParaRPr>
          </a:p>
        </p:txBody>
      </p:sp>
      <p:pic>
        <p:nvPicPr>
          <p:cNvPr id="3" name="Picture 2" descr="A flag with a red white and blue triangle and stars&#10;&#10;Description automatically generated">
            <a:extLst>
              <a:ext uri="{FF2B5EF4-FFF2-40B4-BE49-F238E27FC236}">
                <a16:creationId xmlns:a16="http://schemas.microsoft.com/office/drawing/2014/main" id="{D84A7B93-17CA-13FD-AB70-59BE7F88C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097" y="135466"/>
            <a:ext cx="357703" cy="219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52FA4-91CC-5C84-B703-3B6AFE166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5720A-B75D-9395-268D-1C1AF205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286"/>
            <a:ext cx="5903300" cy="480217"/>
          </a:xfrm>
        </p:spPr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latin typeface="Sitka Heading Semibold" pitchFamily="2" charset="0"/>
              </a:rPr>
              <a:t>EXAMPLE #2: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EA870B-3F8D-8DBA-2795-44247AA2E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3399300" cy="1093800"/>
          </a:xfrm>
        </p:spPr>
        <p:txBody>
          <a:bodyPr/>
          <a:lstStyle/>
          <a:p>
            <a:r>
              <a:rPr lang="en-US" sz="1600" dirty="0">
                <a:latin typeface="Sitka Heading Semibold" pitchFamily="2" charset="0"/>
              </a:rPr>
              <a:t>Using the following criteria: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5574CE9-A7A7-0420-3359-E592E43B789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-77286" y="902304"/>
            <a:ext cx="3457301" cy="2012346"/>
          </a:xfrm>
        </p:spPr>
        <p:txBody>
          <a:bodyPr/>
          <a:lstStyle/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Counties:</a:t>
            </a:r>
            <a:r>
              <a:rPr lang="en-US" dirty="0">
                <a:latin typeface="Sitka Heading Semibold" pitchFamily="2" charset="0"/>
              </a:rPr>
              <a:t> Champaign and Clark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Region:</a:t>
            </a:r>
            <a:r>
              <a:rPr lang="en-US" dirty="0">
                <a:latin typeface="Sitka Heading Semibold" pitchFamily="2" charset="0"/>
              </a:rPr>
              <a:t> West and Central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Primary Career: </a:t>
            </a:r>
            <a:r>
              <a:rPr lang="en-US" dirty="0">
                <a:latin typeface="Sitka Heading Semibold" pitchFamily="2" charset="0"/>
              </a:rPr>
              <a:t>Arts and Communication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Primary CTE Pathway: </a:t>
            </a:r>
            <a:r>
              <a:rPr lang="en-US" dirty="0">
                <a:latin typeface="Sitka Heading Semibold" pitchFamily="2" charset="0"/>
              </a:rPr>
              <a:t>All primary CTE pathways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Occupation:</a:t>
            </a:r>
            <a:r>
              <a:rPr lang="en-US" dirty="0">
                <a:latin typeface="Sitka Heading Semibold" pitchFamily="2" charset="0"/>
              </a:rPr>
              <a:t> Media and Communication Workers, All Other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All populations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District:</a:t>
            </a:r>
            <a:r>
              <a:rPr lang="en-US" dirty="0">
                <a:latin typeface="Sitka Heading Semibold" pitchFamily="2" charset="0"/>
              </a:rPr>
              <a:t> Selecting Clark-Shawnee &amp; Springfield Clark School Districts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C12F35C-E6C6-ECED-FB6F-729C54C18AD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225774" y="1110211"/>
            <a:ext cx="3399300" cy="1093800"/>
          </a:xfrm>
          <a:noFill/>
        </p:spPr>
        <p:txBody>
          <a:bodyPr/>
          <a:lstStyle/>
          <a:p>
            <a:r>
              <a:rPr lang="en-US" i="1" dirty="0">
                <a:latin typeface="Sitka Heading Semibold" pitchFamily="2" charset="0"/>
              </a:rPr>
              <a:t>RESULTS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E71467-8558-8C8D-D9E1-28F0BC8A69B2}"/>
              </a:ext>
            </a:extLst>
          </p:cNvPr>
          <p:cNvCxnSpPr>
            <a:cxnSpLocks/>
          </p:cNvCxnSpPr>
          <p:nvPr/>
        </p:nvCxnSpPr>
        <p:spPr>
          <a:xfrm>
            <a:off x="4139293" y="2163535"/>
            <a:ext cx="1502229" cy="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llout: Line 28">
            <a:extLst>
              <a:ext uri="{FF2B5EF4-FFF2-40B4-BE49-F238E27FC236}">
                <a16:creationId xmlns:a16="http://schemas.microsoft.com/office/drawing/2014/main" id="{AEE7E64A-BC5F-2E3D-FAFF-345FAE6B688A}"/>
              </a:ext>
            </a:extLst>
          </p:cNvPr>
          <p:cNvSpPr/>
          <p:nvPr/>
        </p:nvSpPr>
        <p:spPr>
          <a:xfrm>
            <a:off x="4890407" y="2914650"/>
            <a:ext cx="1110343" cy="2012346"/>
          </a:xfrm>
          <a:prstGeom prst="borderCallout1">
            <a:avLst>
              <a:gd name="adj1" fmla="val 93"/>
              <a:gd name="adj2" fmla="val 73810"/>
              <a:gd name="adj3" fmla="val -11909"/>
              <a:gd name="adj4" fmla="val 10977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itka Heading Semibold" pitchFamily="2" charset="0"/>
              </a:rPr>
              <a:t>Green outline shows</a:t>
            </a:r>
          </a:p>
          <a:p>
            <a:pPr algn="ctr"/>
            <a:r>
              <a:rPr lang="en-US" dirty="0">
                <a:latin typeface="Sitka Heading Semibold" pitchFamily="2" charset="0"/>
              </a:rPr>
              <a:t>30-minute drive time from chosen school district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DAAD088C-A647-132E-C862-379EFE91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0" y="2865664"/>
            <a:ext cx="1839215" cy="2277836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F5477FF-E42F-0657-EB8F-95B46E599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95" y="2914650"/>
            <a:ext cx="2189950" cy="2171700"/>
          </a:xfrm>
          <a:prstGeom prst="rect">
            <a:avLst/>
          </a:prstGeom>
        </p:spPr>
      </p:pic>
      <p:pic>
        <p:nvPicPr>
          <p:cNvPr id="11" name="Picture 10" descr="A map of a state with a green square&#10;&#10;Description automatically generated">
            <a:extLst>
              <a:ext uri="{FF2B5EF4-FFF2-40B4-BE49-F238E27FC236}">
                <a16:creationId xmlns:a16="http://schemas.microsoft.com/office/drawing/2014/main" id="{B9E9AA0C-462A-1508-8DF0-CBC624DA4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214" y="2421426"/>
            <a:ext cx="2687785" cy="2635595"/>
          </a:xfrm>
          <a:prstGeom prst="rect">
            <a:avLst/>
          </a:prstGeom>
        </p:spPr>
      </p:pic>
      <p:pic>
        <p:nvPicPr>
          <p:cNvPr id="13" name="Picture 12" descr="A map of the united states&#10;&#10;Description automatically generated">
            <a:extLst>
              <a:ext uri="{FF2B5EF4-FFF2-40B4-BE49-F238E27FC236}">
                <a16:creationId xmlns:a16="http://schemas.microsoft.com/office/drawing/2014/main" id="{DE264223-532E-F646-7226-C83D87C7C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894" y="106505"/>
            <a:ext cx="2754369" cy="22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7C30-B256-4350-B95A-716C6254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SELECTION #3: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LET’S PRACTICE LIVE!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9CED9-B13F-4F83-B3EB-A4240485B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Ohio In-Demand Jobs and CTE Pathways Alignment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1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7C30-B256-4350-B95A-716C6254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SELECTION #4: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LET’S PRACTICE LIVE!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9CED9-B13F-4F83-B3EB-A4240485B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Ohio In-Demand Jobs and CTE Pathways Alignment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7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0B90FA-0B72-445D-8CB7-3BE2AFDC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FEEDBACK AND QUESTIONS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9AD256-5F2D-40A5-9638-5C7F57C7B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825" y="1073546"/>
            <a:ext cx="1542300" cy="1129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488DDD-7D51-4524-86DF-262759BF35D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238735" y="716706"/>
            <a:ext cx="1542300" cy="1129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B92BC4C-0100-4C97-8DE7-AAAED87F90F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604531D-FA02-4019-A65A-501829C0947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A4E376F-7090-4618-9416-4AF67BD91302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417323" y="1119457"/>
            <a:ext cx="1791000" cy="1220100"/>
          </a:xfrm>
        </p:spPr>
        <p:txBody>
          <a:bodyPr/>
          <a:lstStyle/>
          <a:p>
            <a:pPr algn="ctr"/>
            <a:r>
              <a:rPr lang="en-US" sz="2000" dirty="0"/>
              <a:t>USABILITY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68846B1-43BD-4157-9F6D-1AE0E6D89E37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050429" y="533897"/>
            <a:ext cx="2828100" cy="1220100"/>
          </a:xfrm>
        </p:spPr>
        <p:txBody>
          <a:bodyPr/>
          <a:lstStyle/>
          <a:p>
            <a:r>
              <a:rPr lang="en-US" sz="1800" dirty="0"/>
              <a:t>EFFECTIVENESS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CE10173-E93C-4155-9ACD-290E0E49A82B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3223075" y="2754450"/>
            <a:ext cx="1982400" cy="1220100"/>
          </a:xfrm>
        </p:spPr>
        <p:txBody>
          <a:bodyPr/>
          <a:lstStyle/>
          <a:p>
            <a:r>
              <a:rPr lang="en-US" sz="2000" dirty="0"/>
              <a:t>USEFULNESS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CE743AC-1B96-4FEE-94C9-670025CBFEED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1202278" y="2963692"/>
            <a:ext cx="1982400" cy="1220100"/>
          </a:xfrm>
        </p:spPr>
        <p:txBody>
          <a:bodyPr/>
          <a:lstStyle/>
          <a:p>
            <a:r>
              <a:rPr lang="en-US" sz="2400" dirty="0"/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15552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1237120" y="1669504"/>
            <a:ext cx="4736700" cy="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lt1"/>
                </a:solidFill>
              </a:rPr>
              <a:t>THANK YOU!</a:t>
            </a:r>
            <a:br>
              <a:rPr lang="es" sz="4400" dirty="0">
                <a:solidFill>
                  <a:schemeClr val="lt1"/>
                </a:solidFill>
              </a:rPr>
            </a:br>
            <a:br>
              <a:rPr lang="es" sz="1200" dirty="0">
                <a:solidFill>
                  <a:schemeClr val="lt1"/>
                </a:solidFill>
              </a:rPr>
            </a:br>
            <a:br>
              <a:rPr lang="es" sz="1200" dirty="0">
                <a:solidFill>
                  <a:schemeClr val="lt1"/>
                </a:solidFill>
              </a:rPr>
            </a:br>
            <a:r>
              <a:rPr lang="es" sz="1200" dirty="0">
                <a:solidFill>
                  <a:schemeClr val="lt1"/>
                </a:solidFill>
              </a:rPr>
              <a:t>Rosie Matthies</a:t>
            </a:r>
            <a:br>
              <a:rPr lang="es" sz="1200" dirty="0">
                <a:solidFill>
                  <a:schemeClr val="lt1"/>
                </a:solidFill>
              </a:rPr>
            </a:br>
            <a:r>
              <a:rPr lang="es" sz="1200" dirty="0">
                <a:solidFill>
                  <a:schemeClr val="lt1"/>
                </a:solidFill>
              </a:rPr>
              <a:t>Tech Prep Coordinator – West Region</a:t>
            </a:r>
            <a:br>
              <a:rPr lang="es" sz="1200" dirty="0">
                <a:solidFill>
                  <a:schemeClr val="lt1"/>
                </a:solidFill>
              </a:rPr>
            </a:br>
            <a:r>
              <a:rPr lang="es" sz="1200" dirty="0">
                <a:solidFill>
                  <a:schemeClr val="lt1"/>
                </a:solidFill>
              </a:rPr>
              <a:t>Clark State College</a:t>
            </a:r>
            <a:br>
              <a:rPr lang="es" sz="1200" dirty="0">
                <a:solidFill>
                  <a:schemeClr val="lt1"/>
                </a:solidFill>
              </a:rPr>
            </a:br>
            <a:r>
              <a:rPr lang="es" sz="1200" dirty="0">
                <a:solidFill>
                  <a:schemeClr val="lt1"/>
                </a:solidFill>
              </a:rPr>
              <a:t>matthiesr@clarkstate.edu</a:t>
            </a:r>
            <a:endParaRPr sz="4400" dirty="0">
              <a:solidFill>
                <a:srgbClr val="90CCF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14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1162838" y="1333075"/>
            <a:ext cx="3942300" cy="15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90CCFA"/>
                </a:solidFill>
                <a:latin typeface="Sitka Heading Semibold" pitchFamily="2" charset="0"/>
              </a:rPr>
              <a:t> </a:t>
            </a:r>
            <a:endParaRPr lang="en-US" dirty="0">
              <a:solidFill>
                <a:srgbClr val="373334"/>
              </a:solidFill>
              <a:latin typeface="Sitka Heading Semibold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F71DA2-808C-4545-9091-E446374D9877}"/>
              </a:ext>
            </a:extLst>
          </p:cNvPr>
          <p:cNvGrpSpPr>
            <a:grpSpLocks/>
          </p:cNvGrpSpPr>
          <p:nvPr/>
        </p:nvGrpSpPr>
        <p:grpSpPr>
          <a:xfrm>
            <a:off x="1350169" y="328624"/>
            <a:ext cx="6972300" cy="4421969"/>
            <a:chOff x="0" y="0"/>
            <a:chExt cx="6972300" cy="3594100"/>
          </a:xfrm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0743789A-3A47-4D78-96C5-42535BD50FC4}"/>
                </a:ext>
              </a:extLst>
            </p:cNvPr>
            <p:cNvSpPr/>
            <p:nvPr/>
          </p:nvSpPr>
          <p:spPr>
            <a:xfrm>
              <a:off x="0" y="0"/>
              <a:ext cx="6972300" cy="3594100"/>
            </a:xfrm>
            <a:custGeom>
              <a:avLst/>
              <a:gdLst/>
              <a:ahLst/>
              <a:cxnLst/>
              <a:rect l="l" t="t" r="r" b="b"/>
              <a:pathLst>
                <a:path w="6972300" h="3594100">
                  <a:moveTo>
                    <a:pt x="6972300" y="0"/>
                  </a:moveTo>
                  <a:lnTo>
                    <a:pt x="0" y="0"/>
                  </a:lnTo>
                  <a:lnTo>
                    <a:pt x="0" y="3594100"/>
                  </a:lnTo>
                  <a:lnTo>
                    <a:pt x="6972300" y="3594100"/>
                  </a:lnTo>
                  <a:lnTo>
                    <a:pt x="6972300" y="0"/>
                  </a:lnTo>
                  <a:close/>
                </a:path>
              </a:pathLst>
            </a:custGeom>
            <a:solidFill>
              <a:srgbClr val="E7F5F7">
                <a:alpha val="84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9BB32F5D-6C92-455C-8151-6A334D9FA605}"/>
                </a:ext>
              </a:extLst>
            </p:cNvPr>
            <p:cNvSpPr/>
            <p:nvPr/>
          </p:nvSpPr>
          <p:spPr>
            <a:xfrm>
              <a:off x="38100" y="273922"/>
              <a:ext cx="327660" cy="1270"/>
            </a:xfrm>
            <a:custGeom>
              <a:avLst/>
              <a:gdLst/>
              <a:ahLst/>
              <a:cxnLst/>
              <a:rect l="l" t="t" r="r" b="b"/>
              <a:pathLst>
                <a:path w="327660">
                  <a:moveTo>
                    <a:pt x="0" y="0"/>
                  </a:moveTo>
                  <a:lnTo>
                    <a:pt x="327164" y="0"/>
                  </a:lnTo>
                </a:path>
              </a:pathLst>
            </a:custGeom>
            <a:ln w="50800">
              <a:solidFill>
                <a:srgbClr val="6CADD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6E35EDED-6E43-4A80-A223-EB5283C7D805}"/>
                </a:ext>
              </a:extLst>
            </p:cNvPr>
            <p:cNvSpPr/>
            <p:nvPr/>
          </p:nvSpPr>
          <p:spPr>
            <a:xfrm>
              <a:off x="222948" y="149856"/>
              <a:ext cx="340995" cy="248285"/>
            </a:xfrm>
            <a:custGeom>
              <a:avLst/>
              <a:gdLst/>
              <a:ahLst/>
              <a:cxnLst/>
              <a:rect l="l" t="t" r="r" b="b"/>
              <a:pathLst>
                <a:path w="340995" h="248285">
                  <a:moveTo>
                    <a:pt x="0" y="0"/>
                  </a:moveTo>
                  <a:lnTo>
                    <a:pt x="80052" y="73664"/>
                  </a:lnTo>
                  <a:lnTo>
                    <a:pt x="106737" y="124066"/>
                  </a:lnTo>
                  <a:lnTo>
                    <a:pt x="80052" y="174468"/>
                  </a:lnTo>
                  <a:lnTo>
                    <a:pt x="0" y="248132"/>
                  </a:lnTo>
                  <a:lnTo>
                    <a:pt x="340931" y="124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ADD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F5E358EE-2E14-458C-8DF3-36777AD4DEEE}"/>
                </a:ext>
              </a:extLst>
            </p:cNvPr>
            <p:cNvSpPr txBox="1"/>
            <p:nvPr/>
          </p:nvSpPr>
          <p:spPr>
            <a:xfrm>
              <a:off x="0" y="0"/>
              <a:ext cx="6972300" cy="3594100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723900" marR="0">
                <a:spcBef>
                  <a:spcPts val="80"/>
                </a:spcBef>
                <a:spcAft>
                  <a:spcPts val="0"/>
                </a:spcAft>
              </a:pPr>
              <a:r>
                <a:rPr lang="en-US" sz="3500" b="1" spc="170" dirty="0">
                  <a:solidFill>
                    <a:srgbClr val="EB1A38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GATHER</a:t>
              </a:r>
              <a:r>
                <a:rPr lang="en-US" sz="3500" b="1" spc="305" dirty="0">
                  <a:solidFill>
                    <a:srgbClr val="EB1A38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spc="75" dirty="0">
                  <a:solidFill>
                    <a:srgbClr val="EB1A38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  <a:r>
                <a:rPr lang="en-US" sz="3500" b="1" spc="310" dirty="0">
                  <a:solidFill>
                    <a:srgbClr val="EB1A38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spc="100" dirty="0">
                  <a:solidFill>
                    <a:srgbClr val="EB1A38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  <a:r>
                <a:rPr lang="en-US" sz="3500" b="1" spc="305" dirty="0">
                  <a:solidFill>
                    <a:srgbClr val="EB1A38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spc="215" dirty="0">
                  <a:solidFill>
                    <a:srgbClr val="EB1A38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DETERMINE</a:t>
              </a:r>
              <a:r>
                <a:rPr lang="en-US" sz="3500" b="1" spc="310" dirty="0">
                  <a:solidFill>
                    <a:srgbClr val="EB1A38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spc="225" dirty="0">
                  <a:solidFill>
                    <a:srgbClr val="EB1A38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“NEEDS”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8100" marR="0">
                <a:spcBef>
                  <a:spcPts val="1095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231F2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COMMUNITY</a:t>
              </a:r>
              <a:r>
                <a:rPr lang="en-US" sz="2400" b="1" spc="140" dirty="0">
                  <a:solidFill>
                    <a:srgbClr val="231F2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rgbClr val="231F2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</a:t>
              </a:r>
              <a:r>
                <a:rPr lang="en-US" sz="2400" b="1" spc="140" dirty="0">
                  <a:solidFill>
                    <a:srgbClr val="231F2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spc="-10" dirty="0">
                  <a:solidFill>
                    <a:srgbClr val="231F2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BUSINESS/INDUSTRY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151130" lvl="0" indent="-342900" algn="just">
                <a:lnSpc>
                  <a:spcPct val="86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231F20"/>
                </a:buClr>
                <a:buSzPts val="1100"/>
                <a:buFont typeface="Arial" panose="020B0604020202020204" pitchFamily="34" charset="0"/>
                <a:buChar char="•"/>
                <a:tabLst>
                  <a:tab pos="266700" algn="l"/>
                </a:tabLst>
              </a:pPr>
              <a:r>
                <a:rPr lang="en-US" sz="1100" spc="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Assess labor market information locally and for the region and state to gain insights about conditions and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trends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in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the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job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market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for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career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field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pathway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and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determine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if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training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will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lead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to</a:t>
              </a:r>
              <a:r>
                <a:rPr lang="en-US" sz="1100" spc="-6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spc="-10" dirty="0">
                  <a:solidFill>
                    <a:srgbClr val="231F20"/>
                  </a:solidFill>
                  <a:effectLst/>
                  <a:latin typeface="Trebuchet MS" panose="020B06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sustainable-wage, </a:t>
              </a:r>
              <a:r>
                <a:rPr lang="en-US" sz="1100" spc="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high-skill and in-demand employment</a:t>
              </a:r>
              <a:endParaRPr lang="en-US" sz="1100" spc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426085" marR="3749040" indent="-635">
                <a:lnSpc>
                  <a:spcPct val="173000"/>
                </a:lnSpc>
                <a:spcBef>
                  <a:spcPts val="95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Chambers of Commerce Workforce/Economic Development Agencies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26085" marR="191770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Post-Secondary Institutions—Community Colleges/Technical Schools and Ohio Technical Centers </a:t>
              </a:r>
              <a:r>
                <a:rPr lang="en-US" sz="1100" i="1" dirty="0">
                  <a:solidFill>
                    <a:srgbClr val="231F20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Ohio In-Demand Jobs and CTE Pathways Alignment Map </a:t>
              </a:r>
              <a:r>
                <a:rPr lang="en-US" sz="1100" i="1" u="sng" dirty="0">
                  <a:solidFill>
                    <a:srgbClr val="205E9E"/>
                  </a:solidFill>
                  <a:effectLst/>
                  <a:highlight>
                    <a:srgbClr val="FFFF00"/>
                  </a:highlight>
                  <a:uFill>
                    <a:solidFill>
                      <a:srgbClr val="205E9E"/>
                    </a:solidFill>
                  </a:u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Ohio_Experience_022823 (arcgis.com)</a:t>
              </a:r>
              <a:r>
                <a:rPr lang="en-US" sz="1100" i="1" dirty="0">
                  <a:solidFill>
                    <a:srgbClr val="205E9E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Ohio’s Top Jobs </a:t>
              </a:r>
              <a:r>
                <a:rPr lang="en-US" sz="1100" i="1" u="sng" dirty="0">
                  <a:solidFill>
                    <a:srgbClr val="205E9E"/>
                  </a:solidFill>
                  <a:effectLst/>
                  <a:uFill>
                    <a:solidFill>
                      <a:srgbClr val="205E9E"/>
                    </a:solidFill>
                  </a:u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Top Jobs in Ohio | Ohio’s Top Jobs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26085" marR="3461385">
                <a:lnSpc>
                  <a:spcPct val="17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Ohio</a:t>
              </a:r>
              <a:r>
                <a:rPr lang="en-US" sz="1100" i="1" spc="-1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Means</a:t>
              </a:r>
              <a:r>
                <a:rPr lang="en-US" sz="1100" i="1" spc="-1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Jobs</a:t>
              </a:r>
              <a:r>
                <a:rPr lang="en-US" sz="1100" i="1" spc="-1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u="sng" dirty="0">
                  <a:solidFill>
                    <a:srgbClr val="205E9E"/>
                  </a:solidFill>
                  <a:effectLst/>
                  <a:uFill>
                    <a:solidFill>
                      <a:srgbClr val="205E9E"/>
                    </a:solidFill>
                  </a:u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OhioMeansJobs</a:t>
              </a:r>
              <a:r>
                <a:rPr lang="en-US" sz="1100" i="1" u="sng" spc="-10" dirty="0">
                  <a:solidFill>
                    <a:srgbClr val="205E9E"/>
                  </a:solidFill>
                  <a:effectLst/>
                  <a:uFill>
                    <a:solidFill>
                      <a:srgbClr val="205E9E"/>
                    </a:solidFill>
                  </a:u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u="sng" dirty="0">
                  <a:solidFill>
                    <a:srgbClr val="205E9E"/>
                  </a:solidFill>
                  <a:effectLst/>
                  <a:uFill>
                    <a:solidFill>
                      <a:srgbClr val="205E9E"/>
                    </a:solidFill>
                  </a:u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|</a:t>
              </a:r>
              <a:r>
                <a:rPr lang="en-US" sz="1100" i="1" u="sng" spc="-10" dirty="0">
                  <a:solidFill>
                    <a:srgbClr val="205E9E"/>
                  </a:solidFill>
                  <a:effectLst/>
                  <a:uFill>
                    <a:solidFill>
                      <a:srgbClr val="205E9E"/>
                    </a:solidFill>
                  </a:u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u="sng" dirty="0">
                  <a:solidFill>
                    <a:srgbClr val="205E9E"/>
                  </a:solidFill>
                  <a:effectLst/>
                  <a:uFill>
                    <a:solidFill>
                      <a:srgbClr val="205E9E"/>
                    </a:solidFill>
                  </a:u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Ohio.gov</a:t>
              </a:r>
              <a:r>
                <a:rPr lang="en-US" sz="1100" i="1" dirty="0">
                  <a:solidFill>
                    <a:srgbClr val="205E9E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Ohio Labor Market Data </a:t>
              </a:r>
              <a:r>
                <a:rPr lang="en-US" sz="1100" i="1" u="sng" dirty="0">
                  <a:solidFill>
                    <a:srgbClr val="205E9E"/>
                  </a:solidFill>
                  <a:effectLst/>
                  <a:uFill>
                    <a:solidFill>
                      <a:srgbClr val="205E9E"/>
                    </a:solidFill>
                  </a:u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Home (ohiolmi.com)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4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0B90FA-0B72-445D-8CB7-3BE2AFDC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MAP 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9AD256-5F2D-40A5-9638-5C7F57C7B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825" y="1073546"/>
            <a:ext cx="1542300" cy="1129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488DDD-7D51-4524-86DF-262759BF35D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238735" y="716706"/>
            <a:ext cx="1542300" cy="1129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B92BC4C-0100-4C97-8DE7-AAAED87F90F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604531D-FA02-4019-A65A-501829C0947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A4E376F-7090-4618-9416-4AF67BD91302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417323" y="1119457"/>
            <a:ext cx="1791000" cy="1220100"/>
          </a:xfrm>
        </p:spPr>
        <p:txBody>
          <a:bodyPr/>
          <a:lstStyle/>
          <a:p>
            <a:pPr algn="ctr"/>
            <a:r>
              <a:rPr lang="en-US" sz="2400" dirty="0"/>
              <a:t>PURPOSE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68846B1-43BD-4157-9F6D-1AE0E6D89E37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050429" y="533897"/>
            <a:ext cx="2828100" cy="1220100"/>
          </a:xfrm>
        </p:spPr>
        <p:txBody>
          <a:bodyPr/>
          <a:lstStyle/>
          <a:p>
            <a:r>
              <a:rPr lang="en-US" sz="1800" dirty="0"/>
              <a:t>FUNCTIONALITY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CE10173-E93C-4155-9ACD-290E0E49A82B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3223075" y="2754450"/>
            <a:ext cx="1982400" cy="1220100"/>
          </a:xfrm>
        </p:spPr>
        <p:txBody>
          <a:bodyPr/>
          <a:lstStyle/>
          <a:p>
            <a:r>
              <a:rPr lang="en-US" sz="2400" dirty="0"/>
              <a:t>AUDIENCE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CE743AC-1B96-4FEE-94C9-670025CBFEED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1202278" y="2963692"/>
            <a:ext cx="1982400" cy="1220100"/>
          </a:xfrm>
        </p:spPr>
        <p:txBody>
          <a:bodyPr/>
          <a:lstStyle/>
          <a:p>
            <a:r>
              <a:rPr lang="en-US" sz="2400" dirty="0"/>
              <a:t>DATA SOURCE</a:t>
            </a:r>
          </a:p>
        </p:txBody>
      </p:sp>
    </p:spTree>
    <p:extLst>
      <p:ext uri="{BB962C8B-B14F-4D97-AF65-F5344CB8AC3E}">
        <p14:creationId xmlns:p14="http://schemas.microsoft.com/office/powerpoint/2010/main" val="16831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1162838" y="1333075"/>
            <a:ext cx="3942300" cy="15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90CCFA"/>
                </a:solidFill>
                <a:latin typeface="Sitka Heading Semibold" pitchFamily="2" charset="0"/>
              </a:rPr>
              <a:t>KEY FEATURES </a:t>
            </a:r>
            <a:endParaRPr dirty="0">
              <a:solidFill>
                <a:srgbClr val="373334"/>
              </a:solidFill>
              <a:latin typeface="Sitka Heading Semibold" pitchFamily="2" charset="0"/>
            </a:endParaRPr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1"/>
          </p:nvPr>
        </p:nvSpPr>
        <p:spPr>
          <a:xfrm>
            <a:off x="1289837" y="3319750"/>
            <a:ext cx="2841291" cy="8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Sitka Heading Semibold" pitchFamily="2" charset="0"/>
              <a:sym typeface="Spectral Light"/>
            </a:endParaRPr>
          </a:p>
        </p:txBody>
      </p:sp>
      <p:pic>
        <p:nvPicPr>
          <p:cNvPr id="3" name="Picture 2" descr="A map of the state of ohio&#10;&#10;Description automatically generated">
            <a:extLst>
              <a:ext uri="{FF2B5EF4-FFF2-40B4-BE49-F238E27FC236}">
                <a16:creationId xmlns:a16="http://schemas.microsoft.com/office/drawing/2014/main" id="{09CF67F5-B0B6-B3A6-D802-0BCFF448C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405" y="449396"/>
            <a:ext cx="4244708" cy="4244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5F3D7051-5EFA-0AF4-2F52-4F934CA5BF9A}"/>
              </a:ext>
            </a:extLst>
          </p:cNvPr>
          <p:cNvSpPr/>
          <p:nvPr/>
        </p:nvSpPr>
        <p:spPr>
          <a:xfrm>
            <a:off x="1387928" y="1984434"/>
            <a:ext cx="1398135" cy="750089"/>
          </a:xfrm>
          <a:prstGeom prst="lef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itka Heading Semibold" pitchFamily="2" charset="0"/>
              </a:rPr>
              <a:t>VIEWS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5CAAEA07-946A-9810-217A-2305E868F89E}"/>
              </a:ext>
            </a:extLst>
          </p:cNvPr>
          <p:cNvSpPr/>
          <p:nvPr/>
        </p:nvSpPr>
        <p:spPr>
          <a:xfrm>
            <a:off x="6506934" y="816429"/>
            <a:ext cx="1183823" cy="1543050"/>
          </a:xfrm>
          <a:prstGeom prst="upArrow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600" dirty="0">
                <a:latin typeface="Sitka Heading Semibold" pitchFamily="2" charset="0"/>
              </a:rPr>
              <a:t>DEFAULT MAP</a:t>
            </a:r>
          </a:p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0F43B8-D6BF-74BE-5993-96B1A412E564}"/>
              </a:ext>
            </a:extLst>
          </p:cNvPr>
          <p:cNvCxnSpPr/>
          <p:nvPr/>
        </p:nvCxnSpPr>
        <p:spPr>
          <a:xfrm>
            <a:off x="0" y="1845129"/>
            <a:ext cx="177165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6F22AAE-7E80-4817-4F1D-07F9398A5B82}"/>
              </a:ext>
            </a:extLst>
          </p:cNvPr>
          <p:cNvSpPr/>
          <p:nvPr/>
        </p:nvSpPr>
        <p:spPr>
          <a:xfrm>
            <a:off x="5386388" y="4100513"/>
            <a:ext cx="1571624" cy="9644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itka Heading Semibold" pitchFamily="2" charset="0"/>
              </a:rPr>
              <a:t>ZOOM SELECTION</a:t>
            </a:r>
          </a:p>
        </p:txBody>
      </p:sp>
    </p:spTree>
    <p:extLst>
      <p:ext uri="{BB962C8B-B14F-4D97-AF65-F5344CB8AC3E}">
        <p14:creationId xmlns:p14="http://schemas.microsoft.com/office/powerpoint/2010/main" val="13472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B6825573-FF1A-E951-1AE5-BF3BAB781A4A}"/>
              </a:ext>
            </a:extLst>
          </p:cNvPr>
          <p:cNvSpPr/>
          <p:nvPr/>
        </p:nvSpPr>
        <p:spPr>
          <a:xfrm>
            <a:off x="1710267" y="2466711"/>
            <a:ext cx="1794933" cy="855133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latin typeface="Sitka Heading Semibold" pitchFamily="2" charset="0"/>
            </a:endParaRPr>
          </a:p>
          <a:p>
            <a:pPr algn="ctr"/>
            <a:r>
              <a:rPr lang="en-US" dirty="0">
                <a:latin typeface="Sitka Heading Semibold" pitchFamily="2" charset="0"/>
              </a:rPr>
              <a:t>SELECTION CRITERIA 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E8E0D79-CDFA-6F0E-772B-E6A893CCF3E8}"/>
              </a:ext>
            </a:extLst>
          </p:cNvPr>
          <p:cNvSpPr/>
          <p:nvPr/>
        </p:nvSpPr>
        <p:spPr>
          <a:xfrm>
            <a:off x="1811867" y="3987800"/>
            <a:ext cx="1727200" cy="8551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itka Heading Semibold" pitchFamily="2" charset="0"/>
              </a:rPr>
              <a:t>POPULATION SELECTION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676BE6-9DBD-434E-F111-07B09D46FCCD}"/>
              </a:ext>
            </a:extLst>
          </p:cNvPr>
          <p:cNvCxnSpPr/>
          <p:nvPr/>
        </p:nvCxnSpPr>
        <p:spPr>
          <a:xfrm>
            <a:off x="0" y="3666067"/>
            <a:ext cx="170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59D570-0796-D1B7-6757-5B1B34126587}"/>
              </a:ext>
            </a:extLst>
          </p:cNvPr>
          <p:cNvCxnSpPr>
            <a:cxnSpLocks/>
          </p:cNvCxnSpPr>
          <p:nvPr/>
        </p:nvCxnSpPr>
        <p:spPr>
          <a:xfrm>
            <a:off x="1689101" y="3611033"/>
            <a:ext cx="0" cy="138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D32B97-A6BA-5F70-9398-D2573A25CFAD}"/>
              </a:ext>
            </a:extLst>
          </p:cNvPr>
          <p:cNvCxnSpPr/>
          <p:nvPr/>
        </p:nvCxnSpPr>
        <p:spPr>
          <a:xfrm>
            <a:off x="0" y="2142067"/>
            <a:ext cx="176106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48A7834-BF63-DEF9-0164-659E4AB9C75F}"/>
              </a:ext>
            </a:extLst>
          </p:cNvPr>
          <p:cNvSpPr/>
          <p:nvPr/>
        </p:nvSpPr>
        <p:spPr>
          <a:xfrm rot="19766473">
            <a:off x="5637632" y="2382839"/>
            <a:ext cx="1794932" cy="135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itka Heading Semibold" pitchFamily="2" charset="0"/>
              </a:rPr>
              <a:t>RESULTS PANE AND LEGEND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B4FB0A-8EAD-67C8-FF7C-6CE3A69EB9EE}"/>
              </a:ext>
            </a:extLst>
          </p:cNvPr>
          <p:cNvCxnSpPr/>
          <p:nvPr/>
        </p:nvCxnSpPr>
        <p:spPr>
          <a:xfrm>
            <a:off x="7396843" y="473529"/>
            <a:ext cx="0" cy="45311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3C1D5774-D360-031D-5EE2-CBB137AD6172}"/>
              </a:ext>
            </a:extLst>
          </p:cNvPr>
          <p:cNvSpPr/>
          <p:nvPr/>
        </p:nvSpPr>
        <p:spPr>
          <a:xfrm>
            <a:off x="1573666" y="304269"/>
            <a:ext cx="1562440" cy="1837798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itka Heading Semibold" pitchFamily="2" charset="0"/>
              </a:rPr>
              <a:t>Be sure to scroll down!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7AF5FB-81A0-19CC-390E-72039DCA7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700" y="126810"/>
            <a:ext cx="4950600" cy="578100"/>
          </a:xfrm>
        </p:spPr>
        <p:txBody>
          <a:bodyPr/>
          <a:lstStyle/>
          <a:p>
            <a:r>
              <a:rPr lang="en-US" sz="2400" b="1" u="sng" dirty="0">
                <a:solidFill>
                  <a:srgbClr val="00B0F0"/>
                </a:solidFill>
                <a:latin typeface="Sitka Heading Semibold" pitchFamily="2" charset="0"/>
              </a:rPr>
              <a:t>ADDITIONAL MAP INSIGHTS </a:t>
            </a:r>
          </a:p>
        </p:txBody>
      </p:sp>
      <p:pic>
        <p:nvPicPr>
          <p:cNvPr id="25" name="Picture 24" descr="A screenshot of a search box&#10;&#10;Description automatically generated">
            <a:extLst>
              <a:ext uri="{FF2B5EF4-FFF2-40B4-BE49-F238E27FC236}">
                <a16:creationId xmlns:a16="http://schemas.microsoft.com/office/drawing/2014/main" id="{C03391CD-4162-C474-F415-65D113E6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7" y="1026351"/>
            <a:ext cx="2261194" cy="3341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FABE8-F99D-A3D8-D1C9-8820CDB4A867}"/>
              </a:ext>
            </a:extLst>
          </p:cNvPr>
          <p:cNvSpPr txBox="1"/>
          <p:nvPr/>
        </p:nvSpPr>
        <p:spPr>
          <a:xfrm>
            <a:off x="118003" y="4493470"/>
            <a:ext cx="284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itka Heading Semibold" pitchFamily="2" charset="0"/>
              </a:rPr>
              <a:t>Ability to select school districts for driving route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585E0BB-8B68-C210-00E6-B02E2084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243" y="1517939"/>
            <a:ext cx="2713980" cy="2490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AEFE21-2AF6-CE25-F487-801A12217E9A}"/>
              </a:ext>
            </a:extLst>
          </p:cNvPr>
          <p:cNvSpPr txBox="1"/>
          <p:nvPr/>
        </p:nvSpPr>
        <p:spPr>
          <a:xfrm>
            <a:off x="3228652" y="4382086"/>
            <a:ext cx="284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itka Heading Semibold" pitchFamily="2" charset="0"/>
              </a:rPr>
              <a:t>LEGEND Insight: Pink outline for county/counties selection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4ABF0BA-9B50-936D-7CE4-6D12C46BF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84442"/>
            <a:ext cx="1990825" cy="1921994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75C5C5E-5BA1-2B72-DC74-35B1F5633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115" y="2466216"/>
            <a:ext cx="1929617" cy="1817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EFB00F-041F-EDDA-E944-AFAEBF4ED930}"/>
              </a:ext>
            </a:extLst>
          </p:cNvPr>
          <p:cNvSpPr txBox="1"/>
          <p:nvPr/>
        </p:nvSpPr>
        <p:spPr>
          <a:xfrm>
            <a:off x="6847395" y="4328833"/>
            <a:ext cx="2400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itka Heading Semibold" pitchFamily="2" charset="0"/>
              </a:rPr>
              <a:t>Job Availability &amp; Starting Salary are two separate views in the RESULTS PANE</a:t>
            </a:r>
          </a:p>
        </p:txBody>
      </p:sp>
    </p:spTree>
    <p:extLst>
      <p:ext uri="{BB962C8B-B14F-4D97-AF65-F5344CB8AC3E}">
        <p14:creationId xmlns:p14="http://schemas.microsoft.com/office/powerpoint/2010/main" val="41426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1162838" y="1333075"/>
            <a:ext cx="3942300" cy="15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90CCFA"/>
                </a:solidFill>
                <a:latin typeface="Sitka Heading Semibold" pitchFamily="2" charset="0"/>
              </a:rPr>
              <a:t>MAP IN ACTION </a:t>
            </a:r>
            <a:endParaRPr dirty="0">
              <a:solidFill>
                <a:srgbClr val="373334"/>
              </a:solidFill>
              <a:latin typeface="Sitka Heading Semibold" pitchFamily="2" charset="0"/>
            </a:endParaRPr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1"/>
          </p:nvPr>
        </p:nvSpPr>
        <p:spPr>
          <a:xfrm>
            <a:off x="1289837" y="3319750"/>
            <a:ext cx="2841291" cy="8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Sitka Heading Semibold" pitchFamily="2" charset="0"/>
              <a:sym typeface="Spectral Light"/>
            </a:endParaRPr>
          </a:p>
        </p:txBody>
      </p:sp>
      <p:pic>
        <p:nvPicPr>
          <p:cNvPr id="3" name="Picture 2" descr="A map of the state of ohio&#10;&#10;Description automatically generated">
            <a:extLst>
              <a:ext uri="{FF2B5EF4-FFF2-40B4-BE49-F238E27FC236}">
                <a16:creationId xmlns:a16="http://schemas.microsoft.com/office/drawing/2014/main" id="{09CF67F5-B0B6-B3A6-D802-0BCFF448C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405" y="449396"/>
            <a:ext cx="4244708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19457E-1023-F2FF-E6DC-A32A86ED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286"/>
            <a:ext cx="5903300" cy="480217"/>
          </a:xfrm>
        </p:spPr>
        <p:txBody>
          <a:bodyPr/>
          <a:lstStyle/>
          <a:p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Sitka Heading Semibold" pitchFamily="2" charset="0"/>
              </a:rPr>
              <a:t>EXAMPLE #1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488D9A-20E2-6040-2750-CF892E06B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0628" y="547006"/>
            <a:ext cx="3143250" cy="489643"/>
          </a:xfrm>
        </p:spPr>
        <p:txBody>
          <a:bodyPr/>
          <a:lstStyle/>
          <a:p>
            <a:r>
              <a:rPr lang="en-US" sz="1600" dirty="0">
                <a:latin typeface="Sitka Heading Semibold" pitchFamily="2" charset="0"/>
              </a:rPr>
              <a:t>Using the following criteria: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B4CACEE-6B19-A927-1B3B-169543D6948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0" y="889908"/>
            <a:ext cx="3351165" cy="1326512"/>
          </a:xfrm>
        </p:spPr>
        <p:txBody>
          <a:bodyPr/>
          <a:lstStyle/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b="1" u="sng" dirty="0">
                <a:latin typeface="Sitka Heading Semibold" pitchFamily="2" charset="0"/>
              </a:rPr>
              <a:t>Region:</a:t>
            </a:r>
            <a:r>
              <a:rPr lang="en-US" dirty="0">
                <a:latin typeface="Sitka Heading Semibold" pitchFamily="2" charset="0"/>
              </a:rPr>
              <a:t> Central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Primary Career: </a:t>
            </a:r>
            <a:r>
              <a:rPr lang="en-US" dirty="0">
                <a:latin typeface="Sitka Heading Semibold" pitchFamily="2" charset="0"/>
              </a:rPr>
              <a:t>Health Science 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Primary CTE Pathway:</a:t>
            </a:r>
            <a:r>
              <a:rPr lang="en-US" dirty="0">
                <a:latin typeface="Sitka Heading Semibold" pitchFamily="2" charset="0"/>
              </a:rPr>
              <a:t> Allied Health and Nursing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No occupation</a:t>
            </a:r>
          </a:p>
          <a:p>
            <a:pPr marL="311150" indent="-171450">
              <a:buFont typeface="Arial" panose="020B0604020202020204" pitchFamily="34" charset="0"/>
              <a:buChar char="•"/>
            </a:pPr>
            <a:r>
              <a:rPr lang="en-US" u="sng" dirty="0">
                <a:latin typeface="Sitka Heading Semibold" pitchFamily="2" charset="0"/>
              </a:rPr>
              <a:t>All populations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BFA2681-D88E-9C0B-825F-ACBD0D72F11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225774" y="1110211"/>
            <a:ext cx="3399300" cy="1093800"/>
          </a:xfrm>
          <a:noFill/>
        </p:spPr>
        <p:txBody>
          <a:bodyPr/>
          <a:lstStyle/>
          <a:p>
            <a:r>
              <a:rPr lang="en-US" i="1" dirty="0">
                <a:latin typeface="Sitka Heading Semibold" pitchFamily="2" charset="0"/>
              </a:rPr>
              <a:t>RESULTS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5CEE230F-AE65-A06E-8F24-015090A3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9" y="2279081"/>
            <a:ext cx="1855051" cy="2645728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">
            <a:extLst>
              <a:ext uri="{FF2B5EF4-FFF2-40B4-BE49-F238E27FC236}">
                <a16:creationId xmlns:a16="http://schemas.microsoft.com/office/drawing/2014/main" id="{5CE8BB03-1322-450C-C0F2-D7C59CD6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25" y="2481035"/>
            <a:ext cx="2510445" cy="24757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850186-4D5B-D479-84FA-372ECD231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797" y="244929"/>
            <a:ext cx="3150203" cy="249349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2C08B5-E928-CE1A-23AA-28D66E293BEC}"/>
              </a:ext>
            </a:extLst>
          </p:cNvPr>
          <p:cNvCxnSpPr>
            <a:cxnSpLocks/>
          </p:cNvCxnSpPr>
          <p:nvPr/>
        </p:nvCxnSpPr>
        <p:spPr>
          <a:xfrm>
            <a:off x="4139293" y="2163535"/>
            <a:ext cx="1502229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screenshot of a map&#10;&#10;Description automatically generated">
            <a:extLst>
              <a:ext uri="{FF2B5EF4-FFF2-40B4-BE49-F238E27FC236}">
                <a16:creationId xmlns:a16="http://schemas.microsoft.com/office/drawing/2014/main" id="{734D852F-AEE0-6691-DDA7-6175D2E97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672" y="2804451"/>
            <a:ext cx="3080328" cy="2281899"/>
          </a:xfrm>
          <a:prstGeom prst="rect">
            <a:avLst/>
          </a:prstGeom>
        </p:spPr>
      </p:pic>
      <p:sp>
        <p:nvSpPr>
          <p:cNvPr id="29" name="Callout: Line 28">
            <a:extLst>
              <a:ext uri="{FF2B5EF4-FFF2-40B4-BE49-F238E27FC236}">
                <a16:creationId xmlns:a16="http://schemas.microsoft.com/office/drawing/2014/main" id="{130995F0-C5AF-7867-470D-1A2D0156D85A}"/>
              </a:ext>
            </a:extLst>
          </p:cNvPr>
          <p:cNvSpPr/>
          <p:nvPr/>
        </p:nvSpPr>
        <p:spPr>
          <a:xfrm>
            <a:off x="4849584" y="3184072"/>
            <a:ext cx="1110343" cy="1674005"/>
          </a:xfrm>
          <a:prstGeom prst="borderCallout1">
            <a:avLst>
              <a:gd name="adj1" fmla="val 93"/>
              <a:gd name="adj2" fmla="val 73810"/>
              <a:gd name="adj3" fmla="val -11909"/>
              <a:gd name="adj4" fmla="val 109777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itka Heading Semibold" pitchFamily="2" charset="0"/>
              </a:rPr>
              <a:t>Additional information pops-up when hovering over blue result dots</a:t>
            </a:r>
          </a:p>
        </p:txBody>
      </p:sp>
    </p:spTree>
    <p:extLst>
      <p:ext uri="{BB962C8B-B14F-4D97-AF65-F5344CB8AC3E}">
        <p14:creationId xmlns:p14="http://schemas.microsoft.com/office/powerpoint/2010/main" val="28367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legant Blu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2587</TotalTime>
  <Words>392</Words>
  <Application>Microsoft Office PowerPoint</Application>
  <PresentationFormat>On-screen Show (16:9)</PresentationFormat>
  <Paragraphs>60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Montserrat SemiBold</vt:lpstr>
      <vt:lpstr>Times New Roman</vt:lpstr>
      <vt:lpstr>Montserrat</vt:lpstr>
      <vt:lpstr>Montserrat ExtraBold</vt:lpstr>
      <vt:lpstr>Spectral Light</vt:lpstr>
      <vt:lpstr>Arvo</vt:lpstr>
      <vt:lpstr>Trebuchet MS</vt:lpstr>
      <vt:lpstr>Calibri</vt:lpstr>
      <vt:lpstr>Arial Narrow</vt:lpstr>
      <vt:lpstr>Sitka Heading Semibold</vt:lpstr>
      <vt:lpstr>Arial</vt:lpstr>
      <vt:lpstr>Elegant Blue</vt:lpstr>
      <vt:lpstr>NAVIGATING FUTURE PATHWAYS:   Intersecting Education and Labor Markets to Increase Opportunities Using the Ohio In-Demand Jobs &amp; CTE Pathways Alignment Map </vt:lpstr>
      <vt:lpstr>               </vt:lpstr>
      <vt:lpstr>MAP OVERVIEW</vt:lpstr>
      <vt:lpstr>KEY FEATURES </vt:lpstr>
      <vt:lpstr>PowerPoint Presentation</vt:lpstr>
      <vt:lpstr>PowerPoint Presentation</vt:lpstr>
      <vt:lpstr>PowerPoint Presentation</vt:lpstr>
      <vt:lpstr>MAP IN ACTION </vt:lpstr>
      <vt:lpstr>EXAMPLE #1</vt:lpstr>
      <vt:lpstr>EXAMPLE #2: </vt:lpstr>
      <vt:lpstr>SELECTION #3:  LET’S PRACTICE LIVE!</vt:lpstr>
      <vt:lpstr>SELECTION #4:  LET’S PRACTICE LIVE!</vt:lpstr>
      <vt:lpstr>FEEDBACK AND QUESTIONS</vt:lpstr>
      <vt:lpstr>THANK YOU!   Rosie Matthies Tech Prep Coordinator – West Region Clark State College matthiesr@clarkstate.edu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In-Demand Jobs &amp; CTE Pathways Alignment Map Overview</dc:title>
  <dc:creator>Rosie Matthies</dc:creator>
  <cp:lastModifiedBy>Rosie Matthies</cp:lastModifiedBy>
  <cp:revision>34</cp:revision>
  <cp:lastPrinted>2024-03-03T14:04:46Z</cp:lastPrinted>
  <dcterms:modified xsi:type="dcterms:W3CDTF">2024-03-04T00:49:05Z</dcterms:modified>
</cp:coreProperties>
</file>