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98"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2bc18a18b40_0_7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2bc18a18b40_0_7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e9c143df62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e9c143df62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e9c143df62_0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e9c143df62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e9c143df62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e9c143df62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bc18a18b40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bc18a18b4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bc18a18b40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bc18a18b4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e9c143df62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e9c143df62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bc18a18b4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bc18a18b4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8fd6253ec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8fd6253ec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bc18a18b40_0_7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bc18a18b40_0_7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c18a18b40_0_7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c18a18b40_0_7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e9c143df62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e9c143df6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e9c143df62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e9c143df62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e9c143df62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e9c143df62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e9c143df62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e9c143df62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e9c143df62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e9c143df62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e9c143df62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e9c143df62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e9c143df62_0_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e9c143df62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3">
            <a:alphaModFix/>
          </a:blip>
          <a:stretch>
            <a:fillRect/>
          </a:stretch>
        </p:blipFill>
        <p:spPr>
          <a:xfrm>
            <a:off x="2319425" y="4176925"/>
            <a:ext cx="4505126" cy="68225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jobseeker.ohiomeansjobs.monster.com/ExploreIt/OccupationSearch.aspx"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jobprofiles.act.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act.org/content/act/en/workforce-solutions/act-workkeys/act-workkeys-ncrc.html#celebrate"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workreadycommunities.or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hyperlink" Target="https://www.workreadycommunities.org/county-admin/inde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blooms@piqua.org"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act.org/content/dam/act/unsecured/documents/2021/ACT-WorkKeys-Curriculum-Course-Outlines.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act.org/content/act/en/products-and-services/workkeys-for-educators/assessments/applied-math.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hyperlink" Target="https://www.act.org/content/act/en/products-and-services/workkeys-for-educators/assessments/workplace-documents.html" TargetMode="External"/><Relationship Id="rId4" Type="http://schemas.openxmlformats.org/officeDocument/2006/relationships/hyperlink" Target="https://www.act.org/content/act/en/products-and-services/workkeys-for-educators/assessments/graphic-literacy.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ducation.ohio.gov/Topics/Ohio-s-Graduation-Requirements/Contacts-and-Resources/Industry-Recognized-Credentials/Workforce-Readiness-Score/Reimbursement-for-WorkKeys-Test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title" idx="4294967295"/>
          </p:nvPr>
        </p:nvSpPr>
        <p:spPr>
          <a:xfrm>
            <a:off x="311700" y="1120975"/>
            <a:ext cx="8520600" cy="10623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500"/>
              <a:t>Success Bound at Piqua City Schools</a:t>
            </a:r>
            <a:endParaRPr sz="35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Assessment</a:t>
            </a:r>
            <a:endParaRPr/>
          </a:p>
        </p:txBody>
      </p:sp>
      <p:sp>
        <p:nvSpPr>
          <p:cNvPr id="114" name="Google Shape;114;p22"/>
          <p:cNvSpPr txBox="1"/>
          <p:nvPr/>
        </p:nvSpPr>
        <p:spPr>
          <a:xfrm>
            <a:off x="427175" y="1017725"/>
            <a:ext cx="5121600" cy="27705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Basic Steps for Using the WorkKeys Assessment Suite in your district:</a:t>
            </a:r>
            <a:endParaRPr/>
          </a:p>
          <a:p>
            <a:pPr marL="914400" lvl="1" indent="-317500" algn="l" rtl="0">
              <a:spcBef>
                <a:spcPts val="0"/>
              </a:spcBef>
              <a:spcAft>
                <a:spcPts val="0"/>
              </a:spcAft>
              <a:buSzPts val="1400"/>
              <a:buChar char="○"/>
            </a:pPr>
            <a:r>
              <a:rPr lang="en"/>
              <a:t>Obtain the Realm ID for your school and log into the testing Site</a:t>
            </a:r>
            <a:endParaRPr/>
          </a:p>
          <a:p>
            <a:pPr marL="457200" lvl="0" indent="-317500" algn="l" rtl="0">
              <a:spcBef>
                <a:spcPts val="0"/>
              </a:spcBef>
              <a:spcAft>
                <a:spcPts val="0"/>
              </a:spcAft>
              <a:buSzPts val="1400"/>
              <a:buChar char="●"/>
            </a:pPr>
            <a:r>
              <a:rPr lang="en"/>
              <a:t>Determine the district Test Admin and set up roles in the testing site</a:t>
            </a:r>
            <a:endParaRPr/>
          </a:p>
          <a:p>
            <a:pPr marL="457200" lvl="0" indent="-317500" algn="l" rtl="0">
              <a:spcBef>
                <a:spcPts val="0"/>
              </a:spcBef>
              <a:spcAft>
                <a:spcPts val="0"/>
              </a:spcAft>
              <a:buSzPts val="1400"/>
              <a:buChar char="●"/>
            </a:pPr>
            <a:r>
              <a:rPr lang="en"/>
              <a:t>Enter student testing info- Remember to use SSIDs!</a:t>
            </a:r>
            <a:endParaRPr/>
          </a:p>
          <a:p>
            <a:pPr marL="457200" lvl="0" indent="-317500" algn="l" rtl="0">
              <a:spcBef>
                <a:spcPts val="0"/>
              </a:spcBef>
              <a:spcAft>
                <a:spcPts val="0"/>
              </a:spcAft>
              <a:buSzPts val="1400"/>
              <a:buChar char="●"/>
            </a:pPr>
            <a:r>
              <a:rPr lang="en"/>
              <a:t>Set up Groups for testing</a:t>
            </a:r>
            <a:endParaRPr/>
          </a:p>
          <a:p>
            <a:pPr marL="457200" lvl="0" indent="-317500" algn="l" rtl="0">
              <a:spcBef>
                <a:spcPts val="0"/>
              </a:spcBef>
              <a:spcAft>
                <a:spcPts val="0"/>
              </a:spcAft>
              <a:buSzPts val="1400"/>
              <a:buChar char="●"/>
            </a:pPr>
            <a:r>
              <a:rPr lang="en"/>
              <a:t>Register students for testing</a:t>
            </a:r>
            <a:endParaRPr/>
          </a:p>
          <a:p>
            <a:pPr marL="457200" lvl="0" indent="-317500" algn="l" rtl="0">
              <a:spcBef>
                <a:spcPts val="0"/>
              </a:spcBef>
              <a:spcAft>
                <a:spcPts val="0"/>
              </a:spcAft>
              <a:buSzPts val="1400"/>
              <a:buChar char="●"/>
            </a:pPr>
            <a:r>
              <a:rPr lang="en"/>
              <a:t>Administer tests and obtain reports</a:t>
            </a:r>
            <a:endParaRPr/>
          </a:p>
          <a:p>
            <a:pPr marL="457200" lvl="0" indent="-317500" algn="l" rtl="0">
              <a:spcBef>
                <a:spcPts val="0"/>
              </a:spcBef>
              <a:spcAft>
                <a:spcPts val="0"/>
              </a:spcAft>
              <a:buSzPts val="1400"/>
              <a:buChar char="●"/>
            </a:pPr>
            <a:r>
              <a:rPr lang="en"/>
              <a:t>Pay ACT- and then submit for reimbursement</a:t>
            </a:r>
            <a:endParaRPr/>
          </a:p>
          <a:p>
            <a:pPr marL="914400" lvl="0" indent="0" algn="l" rtl="0">
              <a:spcBef>
                <a:spcPts val="0"/>
              </a:spcBef>
              <a:spcAft>
                <a:spcPts val="0"/>
              </a:spcAft>
              <a:buNone/>
            </a:pPr>
            <a:endParaRPr/>
          </a:p>
        </p:txBody>
      </p:sp>
      <p:pic>
        <p:nvPicPr>
          <p:cNvPr id="115" name="Google Shape;115;p22"/>
          <p:cNvPicPr preferRelativeResize="0"/>
          <p:nvPr/>
        </p:nvPicPr>
        <p:blipFill>
          <a:blip r:embed="rId3">
            <a:alphaModFix/>
          </a:blip>
          <a:stretch>
            <a:fillRect/>
          </a:stretch>
        </p:blipFill>
        <p:spPr>
          <a:xfrm>
            <a:off x="5702450" y="1017725"/>
            <a:ext cx="3129850" cy="20352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Success Bound: The NCRC</a:t>
            </a:r>
            <a:endParaRPr/>
          </a:p>
        </p:txBody>
      </p:sp>
      <p:sp>
        <p:nvSpPr>
          <p:cNvPr id="121" name="Google Shape;121;p23"/>
          <p:cNvSpPr txBox="1"/>
          <p:nvPr/>
        </p:nvSpPr>
        <p:spPr>
          <a:xfrm>
            <a:off x="187425" y="1017725"/>
            <a:ext cx="8892000" cy="320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The National Career Readiness Certificate - assessment-based credential for JOB SEEKERS!</a:t>
            </a:r>
            <a:endParaRPr/>
          </a:p>
          <a:p>
            <a:pPr marL="914400" lvl="1" indent="-317500" algn="l" rtl="0">
              <a:spcBef>
                <a:spcPts val="0"/>
              </a:spcBef>
              <a:spcAft>
                <a:spcPts val="0"/>
              </a:spcAft>
              <a:buSzPts val="1400"/>
              <a:buChar char="○"/>
            </a:pPr>
            <a:r>
              <a:rPr lang="en"/>
              <a:t>Close Skill Gaps, Improve Workforce Development Skills, and Obtain Employment Across Industries</a:t>
            </a:r>
            <a:endParaRPr/>
          </a:p>
          <a:p>
            <a:pPr marL="457200" lvl="0" indent="-317500" algn="l" rtl="0">
              <a:spcBef>
                <a:spcPts val="0"/>
              </a:spcBef>
              <a:spcAft>
                <a:spcPts val="0"/>
              </a:spcAft>
              <a:buSzPts val="1400"/>
              <a:buChar char="●"/>
            </a:pPr>
            <a:r>
              <a:rPr lang="en"/>
              <a:t>This NCRC measures achievement in Applied Math, Workplace Documents, and Graphic Literacy</a:t>
            </a:r>
            <a:endParaRPr/>
          </a:p>
          <a:p>
            <a:pPr marL="457200" lvl="0" indent="-317500" algn="l" rtl="0">
              <a:spcBef>
                <a:spcPts val="0"/>
              </a:spcBef>
              <a:spcAft>
                <a:spcPts val="0"/>
              </a:spcAft>
              <a:buSzPts val="1400"/>
              <a:buChar char="●"/>
            </a:pPr>
            <a:r>
              <a:rPr lang="en"/>
              <a:t>This has benefits for Job Seekers, Employers, Students, Workforce Developers, Economic Developers, Industry Associations, and Legislators</a:t>
            </a:r>
            <a:endParaRPr/>
          </a:p>
          <a:p>
            <a:pPr marL="457200" lvl="0" indent="-317500" algn="l" rtl="0">
              <a:spcBef>
                <a:spcPts val="0"/>
              </a:spcBef>
              <a:spcAft>
                <a:spcPts val="0"/>
              </a:spcAft>
              <a:buSzPts val="1400"/>
              <a:buChar char="●"/>
            </a:pPr>
            <a:r>
              <a:rPr lang="en"/>
              <a:t>There are 4 Levels of NCRC:</a:t>
            </a:r>
            <a:endParaRPr/>
          </a:p>
          <a:p>
            <a:pPr marL="914400" lvl="1" indent="-317500" algn="l" rtl="0">
              <a:spcBef>
                <a:spcPts val="0"/>
              </a:spcBef>
              <a:spcAft>
                <a:spcPts val="0"/>
              </a:spcAft>
              <a:buSzPts val="1400"/>
              <a:buChar char="○"/>
            </a:pPr>
            <a:r>
              <a:rPr lang="en"/>
              <a:t>Platinum:  Scores of Level 6 on all three exams</a:t>
            </a:r>
            <a:endParaRPr/>
          </a:p>
          <a:p>
            <a:pPr marL="914400" lvl="1" indent="-317500" algn="l" rtl="0">
              <a:spcBef>
                <a:spcPts val="0"/>
              </a:spcBef>
              <a:spcAft>
                <a:spcPts val="0"/>
              </a:spcAft>
              <a:buSzPts val="1400"/>
              <a:buChar char="○"/>
            </a:pPr>
            <a:r>
              <a:rPr lang="en"/>
              <a:t>Gold:  Scores of Level 5 on all three exams</a:t>
            </a:r>
            <a:endParaRPr/>
          </a:p>
          <a:p>
            <a:pPr marL="914400" lvl="1" indent="-317500" algn="l" rtl="0">
              <a:spcBef>
                <a:spcPts val="0"/>
              </a:spcBef>
              <a:spcAft>
                <a:spcPts val="0"/>
              </a:spcAft>
              <a:buSzPts val="1400"/>
              <a:buChar char="○"/>
            </a:pPr>
            <a:r>
              <a:rPr lang="en"/>
              <a:t>Silver: Scores of Level 4 or higher on all three exams</a:t>
            </a:r>
            <a:endParaRPr/>
          </a:p>
          <a:p>
            <a:pPr marL="914400" lvl="1" indent="-317500" algn="l" rtl="0">
              <a:spcBef>
                <a:spcPts val="0"/>
              </a:spcBef>
              <a:spcAft>
                <a:spcPts val="0"/>
              </a:spcAft>
              <a:buSzPts val="1400"/>
              <a:buChar char="○"/>
            </a:pPr>
            <a:r>
              <a:rPr lang="en"/>
              <a:t>Bronze:  Scores of Level 3 or higher on all three exams</a:t>
            </a:r>
            <a:endParaRPr/>
          </a:p>
          <a:p>
            <a:pPr marL="914400" lvl="1" indent="-317500" algn="l" rtl="0">
              <a:spcBef>
                <a:spcPts val="0"/>
              </a:spcBef>
              <a:spcAft>
                <a:spcPts val="0"/>
              </a:spcAft>
              <a:buSzPts val="1400"/>
              <a:buChar char="○"/>
            </a:pPr>
            <a:r>
              <a:rPr lang="en"/>
              <a:t>Students must reach the Score Level to obtain the NCRC:</a:t>
            </a:r>
            <a:endParaRPr/>
          </a:p>
          <a:p>
            <a:pPr marL="1371600" lvl="2" indent="-317500" algn="l" rtl="0">
              <a:spcBef>
                <a:spcPts val="0"/>
              </a:spcBef>
              <a:spcAft>
                <a:spcPts val="0"/>
              </a:spcAft>
              <a:buSzPts val="1400"/>
              <a:buChar char="■"/>
            </a:pPr>
            <a:r>
              <a:rPr lang="en"/>
              <a:t>Example:  Scores of 4 on Math, 5 on Graphic Literacy, and 5 on Documents would earn  Silver NCRC (this happens to be the base score for graduation in Ohio)</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Success Bound: The NCRC</a:t>
            </a:r>
            <a:endParaRPr/>
          </a:p>
        </p:txBody>
      </p:sp>
      <p:sp>
        <p:nvSpPr>
          <p:cNvPr id="127" name="Google Shape;127;p24"/>
          <p:cNvSpPr txBox="1"/>
          <p:nvPr/>
        </p:nvSpPr>
        <p:spPr>
          <a:xfrm>
            <a:off x="187425" y="1017725"/>
            <a:ext cx="8892000" cy="400200"/>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endParaRPr/>
          </a:p>
        </p:txBody>
      </p:sp>
      <p:pic>
        <p:nvPicPr>
          <p:cNvPr id="128" name="Google Shape;128;p24"/>
          <p:cNvPicPr preferRelativeResize="0"/>
          <p:nvPr/>
        </p:nvPicPr>
        <p:blipFill>
          <a:blip r:embed="rId3">
            <a:alphaModFix/>
          </a:blip>
          <a:stretch>
            <a:fillRect/>
          </a:stretch>
        </p:blipFill>
        <p:spPr>
          <a:xfrm>
            <a:off x="1160762" y="1017725"/>
            <a:ext cx="6945324" cy="32096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Success Bound: The NCRC</a:t>
            </a:r>
            <a:endParaRPr/>
          </a:p>
        </p:txBody>
      </p:sp>
      <p:sp>
        <p:nvSpPr>
          <p:cNvPr id="134" name="Google Shape;134;p25"/>
          <p:cNvSpPr txBox="1"/>
          <p:nvPr/>
        </p:nvSpPr>
        <p:spPr>
          <a:xfrm>
            <a:off x="187425" y="1017725"/>
            <a:ext cx="8892000" cy="400200"/>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endParaRPr/>
          </a:p>
        </p:txBody>
      </p:sp>
      <p:pic>
        <p:nvPicPr>
          <p:cNvPr id="135" name="Google Shape;135;p25"/>
          <p:cNvPicPr preferRelativeResize="0"/>
          <p:nvPr/>
        </p:nvPicPr>
        <p:blipFill>
          <a:blip r:embed="rId3">
            <a:alphaModFix/>
          </a:blip>
          <a:stretch>
            <a:fillRect/>
          </a:stretch>
        </p:blipFill>
        <p:spPr>
          <a:xfrm>
            <a:off x="1194900" y="1238250"/>
            <a:ext cx="6877050" cy="2667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Success Bound: The NCRC</a:t>
            </a:r>
            <a:endParaRPr/>
          </a:p>
        </p:txBody>
      </p:sp>
      <p:sp>
        <p:nvSpPr>
          <p:cNvPr id="141" name="Google Shape;141;p26"/>
          <p:cNvSpPr txBox="1"/>
          <p:nvPr/>
        </p:nvSpPr>
        <p:spPr>
          <a:xfrm>
            <a:off x="187425" y="1017725"/>
            <a:ext cx="8892000" cy="400200"/>
          </a:xfrm>
          <a:prstGeom prst="rect">
            <a:avLst/>
          </a:prstGeom>
          <a:noFill/>
          <a:ln>
            <a:noFill/>
          </a:ln>
        </p:spPr>
        <p:txBody>
          <a:bodyPr spcFirstLastPara="1" wrap="square" lIns="91425" tIns="91425" rIns="91425" bIns="91425" anchor="t" anchorCtr="0">
            <a:spAutoFit/>
          </a:bodyPr>
          <a:lstStyle/>
          <a:p>
            <a:pPr marL="457200" lvl="0" indent="0" algn="l" rtl="0">
              <a:spcBef>
                <a:spcPts val="0"/>
              </a:spcBef>
              <a:spcAft>
                <a:spcPts val="0"/>
              </a:spcAft>
              <a:buNone/>
            </a:pPr>
            <a:endParaRPr/>
          </a:p>
        </p:txBody>
      </p:sp>
      <p:pic>
        <p:nvPicPr>
          <p:cNvPr id="142" name="Google Shape;142;p26"/>
          <p:cNvPicPr preferRelativeResize="0"/>
          <p:nvPr/>
        </p:nvPicPr>
        <p:blipFill>
          <a:blip r:embed="rId3">
            <a:alphaModFix/>
          </a:blip>
          <a:stretch>
            <a:fillRect/>
          </a:stretch>
        </p:blipFill>
        <p:spPr>
          <a:xfrm>
            <a:off x="1943100" y="1247775"/>
            <a:ext cx="5257800" cy="26479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The NCRC and Occupations </a:t>
            </a:r>
            <a:endParaRPr/>
          </a:p>
        </p:txBody>
      </p:sp>
      <p:sp>
        <p:nvSpPr>
          <p:cNvPr id="148" name="Google Shape;148;p27"/>
          <p:cNvSpPr txBox="1"/>
          <p:nvPr/>
        </p:nvSpPr>
        <p:spPr>
          <a:xfrm>
            <a:off x="126000" y="1064350"/>
            <a:ext cx="8892000" cy="10467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WorkKeys scores, and the NCRC, relate directly to Job Skills and Career Readiness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457200" lvl="0" indent="0" algn="l" rtl="0">
              <a:spcBef>
                <a:spcPts val="0"/>
              </a:spcBef>
              <a:spcAft>
                <a:spcPts val="0"/>
              </a:spcAft>
              <a:buNone/>
            </a:pPr>
            <a:r>
              <a:rPr lang="en" u="sng">
                <a:solidFill>
                  <a:schemeClr val="hlink"/>
                </a:solidFill>
                <a:hlinkClick r:id="rId3"/>
              </a:rPr>
              <a:t>Ohio Means Jobs Occupation Search</a:t>
            </a:r>
            <a:r>
              <a:rPr lang="en"/>
              <a:t>			</a:t>
            </a:r>
            <a:r>
              <a:rPr lang="en" u="sng">
                <a:solidFill>
                  <a:schemeClr val="hlink"/>
                </a:solidFill>
                <a:hlinkClick r:id="rId4"/>
              </a:rPr>
              <a:t>ACT Occupation Profile Search</a:t>
            </a:r>
            <a:r>
              <a:rPr lang="en"/>
              <a:t>	</a:t>
            </a:r>
            <a:endParaRPr/>
          </a:p>
        </p:txBody>
      </p:sp>
      <p:pic>
        <p:nvPicPr>
          <p:cNvPr id="149" name="Google Shape;149;p27"/>
          <p:cNvPicPr preferRelativeResize="0"/>
          <p:nvPr/>
        </p:nvPicPr>
        <p:blipFill>
          <a:blip r:embed="rId5">
            <a:alphaModFix/>
          </a:blip>
          <a:stretch>
            <a:fillRect/>
          </a:stretch>
        </p:blipFill>
        <p:spPr>
          <a:xfrm>
            <a:off x="1550925" y="2090738"/>
            <a:ext cx="1000125" cy="962025"/>
          </a:xfrm>
          <a:prstGeom prst="rect">
            <a:avLst/>
          </a:prstGeom>
          <a:noFill/>
          <a:ln>
            <a:noFill/>
          </a:ln>
        </p:spPr>
      </p:pic>
      <p:pic>
        <p:nvPicPr>
          <p:cNvPr id="150" name="Google Shape;150;p27"/>
          <p:cNvPicPr preferRelativeResize="0"/>
          <p:nvPr/>
        </p:nvPicPr>
        <p:blipFill>
          <a:blip r:embed="rId6">
            <a:alphaModFix/>
          </a:blip>
          <a:stretch>
            <a:fillRect/>
          </a:stretch>
        </p:blipFill>
        <p:spPr>
          <a:xfrm>
            <a:off x="5415050" y="2428875"/>
            <a:ext cx="1104900" cy="285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Success Bound: The NCRC</a:t>
            </a:r>
            <a:endParaRPr/>
          </a:p>
        </p:txBody>
      </p:sp>
      <p:sp>
        <p:nvSpPr>
          <p:cNvPr id="156" name="Google Shape;156;p28"/>
          <p:cNvSpPr txBox="1"/>
          <p:nvPr/>
        </p:nvSpPr>
        <p:spPr>
          <a:xfrm>
            <a:off x="187425" y="1017725"/>
            <a:ext cx="8892000" cy="320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NCRC earners can now share their credentials digitally with an employer- these digital badges can be shared with employers around the country</a:t>
            </a:r>
            <a:endParaRPr/>
          </a:p>
          <a:p>
            <a:pPr marL="457200" lvl="0" indent="-317500" algn="l" rtl="0">
              <a:spcBef>
                <a:spcPts val="0"/>
              </a:spcBef>
              <a:spcAft>
                <a:spcPts val="0"/>
              </a:spcAft>
              <a:buSzPts val="1400"/>
              <a:buChar char="●"/>
            </a:pPr>
            <a:r>
              <a:rPr lang="en"/>
              <a:t>The NCRC and College Credit</a:t>
            </a:r>
            <a:endParaRPr/>
          </a:p>
          <a:p>
            <a:pPr marL="914400" lvl="1" indent="-317500" algn="l" rtl="0">
              <a:spcBef>
                <a:spcPts val="0"/>
              </a:spcBef>
              <a:spcAft>
                <a:spcPts val="0"/>
              </a:spcAft>
              <a:buSzPts val="1400"/>
              <a:buChar char="○"/>
            </a:pPr>
            <a:r>
              <a:rPr lang="en"/>
              <a:t>American Council on Education recommended that certain colleges award:</a:t>
            </a:r>
            <a:endParaRPr/>
          </a:p>
          <a:p>
            <a:pPr marL="1371600" lvl="2" indent="-317500" algn="l" rtl="0">
              <a:spcBef>
                <a:spcPts val="0"/>
              </a:spcBef>
              <a:spcAft>
                <a:spcPts val="0"/>
              </a:spcAft>
              <a:buSzPts val="1400"/>
              <a:buChar char="■"/>
            </a:pPr>
            <a:r>
              <a:rPr lang="en"/>
              <a:t>3 Semester hours in Technical Math and Introduction to Information Literacy to Platinum NCRC earners (6 Semester Hours)</a:t>
            </a:r>
            <a:endParaRPr/>
          </a:p>
          <a:p>
            <a:pPr marL="1371600" lvl="2" indent="-317500" algn="l" rtl="0">
              <a:spcBef>
                <a:spcPts val="0"/>
              </a:spcBef>
              <a:spcAft>
                <a:spcPts val="0"/>
              </a:spcAft>
              <a:buSzPts val="1400"/>
              <a:buChar char="■"/>
            </a:pPr>
            <a:r>
              <a:rPr lang="en"/>
              <a:t>2 Semester hours in each for Gold NCRC status (4 Semester Hours)</a:t>
            </a:r>
            <a:endParaRPr/>
          </a:p>
          <a:p>
            <a:pPr marL="1371600" lvl="2" indent="-317500" algn="l" rtl="0">
              <a:spcBef>
                <a:spcPts val="0"/>
              </a:spcBef>
              <a:spcAft>
                <a:spcPts val="0"/>
              </a:spcAft>
              <a:buSzPts val="1400"/>
              <a:buChar char="■"/>
            </a:pPr>
            <a:r>
              <a:rPr lang="en"/>
              <a:t>1 Semester in each to Silver NCRC status (2 Semester Hours)</a:t>
            </a:r>
            <a:endParaRPr/>
          </a:p>
          <a:p>
            <a:pPr marL="1371600" lvl="2" indent="-317500" algn="l" rtl="0">
              <a:spcBef>
                <a:spcPts val="0"/>
              </a:spcBef>
              <a:spcAft>
                <a:spcPts val="0"/>
              </a:spcAft>
              <a:buSzPts val="1400"/>
              <a:buChar char="■"/>
            </a:pPr>
            <a:r>
              <a:rPr lang="en"/>
              <a:t>We have not done this yet- but are working towards this with Edison State Community College</a:t>
            </a:r>
            <a:endParaRPr/>
          </a:p>
          <a:p>
            <a:pPr marL="457200" lvl="0" indent="-317500" algn="l" rtl="0">
              <a:spcBef>
                <a:spcPts val="0"/>
              </a:spcBef>
              <a:spcAft>
                <a:spcPts val="0"/>
              </a:spcAft>
              <a:buSzPts val="1400"/>
              <a:buChar char="●"/>
            </a:pPr>
            <a:r>
              <a:rPr lang="en"/>
              <a:t>Piqua Works to help each student obtain their NCRC as they complete the WorkKeys Curriculum and Assessments</a:t>
            </a:r>
            <a:endParaRPr/>
          </a:p>
          <a:p>
            <a:pPr marL="457200" lvl="0" indent="-317500" algn="l" rtl="0">
              <a:spcBef>
                <a:spcPts val="0"/>
              </a:spcBef>
              <a:spcAft>
                <a:spcPts val="0"/>
              </a:spcAft>
              <a:buSzPts val="1400"/>
              <a:buChar char="●"/>
            </a:pPr>
            <a:r>
              <a:rPr lang="en"/>
              <a:t>Piqua is working with our Business Advisory Council members to recognize and reward NCRC status</a:t>
            </a:r>
            <a:endParaRPr/>
          </a:p>
          <a:p>
            <a:pPr marL="457200" lvl="0" indent="-317500" algn="l" rtl="0">
              <a:spcBef>
                <a:spcPts val="0"/>
              </a:spcBef>
              <a:spcAft>
                <a:spcPts val="0"/>
              </a:spcAft>
              <a:buSzPts val="1400"/>
              <a:buChar char="●"/>
            </a:pPr>
            <a:r>
              <a:rPr lang="en" u="sng">
                <a:solidFill>
                  <a:schemeClr val="hlink"/>
                </a:solidFill>
                <a:hlinkClick r:id="rId3"/>
              </a:rPr>
              <a:t>NCRC Website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Miami County ACT Work Ready Community</a:t>
            </a:r>
            <a:endParaRPr/>
          </a:p>
        </p:txBody>
      </p:sp>
      <p:sp>
        <p:nvSpPr>
          <p:cNvPr id="162" name="Google Shape;162;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en" u="sng">
                <a:solidFill>
                  <a:schemeClr val="hlink"/>
                </a:solidFill>
                <a:hlinkClick r:id="rId3"/>
              </a:rPr>
              <a:t>What Are Work Ready Communities? </a:t>
            </a:r>
            <a:endParaRPr/>
          </a:p>
          <a:p>
            <a:pPr marL="0" lvl="0" indent="0" algn="l" rtl="0">
              <a:spcBef>
                <a:spcPts val="1200"/>
              </a:spcBef>
              <a:spcAft>
                <a:spcPts val="0"/>
              </a:spcAft>
              <a:buNone/>
            </a:pPr>
            <a:endParaRPr/>
          </a:p>
          <a:p>
            <a:pPr marL="0" lvl="0" indent="0" algn="l" rtl="0">
              <a:spcBef>
                <a:spcPts val="1200"/>
              </a:spcBef>
              <a:spcAft>
                <a:spcPts val="0"/>
              </a:spcAft>
              <a:buNone/>
            </a:pPr>
            <a:r>
              <a:rPr lang="en" u="sng">
                <a:solidFill>
                  <a:schemeClr val="hlink"/>
                </a:solidFill>
                <a:hlinkClick r:id="rId4"/>
              </a:rPr>
              <a:t>Miami County, OH: A Work Ready Community in Progress</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pic>
        <p:nvPicPr>
          <p:cNvPr id="163" name="Google Shape;163;p29"/>
          <p:cNvPicPr preferRelativeResize="0"/>
          <p:nvPr/>
        </p:nvPicPr>
        <p:blipFill>
          <a:blip r:embed="rId5">
            <a:alphaModFix/>
          </a:blip>
          <a:stretch>
            <a:fillRect/>
          </a:stretch>
        </p:blipFill>
        <p:spPr>
          <a:xfrm>
            <a:off x="6541422" y="1017725"/>
            <a:ext cx="2494675" cy="26851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Questions?  Need Help or Someone to Talk To? </a:t>
            </a:r>
            <a:endParaRPr/>
          </a:p>
        </p:txBody>
      </p:sp>
      <p:sp>
        <p:nvSpPr>
          <p:cNvPr id="169" name="Google Shape;169;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a:p>
            <a:pPr marL="0" lvl="0" indent="0" algn="ctr" rtl="0">
              <a:lnSpc>
                <a:spcPct val="100000"/>
              </a:lnSpc>
              <a:spcBef>
                <a:spcPts val="1200"/>
              </a:spcBef>
              <a:spcAft>
                <a:spcPts val="0"/>
              </a:spcAft>
              <a:buNone/>
            </a:pPr>
            <a:r>
              <a:rPr lang="en"/>
              <a:t>Scott Bloom</a:t>
            </a:r>
            <a:endParaRPr/>
          </a:p>
          <a:p>
            <a:pPr marL="0" lvl="0" indent="0" algn="ctr" rtl="0">
              <a:lnSpc>
                <a:spcPct val="100000"/>
              </a:lnSpc>
              <a:spcBef>
                <a:spcPts val="1200"/>
              </a:spcBef>
              <a:spcAft>
                <a:spcPts val="0"/>
              </a:spcAft>
              <a:buNone/>
            </a:pPr>
            <a:r>
              <a:rPr lang="en"/>
              <a:t>Curriculum Director</a:t>
            </a:r>
            <a:endParaRPr/>
          </a:p>
          <a:p>
            <a:pPr marL="0" lvl="0" indent="0" algn="ctr" rtl="0">
              <a:lnSpc>
                <a:spcPct val="100000"/>
              </a:lnSpc>
              <a:spcBef>
                <a:spcPts val="1200"/>
              </a:spcBef>
              <a:spcAft>
                <a:spcPts val="0"/>
              </a:spcAft>
              <a:buNone/>
            </a:pPr>
            <a:r>
              <a:rPr lang="en"/>
              <a:t>Piqua City Schools</a:t>
            </a:r>
            <a:endParaRPr/>
          </a:p>
          <a:p>
            <a:pPr marL="0" lvl="0" indent="0" algn="ctr" rtl="0">
              <a:lnSpc>
                <a:spcPct val="100000"/>
              </a:lnSpc>
              <a:spcBef>
                <a:spcPts val="1200"/>
              </a:spcBef>
              <a:spcAft>
                <a:spcPts val="0"/>
              </a:spcAft>
              <a:buNone/>
            </a:pPr>
            <a:r>
              <a:rPr lang="en" u="sng">
                <a:solidFill>
                  <a:schemeClr val="hlink"/>
                </a:solidFill>
                <a:hlinkClick r:id="rId3"/>
              </a:rPr>
              <a:t>blooms@piqua.org</a:t>
            </a:r>
            <a:endParaRPr/>
          </a:p>
          <a:p>
            <a:pPr marL="0" lvl="0" indent="0" algn="ctr" rtl="0">
              <a:lnSpc>
                <a:spcPct val="100000"/>
              </a:lnSpc>
              <a:spcBef>
                <a:spcPts val="1200"/>
              </a:spcBef>
              <a:spcAft>
                <a:spcPts val="1200"/>
              </a:spcAft>
              <a:buNone/>
            </a:pPr>
            <a:r>
              <a:rPr lang="en"/>
              <a:t>(937) 773-4321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753650" y="520575"/>
            <a:ext cx="7855200" cy="286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200">
              <a:solidFill>
                <a:schemeClr val="dk2"/>
              </a:solidFill>
            </a:endParaRPr>
          </a:p>
        </p:txBody>
      </p:sp>
      <p:sp>
        <p:nvSpPr>
          <p:cNvPr id="61" name="Google Shape;61;p14"/>
          <p:cNvSpPr txBox="1"/>
          <p:nvPr/>
        </p:nvSpPr>
        <p:spPr>
          <a:xfrm>
            <a:off x="567175" y="326325"/>
            <a:ext cx="8041800" cy="306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rPr>
              <a:t>Take Away From Today:</a:t>
            </a:r>
            <a:endParaRPr sz="1800">
              <a:solidFill>
                <a:schemeClr val="dk2"/>
              </a:solidFill>
            </a:endParaRPr>
          </a:p>
          <a:p>
            <a:pPr marL="0" lvl="0" indent="0" algn="l" rtl="0">
              <a:spcBef>
                <a:spcPts val="0"/>
              </a:spcBef>
              <a:spcAft>
                <a:spcPts val="0"/>
              </a:spcAft>
              <a:buNone/>
            </a:pPr>
            <a:endParaRPr sz="1800">
              <a:solidFill>
                <a:schemeClr val="dk2"/>
              </a:solidFill>
            </a:endParaRPr>
          </a:p>
          <a:p>
            <a:pPr marL="457200" lvl="0" indent="-342900" algn="l" rtl="0">
              <a:spcBef>
                <a:spcPts val="0"/>
              </a:spcBef>
              <a:spcAft>
                <a:spcPts val="0"/>
              </a:spcAft>
              <a:buClr>
                <a:schemeClr val="dk2"/>
              </a:buClr>
              <a:buSzPts val="1800"/>
              <a:buChar char="●"/>
            </a:pPr>
            <a:r>
              <a:rPr lang="en" sz="1800">
                <a:solidFill>
                  <a:schemeClr val="dk2"/>
                </a:solidFill>
              </a:rPr>
              <a:t>WorkKeys Curriculum vs. WorkKeys Assessments</a:t>
            </a:r>
            <a:endParaRPr sz="1800">
              <a:solidFill>
                <a:schemeClr val="dk2"/>
              </a:solidFill>
            </a:endParaRPr>
          </a:p>
          <a:p>
            <a:pPr marL="457200" lvl="0" indent="-342900" algn="l" rtl="0">
              <a:spcBef>
                <a:spcPts val="0"/>
              </a:spcBef>
              <a:spcAft>
                <a:spcPts val="0"/>
              </a:spcAft>
              <a:buClr>
                <a:schemeClr val="dk2"/>
              </a:buClr>
              <a:buSzPts val="1800"/>
              <a:buChar char="●"/>
            </a:pPr>
            <a:r>
              <a:rPr lang="en" sz="1800">
                <a:solidFill>
                  <a:schemeClr val="dk2"/>
                </a:solidFill>
              </a:rPr>
              <a:t>How do High Schools use the WorkKeys Assessments? </a:t>
            </a:r>
            <a:endParaRPr sz="1800">
              <a:solidFill>
                <a:schemeClr val="dk2"/>
              </a:solidFill>
            </a:endParaRPr>
          </a:p>
          <a:p>
            <a:pPr marL="457200" lvl="0" indent="-342900" algn="l" rtl="0">
              <a:spcBef>
                <a:spcPts val="0"/>
              </a:spcBef>
              <a:spcAft>
                <a:spcPts val="0"/>
              </a:spcAft>
              <a:buClr>
                <a:schemeClr val="dk2"/>
              </a:buClr>
              <a:buSzPts val="1800"/>
              <a:buChar char="●"/>
            </a:pPr>
            <a:r>
              <a:rPr lang="en" sz="1800">
                <a:solidFill>
                  <a:schemeClr val="dk2"/>
                </a:solidFill>
              </a:rPr>
              <a:t>Using the NCRC to Align with Career Interests</a:t>
            </a:r>
            <a:endParaRPr sz="1800">
              <a:solidFill>
                <a:schemeClr val="dk2"/>
              </a:solidFill>
            </a:endParaRPr>
          </a:p>
          <a:p>
            <a:pPr marL="457200" lvl="0" indent="-342900" algn="l" rtl="0">
              <a:spcBef>
                <a:spcPts val="0"/>
              </a:spcBef>
              <a:spcAft>
                <a:spcPts val="0"/>
              </a:spcAft>
              <a:buClr>
                <a:schemeClr val="dk2"/>
              </a:buClr>
              <a:buSzPts val="1800"/>
              <a:buChar char="●"/>
            </a:pPr>
            <a:r>
              <a:rPr lang="en" sz="1800">
                <a:solidFill>
                  <a:schemeClr val="dk2"/>
                </a:solidFill>
              </a:rPr>
              <a:t>ACT Work Ready Communities </a:t>
            </a:r>
            <a:endParaRPr sz="18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Curriculum</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WorkKeys Curriculum is different than the WorkKeys Assessment</a:t>
            </a:r>
            <a:endParaRPr/>
          </a:p>
          <a:p>
            <a:pPr marL="457200" lvl="0" indent="-342900" algn="l" rtl="0">
              <a:spcBef>
                <a:spcPts val="0"/>
              </a:spcBef>
              <a:spcAft>
                <a:spcPts val="0"/>
              </a:spcAft>
              <a:buSzPts val="1800"/>
              <a:buChar char="●"/>
            </a:pPr>
            <a:r>
              <a:rPr lang="en"/>
              <a:t>The WorkKeys Curriculum builds the career skills that are necessary for learning, personal development and effective job performance</a:t>
            </a:r>
            <a:endParaRPr/>
          </a:p>
          <a:p>
            <a:pPr marL="457200" lvl="0" indent="-342900" algn="l" rtl="0">
              <a:spcBef>
                <a:spcPts val="0"/>
              </a:spcBef>
              <a:spcAft>
                <a:spcPts val="0"/>
              </a:spcAft>
              <a:buSzPts val="1800"/>
              <a:buChar char="●"/>
            </a:pPr>
            <a:r>
              <a:rPr lang="en"/>
              <a:t>Three Main Areas of Focus with the WorkKeys Curriculum </a:t>
            </a:r>
            <a:endParaRPr/>
          </a:p>
          <a:p>
            <a:pPr marL="914400" lvl="1" indent="-317500" algn="l" rtl="0">
              <a:spcBef>
                <a:spcPts val="0"/>
              </a:spcBef>
              <a:spcAft>
                <a:spcPts val="0"/>
              </a:spcAft>
              <a:buSzPts val="1400"/>
              <a:buChar char="○"/>
            </a:pPr>
            <a:r>
              <a:rPr lang="en"/>
              <a:t>Applied Math:  Math principles to problems in the workplace</a:t>
            </a:r>
            <a:endParaRPr/>
          </a:p>
          <a:p>
            <a:pPr marL="914400" lvl="1" indent="-317500" algn="l" rtl="0">
              <a:spcBef>
                <a:spcPts val="0"/>
              </a:spcBef>
              <a:spcAft>
                <a:spcPts val="0"/>
              </a:spcAft>
              <a:buSzPts val="1400"/>
              <a:buChar char="○"/>
            </a:pPr>
            <a:r>
              <a:rPr lang="en"/>
              <a:t>Graphic Literacy: Ability to find, analyze and apply information presented in workplace graphics</a:t>
            </a:r>
            <a:endParaRPr/>
          </a:p>
          <a:p>
            <a:pPr marL="914400" lvl="1" indent="-317500" algn="l" rtl="0">
              <a:spcBef>
                <a:spcPts val="0"/>
              </a:spcBef>
              <a:spcAft>
                <a:spcPts val="0"/>
              </a:spcAft>
              <a:buSzPts val="1400"/>
              <a:buChar char="○"/>
            </a:pPr>
            <a:r>
              <a:rPr lang="en"/>
              <a:t>Workplace Documents: Understand and apply written information presented in the workplace</a:t>
            </a:r>
            <a:endParaRPr/>
          </a:p>
          <a:p>
            <a:pPr marL="457200" lvl="0" indent="-342900" algn="l" rtl="0">
              <a:spcBef>
                <a:spcPts val="0"/>
              </a:spcBef>
              <a:spcAft>
                <a:spcPts val="0"/>
              </a:spcAft>
              <a:buSzPts val="1800"/>
              <a:buChar char="●"/>
            </a:pPr>
            <a:r>
              <a:rPr lang="en"/>
              <a:t>These are the three main areas assessed with WorkKeys Assessments, the NCRC and in Workplace Profiling</a:t>
            </a:r>
            <a:endParaRPr/>
          </a:p>
        </p:txBody>
      </p:sp>
      <p:pic>
        <p:nvPicPr>
          <p:cNvPr id="68" name="Google Shape;68;p15"/>
          <p:cNvPicPr preferRelativeResize="0"/>
          <p:nvPr/>
        </p:nvPicPr>
        <p:blipFill>
          <a:blip r:embed="rId3">
            <a:alphaModFix/>
          </a:blip>
          <a:stretch>
            <a:fillRect/>
          </a:stretch>
        </p:blipFill>
        <p:spPr>
          <a:xfrm>
            <a:off x="6657913" y="0"/>
            <a:ext cx="2409825" cy="590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Curriculum</a:t>
            </a:r>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Piqua currently uses this with Work Based Learning courses and Pre-Apprentice courses (Law Enforcement, STEM, Grounds and Maintenance, Manufacturing)</a:t>
            </a:r>
            <a:endParaRPr/>
          </a:p>
          <a:p>
            <a:pPr marL="457200" lvl="0" indent="-342900" algn="l" rtl="0">
              <a:spcBef>
                <a:spcPts val="0"/>
              </a:spcBef>
              <a:spcAft>
                <a:spcPts val="0"/>
              </a:spcAft>
              <a:buSzPts val="1800"/>
              <a:buChar char="●"/>
            </a:pPr>
            <a:r>
              <a:rPr lang="en"/>
              <a:t>Plan to bring this to some resource room settings to build job and career skills</a:t>
            </a:r>
            <a:endParaRPr/>
          </a:p>
          <a:p>
            <a:pPr marL="457200" lvl="0" indent="-342900" algn="l" rtl="0">
              <a:spcBef>
                <a:spcPts val="0"/>
              </a:spcBef>
              <a:spcAft>
                <a:spcPts val="0"/>
              </a:spcAft>
              <a:buSzPts val="1800"/>
              <a:buChar char="●"/>
            </a:pPr>
            <a:r>
              <a:rPr lang="en" u="sng">
                <a:solidFill>
                  <a:schemeClr val="hlink"/>
                </a:solidFill>
                <a:hlinkClick r:id="rId3"/>
              </a:rPr>
              <a:t>ACT WorkKeys Courses</a:t>
            </a:r>
            <a:endParaRPr/>
          </a:p>
          <a:p>
            <a:pPr marL="457200" lvl="0" indent="-342900" algn="l" rtl="0">
              <a:spcBef>
                <a:spcPts val="0"/>
              </a:spcBef>
              <a:spcAft>
                <a:spcPts val="0"/>
              </a:spcAft>
              <a:buSzPts val="1800"/>
              <a:buChar char="●"/>
            </a:pPr>
            <a:r>
              <a:rPr lang="en"/>
              <a:t>Piqua does purchase the full suite of courses (around $2500/year)- </a:t>
            </a:r>
            <a:endParaRPr/>
          </a:p>
          <a:p>
            <a:pPr marL="914400" lvl="1" indent="-317500" algn="l" rtl="0">
              <a:spcBef>
                <a:spcPts val="0"/>
              </a:spcBef>
              <a:spcAft>
                <a:spcPts val="0"/>
              </a:spcAft>
              <a:buSzPts val="1400"/>
              <a:buChar char="○"/>
            </a:pPr>
            <a:r>
              <a:rPr lang="en"/>
              <a:t>Essential Skills Courses are the focus of our upcoming work with a wide range of students</a:t>
            </a:r>
            <a:endParaRPr/>
          </a:p>
          <a:p>
            <a:pPr marL="457200" lvl="0" indent="-342900" algn="l" rtl="0">
              <a:spcBef>
                <a:spcPts val="0"/>
              </a:spcBef>
              <a:spcAft>
                <a:spcPts val="0"/>
              </a:spcAft>
              <a:buSzPts val="1800"/>
              <a:buChar char="●"/>
            </a:pPr>
            <a:r>
              <a:rPr lang="en"/>
              <a:t>Easy to manage and assign- students complete a pre-assessment and are assigned Skill Levels </a:t>
            </a:r>
            <a:endParaRPr/>
          </a:p>
        </p:txBody>
      </p:sp>
      <p:pic>
        <p:nvPicPr>
          <p:cNvPr id="75" name="Google Shape;75;p16"/>
          <p:cNvPicPr preferRelativeResize="0"/>
          <p:nvPr/>
        </p:nvPicPr>
        <p:blipFill>
          <a:blip r:embed="rId4">
            <a:alphaModFix/>
          </a:blip>
          <a:stretch>
            <a:fillRect/>
          </a:stretch>
        </p:blipFill>
        <p:spPr>
          <a:xfrm>
            <a:off x="6657913" y="109175"/>
            <a:ext cx="2409825" cy="590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Curriculum</a:t>
            </a:r>
            <a:endParaRPr/>
          </a:p>
        </p:txBody>
      </p:sp>
      <p:sp>
        <p:nvSpPr>
          <p:cNvPr id="81" name="Google Shape;81;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WorkKeys Curriculum Skill Levels are matched to the Skill Levels measured by the actual WorkKeys Assessment </a:t>
            </a:r>
            <a:endParaRPr/>
          </a:p>
          <a:p>
            <a:pPr marL="914400" lvl="1" indent="-317500" algn="l" rtl="0">
              <a:spcBef>
                <a:spcPts val="0"/>
              </a:spcBef>
              <a:spcAft>
                <a:spcPts val="0"/>
              </a:spcAft>
              <a:buSzPts val="1400"/>
              <a:buChar char="○"/>
            </a:pPr>
            <a:r>
              <a:rPr lang="en"/>
              <a:t>Levels range from 1-7, and students can score in the 1-7 Range on the WorkKeys Assessment</a:t>
            </a:r>
            <a:endParaRPr/>
          </a:p>
          <a:p>
            <a:pPr marL="457200" lvl="0" indent="-342900" algn="l" rtl="0">
              <a:spcBef>
                <a:spcPts val="0"/>
              </a:spcBef>
              <a:spcAft>
                <a:spcPts val="0"/>
              </a:spcAft>
              <a:buSzPts val="1800"/>
              <a:buChar char="●"/>
            </a:pPr>
            <a:r>
              <a:rPr lang="en"/>
              <a:t>Using the WorkKeys curriculum allows us to prepare students for the WorkKeys Assessment and helps to demonstrate the types of questions that they will see at at each level of the WorkKeys Assessment</a:t>
            </a:r>
            <a:endParaRPr/>
          </a:p>
        </p:txBody>
      </p:sp>
      <p:pic>
        <p:nvPicPr>
          <p:cNvPr id="82" name="Google Shape;82;p17"/>
          <p:cNvPicPr preferRelativeResize="0"/>
          <p:nvPr/>
        </p:nvPicPr>
        <p:blipFill>
          <a:blip r:embed="rId3">
            <a:alphaModFix/>
          </a:blip>
          <a:stretch>
            <a:fillRect/>
          </a:stretch>
        </p:blipFill>
        <p:spPr>
          <a:xfrm>
            <a:off x="6657913" y="109175"/>
            <a:ext cx="2409825" cy="590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Curriculum</a:t>
            </a:r>
            <a:endParaRPr/>
          </a:p>
        </p:txBody>
      </p:sp>
      <p:sp>
        <p:nvSpPr>
          <p:cNvPr id="88" name="Google Shape;88;p18"/>
          <p:cNvSpPr txBox="1">
            <a:spLocks noGrp="1"/>
          </p:cNvSpPr>
          <p:nvPr>
            <p:ph type="body" idx="1"/>
          </p:nvPr>
        </p:nvSpPr>
        <p:spPr>
          <a:xfrm>
            <a:off x="246325" y="1017725"/>
            <a:ext cx="7852500" cy="2646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u="sng">
                <a:solidFill>
                  <a:schemeClr val="hlink"/>
                </a:solidFill>
                <a:hlinkClick r:id="rId3"/>
              </a:rPr>
              <a:t>Sample Applied Math Question</a:t>
            </a:r>
            <a:endParaRPr/>
          </a:p>
          <a:p>
            <a:pPr marL="457200" lvl="0" indent="-342900" algn="l" rtl="0">
              <a:spcBef>
                <a:spcPts val="0"/>
              </a:spcBef>
              <a:spcAft>
                <a:spcPts val="0"/>
              </a:spcAft>
              <a:buSzPts val="1800"/>
              <a:buChar char="●"/>
            </a:pPr>
            <a:r>
              <a:rPr lang="en" u="sng">
                <a:solidFill>
                  <a:schemeClr val="hlink"/>
                </a:solidFill>
                <a:hlinkClick r:id="rId4"/>
              </a:rPr>
              <a:t>Sample Graphic Literacy Question</a:t>
            </a:r>
            <a:endParaRPr/>
          </a:p>
          <a:p>
            <a:pPr marL="457200" lvl="0" indent="-342900" algn="l" rtl="0">
              <a:spcBef>
                <a:spcPts val="0"/>
              </a:spcBef>
              <a:spcAft>
                <a:spcPts val="0"/>
              </a:spcAft>
              <a:buSzPts val="1800"/>
              <a:buChar char="●"/>
            </a:pPr>
            <a:r>
              <a:rPr lang="en" u="sng">
                <a:solidFill>
                  <a:schemeClr val="hlink"/>
                </a:solidFill>
                <a:hlinkClick r:id="rId5"/>
              </a:rPr>
              <a:t>Sample Workplace Documents Question</a:t>
            </a:r>
            <a:endParaRPr/>
          </a:p>
          <a:p>
            <a:pPr marL="0" lvl="0" indent="0" algn="l" rtl="0">
              <a:spcBef>
                <a:spcPts val="1200"/>
              </a:spcBef>
              <a:spcAft>
                <a:spcPts val="1200"/>
              </a:spcAft>
              <a:buNone/>
            </a:pPr>
            <a:r>
              <a:rPr lang="en"/>
              <a:t>* Please Note- Students in Ohio must Score a 14 on the WorkKeys Assessment to meet graduation requirements.  This equal a combination of a 5,5 and 4 in the above three areas.  </a:t>
            </a:r>
            <a:endParaRPr/>
          </a:p>
        </p:txBody>
      </p:sp>
      <p:pic>
        <p:nvPicPr>
          <p:cNvPr id="89" name="Google Shape;89;p18"/>
          <p:cNvPicPr preferRelativeResize="0"/>
          <p:nvPr/>
        </p:nvPicPr>
        <p:blipFill>
          <a:blip r:embed="rId6">
            <a:alphaModFix/>
          </a:blip>
          <a:stretch>
            <a:fillRect/>
          </a:stretch>
        </p:blipFill>
        <p:spPr>
          <a:xfrm>
            <a:off x="6657913" y="109175"/>
            <a:ext cx="2409825" cy="590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Assessment</a:t>
            </a:r>
            <a:endParaRPr/>
          </a:p>
        </p:txBody>
      </p:sp>
      <p:sp>
        <p:nvSpPr>
          <p:cNvPr id="95" name="Google Shape;95;p19"/>
          <p:cNvSpPr txBox="1">
            <a:spLocks noGrp="1"/>
          </p:cNvSpPr>
          <p:nvPr>
            <p:ph type="body" idx="1"/>
          </p:nvPr>
        </p:nvSpPr>
        <p:spPr>
          <a:xfrm>
            <a:off x="246325" y="1017725"/>
            <a:ext cx="7852500" cy="2646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Online for students</a:t>
            </a:r>
            <a:endParaRPr/>
          </a:p>
          <a:p>
            <a:pPr marL="457200" lvl="0" indent="-342900" algn="l" rtl="0">
              <a:spcBef>
                <a:spcPts val="0"/>
              </a:spcBef>
              <a:spcAft>
                <a:spcPts val="0"/>
              </a:spcAft>
              <a:buSzPts val="1800"/>
              <a:buChar char="●"/>
            </a:pPr>
            <a:r>
              <a:rPr lang="en"/>
              <a:t>Can do one section at at time (I advise this!)- Roughly 50 minutes per section</a:t>
            </a:r>
            <a:endParaRPr/>
          </a:p>
          <a:p>
            <a:pPr marL="914400" lvl="1" indent="-317500" algn="l" rtl="0">
              <a:spcBef>
                <a:spcPts val="0"/>
              </a:spcBef>
              <a:spcAft>
                <a:spcPts val="0"/>
              </a:spcAft>
              <a:buSzPts val="1400"/>
              <a:buChar char="○"/>
            </a:pPr>
            <a:r>
              <a:rPr lang="en"/>
              <a:t>We schedule this around WorkKeys Curriculum Progress</a:t>
            </a:r>
            <a:endParaRPr/>
          </a:p>
          <a:p>
            <a:pPr marL="914400" lvl="1" indent="-317500" algn="l" rtl="0">
              <a:spcBef>
                <a:spcPts val="0"/>
              </a:spcBef>
              <a:spcAft>
                <a:spcPts val="0"/>
              </a:spcAft>
              <a:buSzPts val="1400"/>
              <a:buChar char="○"/>
            </a:pPr>
            <a:r>
              <a:rPr lang="en"/>
              <a:t>We schedule for whole class or individual students</a:t>
            </a:r>
            <a:endParaRPr/>
          </a:p>
          <a:p>
            <a:pPr marL="457200" lvl="0" indent="-342900" algn="l" rtl="0">
              <a:spcBef>
                <a:spcPts val="0"/>
              </a:spcBef>
              <a:spcAft>
                <a:spcPts val="0"/>
              </a:spcAft>
              <a:buSzPts val="1800"/>
              <a:buChar char="●"/>
            </a:pPr>
            <a:r>
              <a:rPr lang="en"/>
              <a:t>Instant results and reporting</a:t>
            </a:r>
            <a:endParaRPr/>
          </a:p>
          <a:p>
            <a:pPr marL="457200" lvl="0" indent="-342900" algn="l" rtl="0">
              <a:spcBef>
                <a:spcPts val="0"/>
              </a:spcBef>
              <a:spcAft>
                <a:spcPts val="0"/>
              </a:spcAft>
              <a:buSzPts val="1800"/>
              <a:buChar char="●"/>
            </a:pPr>
            <a:r>
              <a:rPr lang="en"/>
              <a:t>Enroll students and manage the assessments locally</a:t>
            </a:r>
            <a:endParaRPr/>
          </a:p>
          <a:p>
            <a:pPr marL="457200" lvl="0" indent="-342900" algn="l" rtl="0">
              <a:spcBef>
                <a:spcPts val="0"/>
              </a:spcBef>
              <a:spcAft>
                <a:spcPts val="0"/>
              </a:spcAft>
              <a:buSzPts val="1800"/>
              <a:buChar char="●"/>
            </a:pPr>
            <a:r>
              <a:rPr lang="en"/>
              <a:t>Monitor student progress in real time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Assessment</a:t>
            </a:r>
            <a:endParaRPr/>
          </a:p>
        </p:txBody>
      </p:sp>
      <p:sp>
        <p:nvSpPr>
          <p:cNvPr id="101" name="Google Shape;101;p20"/>
          <p:cNvSpPr txBox="1">
            <a:spLocks noGrp="1"/>
          </p:cNvSpPr>
          <p:nvPr>
            <p:ph type="body" idx="1"/>
          </p:nvPr>
        </p:nvSpPr>
        <p:spPr>
          <a:xfrm>
            <a:off x="246325" y="1107275"/>
            <a:ext cx="1771800" cy="25569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Sample Student Report</a:t>
            </a:r>
            <a:endParaRPr/>
          </a:p>
        </p:txBody>
      </p:sp>
      <p:pic>
        <p:nvPicPr>
          <p:cNvPr id="102" name="Google Shape;102;p20"/>
          <p:cNvPicPr preferRelativeResize="0"/>
          <p:nvPr/>
        </p:nvPicPr>
        <p:blipFill>
          <a:blip r:embed="rId3">
            <a:alphaModFix/>
          </a:blip>
          <a:stretch>
            <a:fillRect/>
          </a:stretch>
        </p:blipFill>
        <p:spPr>
          <a:xfrm>
            <a:off x="1952825" y="1017713"/>
            <a:ext cx="6458275" cy="29289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Success Bound: ACT WorkKeys Assessment</a:t>
            </a:r>
            <a:endParaRPr/>
          </a:p>
        </p:txBody>
      </p:sp>
      <p:sp>
        <p:nvSpPr>
          <p:cNvPr id="108" name="Google Shape;108;p21"/>
          <p:cNvSpPr txBox="1"/>
          <p:nvPr/>
        </p:nvSpPr>
        <p:spPr>
          <a:xfrm>
            <a:off x="427175" y="1017725"/>
            <a:ext cx="8405100" cy="29862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SzPts val="1400"/>
              <a:buChar char="●"/>
            </a:pPr>
            <a:r>
              <a:rPr lang="en"/>
              <a:t>WorkKeys Assessment Considerations:</a:t>
            </a:r>
            <a:endParaRPr/>
          </a:p>
          <a:p>
            <a:pPr marL="914400" lvl="1" indent="-317500" algn="l" rtl="0">
              <a:spcBef>
                <a:spcPts val="0"/>
              </a:spcBef>
              <a:spcAft>
                <a:spcPts val="0"/>
              </a:spcAft>
              <a:buSzPts val="1400"/>
              <a:buChar char="○"/>
            </a:pPr>
            <a:r>
              <a:rPr lang="en"/>
              <a:t>This can be a part of a Graduation Pathway (coupled with a Credential, Pre-Apprenticeship, etc.</a:t>
            </a:r>
            <a:endParaRPr/>
          </a:p>
          <a:p>
            <a:pPr marL="914400" lvl="1" indent="-317500" algn="l" rtl="0">
              <a:spcBef>
                <a:spcPts val="0"/>
              </a:spcBef>
              <a:spcAft>
                <a:spcPts val="0"/>
              </a:spcAft>
              <a:buSzPts val="1400"/>
              <a:buChar char="○"/>
            </a:pPr>
            <a:r>
              <a:rPr lang="en"/>
              <a:t>14 is the score needed in Ohio to meet graduation requirements</a:t>
            </a:r>
            <a:endParaRPr/>
          </a:p>
          <a:p>
            <a:pPr marL="457200" lvl="0" indent="-317500" algn="l" rtl="0">
              <a:spcBef>
                <a:spcPts val="0"/>
              </a:spcBef>
              <a:spcAft>
                <a:spcPts val="0"/>
              </a:spcAft>
              <a:buSzPts val="1400"/>
              <a:buChar char="●"/>
            </a:pPr>
            <a:r>
              <a:rPr lang="en"/>
              <a:t>Every high school in Ohio has been assigned a Testing Realm - you will need to find the Realm ID for your school if you have not done so already.  That information can be found at the </a:t>
            </a:r>
            <a:r>
              <a:rPr lang="en" u="sng">
                <a:solidFill>
                  <a:schemeClr val="hlink"/>
                </a:solidFill>
                <a:hlinkClick r:id="rId3"/>
              </a:rPr>
              <a:t>ODE WorkKeys Information website</a:t>
            </a:r>
            <a:endParaRPr/>
          </a:p>
          <a:p>
            <a:pPr marL="457200" lvl="0" indent="-317500" algn="l" rtl="0">
              <a:spcBef>
                <a:spcPts val="0"/>
              </a:spcBef>
              <a:spcAft>
                <a:spcPts val="0"/>
              </a:spcAft>
              <a:buSzPts val="1400"/>
              <a:buChar char="●"/>
            </a:pPr>
            <a:r>
              <a:rPr lang="en"/>
              <a:t>It can be tricky to get started - the testing site can be a little archaic and confusing.  Reach out to me if you have any questions and I will be  happy to help!</a:t>
            </a:r>
            <a:endParaRPr/>
          </a:p>
          <a:p>
            <a:pPr marL="457200" lvl="0" indent="-317500" algn="l" rtl="0">
              <a:spcBef>
                <a:spcPts val="0"/>
              </a:spcBef>
              <a:spcAft>
                <a:spcPts val="0"/>
              </a:spcAft>
              <a:buSzPts val="1400"/>
              <a:buChar char="●"/>
            </a:pPr>
            <a:r>
              <a:rPr lang="en"/>
              <a:t>Schools are reimbursed for student assessment</a:t>
            </a:r>
            <a:endParaRPr/>
          </a:p>
          <a:p>
            <a:pPr marL="914400" lvl="1" indent="-317500" algn="l" rtl="0">
              <a:spcBef>
                <a:spcPts val="0"/>
              </a:spcBef>
              <a:spcAft>
                <a:spcPts val="0"/>
              </a:spcAft>
              <a:buSzPts val="1400"/>
              <a:buChar char="○"/>
            </a:pPr>
            <a:r>
              <a:rPr lang="en"/>
              <a:t>District will pay the cost for each test, and then submit to ODE for reimbursement</a:t>
            </a:r>
            <a:endParaRPr/>
          </a:p>
          <a:p>
            <a:pPr marL="914400" lvl="1" indent="-317500" algn="l" rtl="0">
              <a:spcBef>
                <a:spcPts val="0"/>
              </a:spcBef>
              <a:spcAft>
                <a:spcPts val="0"/>
              </a:spcAft>
              <a:buSzPts val="1400"/>
              <a:buChar char="○"/>
            </a:pPr>
            <a:r>
              <a:rPr lang="en"/>
              <a:t>This is done through the Financial section of the OHID site</a:t>
            </a:r>
            <a:endParaRPr/>
          </a:p>
          <a:p>
            <a:pPr marL="914400" lvl="1" indent="-317500" algn="l" rtl="0">
              <a:spcBef>
                <a:spcPts val="0"/>
              </a:spcBef>
              <a:spcAft>
                <a:spcPts val="0"/>
              </a:spcAft>
              <a:buSzPts val="1400"/>
              <a:buChar char="○"/>
            </a:pPr>
            <a:r>
              <a:rPr lang="en"/>
              <a:t>Important- use SSIDs for students.  This is needed for reimbursement</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1055</Words>
  <Application>Microsoft Office PowerPoint</Application>
  <PresentationFormat>On-screen Show (16:9)</PresentationFormat>
  <Paragraphs>105</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Light</vt:lpstr>
      <vt:lpstr>Success Bound at Piqua City Schools</vt:lpstr>
      <vt:lpstr>PowerPoint Presentation</vt:lpstr>
      <vt:lpstr>Success Bound: ACT WorkKeys Curriculum</vt:lpstr>
      <vt:lpstr>Success Bound: ACT WorkKeys Curriculum</vt:lpstr>
      <vt:lpstr>Success Bound: ACT WorkKeys Curriculum</vt:lpstr>
      <vt:lpstr>Success Bound: ACT WorkKeys Curriculum</vt:lpstr>
      <vt:lpstr>Success Bound: ACT WorkKeys Assessment</vt:lpstr>
      <vt:lpstr>Success Bound: ACT WorkKeys Assessment</vt:lpstr>
      <vt:lpstr>Success Bound: ACT WorkKeys Assessment</vt:lpstr>
      <vt:lpstr>Success Bound: ACT WorkKeys Assessment</vt:lpstr>
      <vt:lpstr>Success Bound: The NCRC</vt:lpstr>
      <vt:lpstr>Success Bound: The NCRC</vt:lpstr>
      <vt:lpstr>Success Bound: The NCRC</vt:lpstr>
      <vt:lpstr>Success Bound: The NCRC</vt:lpstr>
      <vt:lpstr>Success Bound: The NCRC and Occupations </vt:lpstr>
      <vt:lpstr>Success Bound: The NCRC</vt:lpstr>
      <vt:lpstr>Miami County ACT Work Ready Community</vt:lpstr>
      <vt:lpstr>Questions?  Need Help or Someone to Talk 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 Bound at Piqua City Schools</dc:title>
  <dc:creator>Hunt, Pamela</dc:creator>
  <cp:lastModifiedBy>Hunt, Pamela</cp:lastModifiedBy>
  <cp:revision>1</cp:revision>
  <dcterms:modified xsi:type="dcterms:W3CDTF">2024-02-29T17:17:41Z</dcterms:modified>
</cp:coreProperties>
</file>