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6858000" cx="12192000"/>
  <p:notesSz cx="7315200" cy="9601200"/>
  <p:embeddedFontLst>
    <p:embeddedFont>
      <p:font typeface="Roboto Mono Medium"/>
      <p:regular r:id="rId35"/>
      <p:bold r:id="rId36"/>
      <p:italic r:id="rId37"/>
      <p:boldItalic r:id="rId38"/>
    </p:embeddedFont>
    <p:embeddedFont>
      <p:font typeface="Work Sans Medium"/>
      <p:regular r:id="rId39"/>
      <p:bold r:id="rId40"/>
      <p:italic r:id="rId41"/>
      <p:boldItalic r:id="rId42"/>
    </p:embeddedFont>
    <p:embeddedFont>
      <p:font typeface="Open Sans SemiBold"/>
      <p:regular r:id="rId43"/>
      <p:bold r:id="rId44"/>
      <p:italic r:id="rId45"/>
      <p:boldItalic r:id="rId46"/>
    </p:embeddedFont>
    <p:embeddedFont>
      <p:font typeface="Work Sans"/>
      <p:regular r:id="rId47"/>
      <p:bold r:id="rId48"/>
      <p:italic r:id="rId49"/>
      <p:boldItalic r:id="rId50"/>
    </p:embeddedFont>
    <p:embeddedFont>
      <p:font typeface="Arial Black"/>
      <p:regular r:id="rId51"/>
    </p:embeddedFont>
    <p:embeddedFont>
      <p:font typeface="Comfortaa"/>
      <p:regular r:id="rId52"/>
      <p:bold r:id="rId53"/>
    </p:embeddedFont>
    <p:embeddedFont>
      <p:font typeface="Open Sans"/>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7038419-42C4-41AD-A6F7-694B55767D67}">
  <a:tblStyle styleId="{57038419-42C4-41AD-A6F7-694B55767D6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WorkSansMedium-bold.fntdata"/><Relationship Id="rId42" Type="http://schemas.openxmlformats.org/officeDocument/2006/relationships/font" Target="fonts/WorkSansMedium-boldItalic.fntdata"/><Relationship Id="rId41" Type="http://schemas.openxmlformats.org/officeDocument/2006/relationships/font" Target="fonts/WorkSansMedium-italic.fntdata"/><Relationship Id="rId44" Type="http://schemas.openxmlformats.org/officeDocument/2006/relationships/font" Target="fonts/OpenSansSemiBold-bold.fntdata"/><Relationship Id="rId43" Type="http://schemas.openxmlformats.org/officeDocument/2006/relationships/font" Target="fonts/OpenSansSemiBold-regular.fntdata"/><Relationship Id="rId46" Type="http://schemas.openxmlformats.org/officeDocument/2006/relationships/font" Target="fonts/OpenSansSemiBold-boldItalic.fntdata"/><Relationship Id="rId45" Type="http://schemas.openxmlformats.org/officeDocument/2006/relationships/font" Target="fonts/OpenSansSemi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WorkSans-bold.fntdata"/><Relationship Id="rId47" Type="http://schemas.openxmlformats.org/officeDocument/2006/relationships/font" Target="fonts/WorkSans-regular.fntdata"/><Relationship Id="rId49" Type="http://schemas.openxmlformats.org/officeDocument/2006/relationships/font" Target="fonts/WorkSans-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font" Target="fonts/RobotoMonoMedium-regular.fntdata"/><Relationship Id="rId34" Type="http://schemas.openxmlformats.org/officeDocument/2006/relationships/slide" Target="slides/slide29.xml"/><Relationship Id="rId37" Type="http://schemas.openxmlformats.org/officeDocument/2006/relationships/font" Target="fonts/RobotoMonoMedium-italic.fntdata"/><Relationship Id="rId36" Type="http://schemas.openxmlformats.org/officeDocument/2006/relationships/font" Target="fonts/RobotoMonoMedium-bold.fntdata"/><Relationship Id="rId39" Type="http://schemas.openxmlformats.org/officeDocument/2006/relationships/font" Target="fonts/WorkSansMedium-regular.fntdata"/><Relationship Id="rId38" Type="http://schemas.openxmlformats.org/officeDocument/2006/relationships/font" Target="fonts/RobotoMonoMedium-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ArialBlack-regular.fntdata"/><Relationship Id="rId50" Type="http://schemas.openxmlformats.org/officeDocument/2006/relationships/font" Target="fonts/WorkSans-boldItalic.fntdata"/><Relationship Id="rId53" Type="http://schemas.openxmlformats.org/officeDocument/2006/relationships/font" Target="fonts/Comfortaa-bold.fntdata"/><Relationship Id="rId52" Type="http://schemas.openxmlformats.org/officeDocument/2006/relationships/font" Target="fonts/Comfortaa-regular.fntdata"/><Relationship Id="rId11" Type="http://schemas.openxmlformats.org/officeDocument/2006/relationships/slide" Target="slides/slide6.xml"/><Relationship Id="rId55" Type="http://schemas.openxmlformats.org/officeDocument/2006/relationships/font" Target="fonts/OpenSans-bold.fntdata"/><Relationship Id="rId10" Type="http://schemas.openxmlformats.org/officeDocument/2006/relationships/slide" Target="slides/slide5.xml"/><Relationship Id="rId54" Type="http://schemas.openxmlformats.org/officeDocument/2006/relationships/font" Target="fonts/OpenSans-regular.fntdata"/><Relationship Id="rId13" Type="http://schemas.openxmlformats.org/officeDocument/2006/relationships/slide" Target="slides/slide8.xml"/><Relationship Id="rId57" Type="http://schemas.openxmlformats.org/officeDocument/2006/relationships/font" Target="fonts/OpenSans-boldItalic.fntdata"/><Relationship Id="rId12" Type="http://schemas.openxmlformats.org/officeDocument/2006/relationships/slide" Target="slides/slide7.xml"/><Relationship Id="rId56" Type="http://schemas.openxmlformats.org/officeDocument/2006/relationships/font" Target="fonts/OpenSans-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1" y="2"/>
            <a:ext cx="3170583" cy="482027"/>
          </a:xfrm>
          <a:prstGeom prst="rect">
            <a:avLst/>
          </a:prstGeom>
          <a:noFill/>
          <a:ln>
            <a:noFill/>
          </a:ln>
        </p:spPr>
        <p:txBody>
          <a:bodyPr anchorCtr="0" anchor="t" bIns="47400" lIns="94825" spcFirstLastPara="1" rIns="94825" wrap="square" tIns="474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4142963" y="2"/>
            <a:ext cx="3170583" cy="482027"/>
          </a:xfrm>
          <a:prstGeom prst="rect">
            <a:avLst/>
          </a:prstGeom>
          <a:noFill/>
          <a:ln>
            <a:noFill/>
          </a:ln>
        </p:spPr>
        <p:txBody>
          <a:bodyPr anchorCtr="0" anchor="t" bIns="47400" lIns="94825" spcFirstLastPara="1" rIns="94825" wrap="square" tIns="474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32183" y="4620250"/>
            <a:ext cx="5850835" cy="3780800"/>
          </a:xfrm>
          <a:prstGeom prst="rect">
            <a:avLst/>
          </a:prstGeom>
          <a:noFill/>
          <a:ln>
            <a:noFill/>
          </a:ln>
        </p:spPr>
        <p:txBody>
          <a:bodyPr anchorCtr="0" anchor="t" bIns="47400" lIns="94825" spcFirstLastPara="1" rIns="94825" wrap="square" tIns="474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1" y="9119174"/>
            <a:ext cx="3170583" cy="482027"/>
          </a:xfrm>
          <a:prstGeom prst="rect">
            <a:avLst/>
          </a:prstGeom>
          <a:noFill/>
          <a:ln>
            <a:noFill/>
          </a:ln>
        </p:spPr>
        <p:txBody>
          <a:bodyPr anchorCtr="0" anchor="b" bIns="47400" lIns="94825" spcFirstLastPara="1" rIns="94825" wrap="square" tIns="474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4142963" y="9119174"/>
            <a:ext cx="3170583" cy="482027"/>
          </a:xfrm>
          <a:prstGeom prst="rect">
            <a:avLst/>
          </a:prstGeom>
          <a:noFill/>
          <a:ln>
            <a:noFill/>
          </a:ln>
        </p:spPr>
        <p:txBody>
          <a:bodyPr anchorCtr="0" anchor="b" bIns="47400" lIns="94825" spcFirstLastPara="1" rIns="94825" wrap="square" tIns="474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orbes.com/sites/allisondulinsalisbury/2019/03/12/education-and-career-are-disconnected-by-design-here-is-a-roadmap-to-fix-it/?sh=dced4fd10640"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1:notes"/>
          <p:cNvSpPr txBox="1"/>
          <p:nvPr>
            <p:ph idx="1" type="body"/>
          </p:nvPr>
        </p:nvSpPr>
        <p:spPr>
          <a:xfrm>
            <a:off x="732183" y="4620250"/>
            <a:ext cx="5850835" cy="3780800"/>
          </a:xfrm>
          <a:prstGeom prst="rect">
            <a:avLst/>
          </a:prstGeom>
        </p:spPr>
        <p:txBody>
          <a:bodyPr anchorCtr="0" anchor="t" bIns="47400" lIns="94825" spcFirstLastPara="1" rIns="94825" wrap="square" tIns="47400">
            <a:noAutofit/>
          </a:bodyPr>
          <a:lstStyle/>
          <a:p>
            <a:pPr indent="0" lvl="0" marL="0" rtl="0" algn="l">
              <a:spcBef>
                <a:spcPts val="0"/>
              </a:spcBef>
              <a:spcAft>
                <a:spcPts val="0"/>
              </a:spcAft>
              <a:buNone/>
            </a:pPr>
            <a:r>
              <a:t/>
            </a:r>
            <a:endParaRPr/>
          </a:p>
        </p:txBody>
      </p:sp>
      <p:sp>
        <p:nvSpPr>
          <p:cNvPr id="101" name="Google Shape;101;p1: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92e71f97d1_0_310: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g292e71f97d1_0_310:notes"/>
          <p:cNvSpPr txBox="1"/>
          <p:nvPr>
            <p:ph idx="1" type="body"/>
          </p:nvPr>
        </p:nvSpPr>
        <p:spPr>
          <a:xfrm>
            <a:off x="732183" y="4620250"/>
            <a:ext cx="5850900" cy="3780900"/>
          </a:xfrm>
          <a:prstGeom prst="rect">
            <a:avLst/>
          </a:prstGeom>
          <a:noFill/>
          <a:ln>
            <a:noFill/>
          </a:ln>
        </p:spPr>
        <p:txBody>
          <a:bodyPr anchorCtr="0" anchor="t" bIns="47400" lIns="94825" spcFirstLastPara="1" rIns="94825" wrap="square" tIns="47400">
            <a:noAutofit/>
          </a:bodyPr>
          <a:lstStyle/>
          <a:p>
            <a:pPr indent="0" lvl="0" marL="0" rtl="0" algn="l">
              <a:spcBef>
                <a:spcPts val="0"/>
              </a:spcBef>
              <a:spcAft>
                <a:spcPts val="0"/>
              </a:spcAft>
              <a:buClr>
                <a:schemeClr val="dk1"/>
              </a:buClr>
              <a:buSzPts val="1100"/>
              <a:buFont typeface="Arial"/>
              <a:buNone/>
            </a:pPr>
            <a:r>
              <a:rPr lang="en-US"/>
              <a:t>aptitude = potential</a:t>
            </a:r>
            <a:endParaRPr/>
          </a:p>
          <a:p>
            <a:pPr indent="0" lvl="0" marL="0" rtl="0" algn="l">
              <a:spcBef>
                <a:spcPts val="0"/>
              </a:spcBef>
              <a:spcAft>
                <a:spcPts val="0"/>
              </a:spcAft>
              <a:buNone/>
            </a:pPr>
            <a:r>
              <a:rPr lang="en-US"/>
              <a:t>interest = preference</a:t>
            </a:r>
            <a:endParaRPr/>
          </a:p>
          <a:p>
            <a:pPr indent="0" lvl="0" marL="0" rtl="0" algn="l">
              <a:spcBef>
                <a:spcPts val="0"/>
              </a:spcBef>
              <a:spcAft>
                <a:spcPts val="0"/>
              </a:spcAft>
              <a:buNone/>
            </a:pPr>
            <a:r>
              <a:rPr lang="en-US" sz="1500">
                <a:solidFill>
                  <a:srgbClr val="000000"/>
                </a:solidFill>
                <a:latin typeface="Open Sans"/>
                <a:ea typeface="Open Sans"/>
                <a:cs typeface="Open Sans"/>
                <a:sym typeface="Open Sans"/>
              </a:rPr>
              <a:t>Aptitudes Solidify at ages 14-15</a:t>
            </a:r>
            <a:endParaRPr/>
          </a:p>
          <a:p>
            <a:pPr indent="0" lvl="1" marL="457200" rtl="0" algn="l">
              <a:lnSpc>
                <a:spcPct val="100000"/>
              </a:lnSpc>
              <a:spcBef>
                <a:spcPts val="0"/>
              </a:spcBef>
              <a:spcAft>
                <a:spcPts val="0"/>
              </a:spcAft>
              <a:buNone/>
            </a:pPr>
            <a:r>
              <a:rPr lang="en-US" sz="1500">
                <a:solidFill>
                  <a:srgbClr val="000000"/>
                </a:solidFill>
                <a:latin typeface="Open Sans"/>
                <a:ea typeface="Open Sans"/>
                <a:cs typeface="Open Sans"/>
                <a:sym typeface="Open Sans"/>
              </a:rPr>
              <a:t>Profile: 9</a:t>
            </a:r>
            <a:r>
              <a:rPr baseline="30000" lang="en-US" sz="1500">
                <a:solidFill>
                  <a:srgbClr val="000000"/>
                </a:solidFill>
                <a:latin typeface="Open Sans"/>
                <a:ea typeface="Open Sans"/>
                <a:cs typeface="Open Sans"/>
                <a:sym typeface="Open Sans"/>
              </a:rPr>
              <a:t>th</a:t>
            </a:r>
            <a:r>
              <a:rPr lang="en-US" sz="1500">
                <a:solidFill>
                  <a:srgbClr val="000000"/>
                </a:solidFill>
                <a:latin typeface="Open Sans"/>
                <a:ea typeface="Open Sans"/>
                <a:cs typeface="Open Sans"/>
                <a:sym typeface="Open Sans"/>
              </a:rPr>
              <a:t> and 10</a:t>
            </a:r>
            <a:r>
              <a:rPr baseline="30000" lang="en-US" sz="1500">
                <a:solidFill>
                  <a:srgbClr val="000000"/>
                </a:solidFill>
                <a:latin typeface="Open Sans"/>
                <a:ea typeface="Open Sans"/>
                <a:cs typeface="Open Sans"/>
                <a:sym typeface="Open Sans"/>
              </a:rPr>
              <a:t>th</a:t>
            </a:r>
            <a:r>
              <a:rPr lang="en-US" sz="1500">
                <a:solidFill>
                  <a:srgbClr val="000000"/>
                </a:solidFill>
                <a:latin typeface="Open Sans"/>
                <a:ea typeface="Open Sans"/>
                <a:cs typeface="Open Sans"/>
                <a:sym typeface="Open Sans"/>
              </a:rPr>
              <a:t> Grade and above</a:t>
            </a:r>
            <a:endParaRPr/>
          </a:p>
          <a:p>
            <a:pPr indent="0" lvl="1" marL="457200" rtl="0" algn="l">
              <a:lnSpc>
                <a:spcPct val="100000"/>
              </a:lnSpc>
              <a:spcBef>
                <a:spcPts val="0"/>
              </a:spcBef>
              <a:spcAft>
                <a:spcPts val="0"/>
              </a:spcAft>
              <a:buNone/>
            </a:pPr>
            <a:r>
              <a:rPr lang="en-US" sz="1500">
                <a:solidFill>
                  <a:srgbClr val="000000"/>
                </a:solidFill>
                <a:latin typeface="Open Sans"/>
                <a:ea typeface="Open Sans"/>
                <a:cs typeface="Open Sans"/>
                <a:sym typeface="Open Sans"/>
              </a:rPr>
              <a:t>Snapshot: 7</a:t>
            </a:r>
            <a:r>
              <a:rPr baseline="30000" lang="en-US" sz="1500">
                <a:solidFill>
                  <a:srgbClr val="000000"/>
                </a:solidFill>
                <a:latin typeface="Open Sans"/>
                <a:ea typeface="Open Sans"/>
                <a:cs typeface="Open Sans"/>
                <a:sym typeface="Open Sans"/>
              </a:rPr>
              <a:t>th</a:t>
            </a:r>
            <a:r>
              <a:rPr lang="en-US" sz="1500">
                <a:solidFill>
                  <a:srgbClr val="000000"/>
                </a:solidFill>
                <a:latin typeface="Open Sans"/>
                <a:ea typeface="Open Sans"/>
                <a:cs typeface="Open Sans"/>
                <a:sym typeface="Open Sans"/>
              </a:rPr>
              <a:t> and 8</a:t>
            </a:r>
            <a:r>
              <a:rPr baseline="30000" lang="en-US" sz="1500">
                <a:solidFill>
                  <a:srgbClr val="000000"/>
                </a:solidFill>
                <a:latin typeface="Open Sans"/>
                <a:ea typeface="Open Sans"/>
                <a:cs typeface="Open Sans"/>
                <a:sym typeface="Open Sans"/>
              </a:rPr>
              <a:t>th</a:t>
            </a:r>
            <a:r>
              <a:rPr lang="en-US" sz="1500">
                <a:solidFill>
                  <a:srgbClr val="000000"/>
                </a:solidFill>
                <a:latin typeface="Open Sans"/>
                <a:ea typeface="Open Sans"/>
                <a:cs typeface="Open Sans"/>
                <a:sym typeface="Open Sans"/>
              </a:rPr>
              <a:t> Grade</a:t>
            </a:r>
            <a:endParaRPr/>
          </a:p>
          <a:p>
            <a:pPr indent="0" lvl="0" marL="0" rtl="0" algn="l">
              <a:lnSpc>
                <a:spcPct val="100000"/>
              </a:lnSpc>
              <a:spcBef>
                <a:spcPts val="0"/>
              </a:spcBef>
              <a:spcAft>
                <a:spcPts val="0"/>
              </a:spcAft>
              <a:buNone/>
            </a:pPr>
            <a:r>
              <a:rPr lang="en-US" sz="1500">
                <a:solidFill>
                  <a:srgbClr val="000000"/>
                </a:solidFill>
                <a:latin typeface="Open Sans"/>
                <a:ea typeface="Open Sans"/>
                <a:cs typeface="Open Sans"/>
                <a:sym typeface="Open Sans"/>
              </a:rPr>
              <a:t>First Online-Based Aptitude Exercises</a:t>
            </a:r>
            <a:endParaRPr/>
          </a:p>
          <a:p>
            <a:pPr indent="0" lvl="1" marL="457200" rtl="0" algn="l">
              <a:lnSpc>
                <a:spcPct val="100000"/>
              </a:lnSpc>
              <a:spcBef>
                <a:spcPts val="0"/>
              </a:spcBef>
              <a:spcAft>
                <a:spcPts val="0"/>
              </a:spcAft>
              <a:buNone/>
            </a:pPr>
            <a:r>
              <a:rPr lang="en-US">
                <a:latin typeface="Open Sans"/>
                <a:ea typeface="Open Sans"/>
                <a:cs typeface="Open Sans"/>
                <a:sym typeface="Open Sans"/>
              </a:rPr>
              <a:t>Digitized Ball Aptitude Battery</a:t>
            </a:r>
            <a:endParaRPr/>
          </a:p>
          <a:p>
            <a:pPr indent="0" lvl="1" marL="457200" rtl="0" algn="l">
              <a:lnSpc>
                <a:spcPct val="100000"/>
              </a:lnSpc>
              <a:spcBef>
                <a:spcPts val="0"/>
              </a:spcBef>
              <a:spcAft>
                <a:spcPts val="0"/>
              </a:spcAft>
              <a:buNone/>
            </a:pPr>
            <a:r>
              <a:rPr lang="en-US">
                <a:latin typeface="Open Sans"/>
                <a:ea typeface="Open Sans"/>
                <a:cs typeface="Open Sans"/>
                <a:sym typeface="Open Sans"/>
              </a:rPr>
              <a:t>Backed by decades of psychometric validation</a:t>
            </a:r>
            <a:endParaRPr/>
          </a:p>
          <a:p>
            <a:pPr indent="0" lvl="1" marL="457200" rtl="0" algn="l">
              <a:lnSpc>
                <a:spcPct val="100000"/>
              </a:lnSpc>
              <a:spcBef>
                <a:spcPts val="0"/>
              </a:spcBef>
              <a:spcAft>
                <a:spcPts val="0"/>
              </a:spcAft>
              <a:buNone/>
            </a:pPr>
            <a:r>
              <a:rPr lang="en-US">
                <a:latin typeface="Open Sans"/>
                <a:ea typeface="Open Sans"/>
                <a:cs typeface="Open Sans"/>
                <a:sym typeface="Open Sans"/>
              </a:rPr>
              <a:t>Measures aptitudes- not self-reported </a:t>
            </a:r>
            <a:endParaRPr/>
          </a:p>
          <a:p>
            <a:pPr indent="0" lvl="0" marL="0" rtl="0" algn="l">
              <a:lnSpc>
                <a:spcPct val="100000"/>
              </a:lnSpc>
              <a:spcBef>
                <a:spcPts val="0"/>
              </a:spcBef>
              <a:spcAft>
                <a:spcPts val="0"/>
              </a:spcAft>
              <a:buNone/>
            </a:pPr>
            <a:r>
              <a:rPr lang="en-US">
                <a:latin typeface="Open Sans"/>
                <a:ea typeface="Open Sans"/>
                <a:cs typeface="Open Sans"/>
                <a:sym typeface="Open Sans"/>
              </a:rPr>
              <a:t>Normed and Verified</a:t>
            </a:r>
            <a:endParaRPr/>
          </a:p>
          <a:p>
            <a:pPr indent="0" lvl="1" marL="457200" rtl="0" algn="l">
              <a:lnSpc>
                <a:spcPct val="100000"/>
              </a:lnSpc>
              <a:spcBef>
                <a:spcPts val="0"/>
              </a:spcBef>
              <a:spcAft>
                <a:spcPts val="0"/>
              </a:spcAft>
              <a:buNone/>
            </a:pPr>
            <a:r>
              <a:t/>
            </a:r>
            <a:endParaRPr>
              <a:latin typeface="Open Sans"/>
              <a:ea typeface="Open Sans"/>
              <a:cs typeface="Open Sans"/>
              <a:sym typeface="Open Sans"/>
            </a:endParaRPr>
          </a:p>
          <a:p>
            <a:pPr indent="0" lvl="1" marL="457200" rtl="0" algn="l">
              <a:lnSpc>
                <a:spcPct val="100000"/>
              </a:lnSpc>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t/>
            </a:r>
            <a:endParaRPr/>
          </a:p>
        </p:txBody>
      </p:sp>
      <p:sp>
        <p:nvSpPr>
          <p:cNvPr id="214" name="Google Shape;214;g292e71f97d1_0_310:notes"/>
          <p:cNvSpPr txBox="1"/>
          <p:nvPr>
            <p:ph idx="12" type="sldNum"/>
          </p:nvPr>
        </p:nvSpPr>
        <p:spPr>
          <a:xfrm>
            <a:off x="4142963" y="9119174"/>
            <a:ext cx="3170700" cy="482100"/>
          </a:xfrm>
          <a:prstGeom prst="rect">
            <a:avLst/>
          </a:prstGeom>
          <a:noFill/>
          <a:ln>
            <a:noFill/>
          </a:ln>
        </p:spPr>
        <p:txBody>
          <a:bodyPr anchorCtr="0" anchor="b" bIns="47400" lIns="94825" spcFirstLastPara="1" rIns="94825" wrap="square" tIns="474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b32cbd1e47_0_17: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b32cbd1e47_0_17:notes"/>
          <p:cNvSpPr txBox="1"/>
          <p:nvPr>
            <p:ph idx="1" type="body"/>
          </p:nvPr>
        </p:nvSpPr>
        <p:spPr>
          <a:xfrm>
            <a:off x="732183" y="4620250"/>
            <a:ext cx="5850900" cy="3780900"/>
          </a:xfrm>
          <a:prstGeom prst="rect">
            <a:avLst/>
          </a:prstGeom>
        </p:spPr>
        <p:txBody>
          <a:bodyPr anchorCtr="0" anchor="t" bIns="47400" lIns="94825" spcFirstLastPara="1" rIns="94825" wrap="square" tIns="47400">
            <a:noAutofit/>
          </a:bodyPr>
          <a:lstStyle/>
          <a:p>
            <a:pPr indent="0" lvl="0" marL="0" rtl="0" algn="l">
              <a:spcBef>
                <a:spcPts val="0"/>
              </a:spcBef>
              <a:spcAft>
                <a:spcPts val="0"/>
              </a:spcAft>
              <a:buNone/>
            </a:pPr>
            <a:r>
              <a:t/>
            </a:r>
            <a:endParaRPr/>
          </a:p>
        </p:txBody>
      </p:sp>
      <p:sp>
        <p:nvSpPr>
          <p:cNvPr id="224" name="Google Shape;224;g2b32cbd1e47_0_17:notes"/>
          <p:cNvSpPr txBox="1"/>
          <p:nvPr>
            <p:ph idx="12" type="sldNum"/>
          </p:nvPr>
        </p:nvSpPr>
        <p:spPr>
          <a:xfrm>
            <a:off x="4142963" y="9119174"/>
            <a:ext cx="3170700" cy="482100"/>
          </a:xfrm>
          <a:prstGeom prst="rect">
            <a:avLst/>
          </a:prstGeom>
        </p:spPr>
        <p:txBody>
          <a:bodyPr anchorCtr="0" anchor="b" bIns="47400" lIns="94825" spcFirstLastPara="1" rIns="94825" wrap="square" tIns="47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92e71f97d1_0_631: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g292e71f97d1_0_631:notes"/>
          <p:cNvSpPr txBox="1"/>
          <p:nvPr>
            <p:ph idx="1" type="body"/>
          </p:nvPr>
        </p:nvSpPr>
        <p:spPr>
          <a:xfrm>
            <a:off x="732183" y="4620250"/>
            <a:ext cx="5850900" cy="3780900"/>
          </a:xfrm>
          <a:prstGeom prst="rect">
            <a:avLst/>
          </a:prstGeom>
          <a:noFill/>
          <a:ln>
            <a:noFill/>
          </a:ln>
        </p:spPr>
        <p:txBody>
          <a:bodyPr anchorCtr="0" anchor="t" bIns="47400" lIns="94825" spcFirstLastPara="1" rIns="94825" wrap="square" tIns="47400">
            <a:noAutofit/>
          </a:bodyPr>
          <a:lstStyle/>
          <a:p>
            <a:pPr indent="0" lvl="0" marL="0" rtl="0" algn="l">
              <a:spcBef>
                <a:spcPts val="0"/>
              </a:spcBef>
              <a:spcAft>
                <a:spcPts val="0"/>
              </a:spcAft>
              <a:buNone/>
            </a:pPr>
            <a:r>
              <a:rPr lang="en-US">
                <a:solidFill>
                  <a:srgbClr val="201F1E"/>
                </a:solidFill>
              </a:rPr>
              <a:t>Based on a study done by YouScience. </a:t>
            </a:r>
            <a:r>
              <a:rPr b="0" i="0" lang="en-US">
                <a:solidFill>
                  <a:srgbClr val="201F1E"/>
                </a:solidFill>
                <a:latin typeface="Calibri"/>
                <a:ea typeface="Calibri"/>
                <a:cs typeface="Calibri"/>
                <a:sym typeface="Calibri"/>
              </a:rPr>
              <a:t>I believe the main thing we should mention from the Georgia study is that not only did the results show the positive correlation in the five areas measured, but it simply gave students confidence about their future.  If you know where you’re going, you can go there in confidence without being worried about the unknown or the stress of not knowing where you’re going!</a:t>
            </a:r>
            <a:endParaRPr/>
          </a:p>
          <a:p>
            <a:pPr indent="0" lvl="0" marL="0" rtl="0" algn="l">
              <a:spcBef>
                <a:spcPts val="0"/>
              </a:spcBef>
              <a:spcAft>
                <a:spcPts val="0"/>
              </a:spcAft>
              <a:buNone/>
            </a:pPr>
            <a:r>
              <a:rPr b="0" i="0" lang="en-US">
                <a:solidFill>
                  <a:srgbClr val="201F1E"/>
                </a:solidFill>
                <a:latin typeface="Calibri"/>
                <a:ea typeface="Calibri"/>
                <a:cs typeface="Calibri"/>
                <a:sym typeface="Calibri"/>
              </a:rPr>
              <a:t>Slide Credit: Payton Loreen </a:t>
            </a:r>
            <a:endParaRPr/>
          </a:p>
          <a:p>
            <a:pPr indent="0" lvl="0" marL="0" rtl="0" algn="l">
              <a:spcBef>
                <a:spcPts val="0"/>
              </a:spcBef>
              <a:spcAft>
                <a:spcPts val="0"/>
              </a:spcAft>
              <a:buNone/>
            </a:pPr>
            <a:r>
              <a:t/>
            </a:r>
            <a:endParaRPr/>
          </a:p>
        </p:txBody>
      </p:sp>
      <p:sp>
        <p:nvSpPr>
          <p:cNvPr id="231" name="Google Shape;231;g292e71f97d1_0_631:notes"/>
          <p:cNvSpPr txBox="1"/>
          <p:nvPr>
            <p:ph idx="12" type="sldNum"/>
          </p:nvPr>
        </p:nvSpPr>
        <p:spPr>
          <a:xfrm>
            <a:off x="4142963" y="9119174"/>
            <a:ext cx="3170700" cy="482100"/>
          </a:xfrm>
          <a:prstGeom prst="rect">
            <a:avLst/>
          </a:prstGeom>
          <a:noFill/>
          <a:ln>
            <a:noFill/>
          </a:ln>
        </p:spPr>
        <p:txBody>
          <a:bodyPr anchorCtr="0" anchor="b" bIns="47400" lIns="94825" spcFirstLastPara="1" rIns="94825" wrap="square" tIns="47400">
            <a:noAutofit/>
          </a:bodyPr>
          <a:lstStyle/>
          <a:p>
            <a:pPr indent="0" lvl="0" marL="0" rtl="0" algn="r">
              <a:spcBef>
                <a:spcPts val="0"/>
              </a:spcBef>
              <a:spcAft>
                <a:spcPts val="0"/>
              </a:spcAft>
              <a:buNone/>
            </a:pPr>
            <a:fld id="{00000000-1234-1234-1234-123412341234}" type="slidenum">
              <a:rPr lang="en-US" sz="1300">
                <a:solidFill>
                  <a:srgbClr val="000000"/>
                </a:solidFill>
                <a:latin typeface="Calibri"/>
                <a:ea typeface="Calibri"/>
                <a:cs typeface="Calibri"/>
                <a:sym typeface="Calibri"/>
              </a:rPr>
              <a:t>‹#›</a:t>
            </a:fld>
            <a:endParaRPr sz="1300">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9426af7171_0_204: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29426af7171_0_204:notes"/>
          <p:cNvSpPr txBox="1"/>
          <p:nvPr>
            <p:ph idx="1" type="body"/>
          </p:nvPr>
        </p:nvSpPr>
        <p:spPr>
          <a:xfrm>
            <a:off x="732183" y="4620250"/>
            <a:ext cx="5850900" cy="3780900"/>
          </a:xfrm>
          <a:prstGeom prst="rect">
            <a:avLst/>
          </a:prstGeom>
        </p:spPr>
        <p:txBody>
          <a:bodyPr anchorCtr="0" anchor="t" bIns="47400" lIns="94825" spcFirstLastPara="1" rIns="94825" wrap="square" tIns="47400">
            <a:noAutofit/>
          </a:bodyPr>
          <a:lstStyle/>
          <a:p>
            <a:pPr indent="0" lvl="0" marL="0" rtl="0" algn="l">
              <a:spcBef>
                <a:spcPts val="0"/>
              </a:spcBef>
              <a:spcAft>
                <a:spcPts val="0"/>
              </a:spcAft>
              <a:buNone/>
            </a:pPr>
            <a:r>
              <a:t/>
            </a:r>
            <a:endParaRPr/>
          </a:p>
        </p:txBody>
      </p:sp>
      <p:sp>
        <p:nvSpPr>
          <p:cNvPr id="243" name="Google Shape;243;g29426af7171_0_204:notes"/>
          <p:cNvSpPr txBox="1"/>
          <p:nvPr>
            <p:ph idx="12" type="sldNum"/>
          </p:nvPr>
        </p:nvSpPr>
        <p:spPr>
          <a:xfrm>
            <a:off x="4142963" y="9119174"/>
            <a:ext cx="3170700" cy="482100"/>
          </a:xfrm>
          <a:prstGeom prst="rect">
            <a:avLst/>
          </a:prstGeom>
        </p:spPr>
        <p:txBody>
          <a:bodyPr anchorCtr="0" anchor="b" bIns="47400" lIns="94825" spcFirstLastPara="1" rIns="94825" wrap="square" tIns="47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66b9f87f15_0_4: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66b9f87f15_0_4:notes"/>
          <p:cNvSpPr txBox="1"/>
          <p:nvPr>
            <p:ph idx="1" type="body"/>
          </p:nvPr>
        </p:nvSpPr>
        <p:spPr>
          <a:xfrm>
            <a:off x="732183" y="4620250"/>
            <a:ext cx="5850900" cy="3780900"/>
          </a:xfrm>
          <a:prstGeom prst="rect">
            <a:avLst/>
          </a:prstGeom>
        </p:spPr>
        <p:txBody>
          <a:bodyPr anchorCtr="0" anchor="t" bIns="47400" lIns="94825" spcFirstLastPara="1" rIns="94825" wrap="square" tIns="47400">
            <a:noAutofit/>
          </a:bodyPr>
          <a:lstStyle/>
          <a:p>
            <a:pPr indent="0" lvl="0" marL="0" rtl="0" algn="l">
              <a:spcBef>
                <a:spcPts val="0"/>
              </a:spcBef>
              <a:spcAft>
                <a:spcPts val="0"/>
              </a:spcAft>
              <a:buNone/>
            </a:pPr>
            <a:r>
              <a:t/>
            </a:r>
            <a:endParaRPr/>
          </a:p>
        </p:txBody>
      </p:sp>
      <p:sp>
        <p:nvSpPr>
          <p:cNvPr id="253" name="Google Shape;253;g266b9f87f15_0_4:notes"/>
          <p:cNvSpPr txBox="1"/>
          <p:nvPr>
            <p:ph idx="12" type="sldNum"/>
          </p:nvPr>
        </p:nvSpPr>
        <p:spPr>
          <a:xfrm>
            <a:off x="4142963" y="9119174"/>
            <a:ext cx="3170700" cy="482100"/>
          </a:xfrm>
          <a:prstGeom prst="rect">
            <a:avLst/>
          </a:prstGeom>
        </p:spPr>
        <p:txBody>
          <a:bodyPr anchorCtr="0" anchor="b" bIns="47400" lIns="94825" spcFirstLastPara="1" rIns="94825" wrap="square" tIns="47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66b9f87f15_0_10: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266b9f87f15_0_10:notes"/>
          <p:cNvSpPr txBox="1"/>
          <p:nvPr>
            <p:ph idx="1" type="body"/>
          </p:nvPr>
        </p:nvSpPr>
        <p:spPr>
          <a:xfrm>
            <a:off x="732183" y="4620250"/>
            <a:ext cx="5850900" cy="3780900"/>
          </a:xfrm>
          <a:prstGeom prst="rect">
            <a:avLst/>
          </a:prstGeom>
        </p:spPr>
        <p:txBody>
          <a:bodyPr anchorCtr="0" anchor="t" bIns="47400" lIns="94825" spcFirstLastPara="1" rIns="94825" wrap="square" tIns="47400">
            <a:noAutofit/>
          </a:bodyPr>
          <a:lstStyle/>
          <a:p>
            <a:pPr indent="0" lvl="0" marL="0" rtl="0" algn="l">
              <a:spcBef>
                <a:spcPts val="0"/>
              </a:spcBef>
              <a:spcAft>
                <a:spcPts val="0"/>
              </a:spcAft>
              <a:buNone/>
            </a:pPr>
            <a:r>
              <a:t/>
            </a:r>
            <a:endParaRPr/>
          </a:p>
        </p:txBody>
      </p:sp>
      <p:sp>
        <p:nvSpPr>
          <p:cNvPr id="259" name="Google Shape;259;g266b9f87f15_0_10:notes"/>
          <p:cNvSpPr txBox="1"/>
          <p:nvPr>
            <p:ph idx="12" type="sldNum"/>
          </p:nvPr>
        </p:nvSpPr>
        <p:spPr>
          <a:xfrm>
            <a:off x="4142963" y="9119174"/>
            <a:ext cx="3170700" cy="482100"/>
          </a:xfrm>
          <a:prstGeom prst="rect">
            <a:avLst/>
          </a:prstGeom>
        </p:spPr>
        <p:txBody>
          <a:bodyPr anchorCtr="0" anchor="b" bIns="47400" lIns="94825" spcFirstLastPara="1" rIns="94825" wrap="square" tIns="47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66b9f87f15_0_16: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266b9f87f15_0_16:notes"/>
          <p:cNvSpPr txBox="1"/>
          <p:nvPr>
            <p:ph idx="1" type="body"/>
          </p:nvPr>
        </p:nvSpPr>
        <p:spPr>
          <a:xfrm>
            <a:off x="732183" y="4620250"/>
            <a:ext cx="5850900" cy="3780900"/>
          </a:xfrm>
          <a:prstGeom prst="rect">
            <a:avLst/>
          </a:prstGeom>
        </p:spPr>
        <p:txBody>
          <a:bodyPr anchorCtr="0" anchor="t" bIns="47400" lIns="94825" spcFirstLastPara="1" rIns="94825" wrap="square" tIns="47400">
            <a:noAutofit/>
          </a:bodyPr>
          <a:lstStyle/>
          <a:p>
            <a:pPr indent="0" lvl="0" marL="0" rtl="0" algn="l">
              <a:spcBef>
                <a:spcPts val="0"/>
              </a:spcBef>
              <a:spcAft>
                <a:spcPts val="0"/>
              </a:spcAft>
              <a:buNone/>
            </a:pPr>
            <a:r>
              <a:t/>
            </a:r>
            <a:endParaRPr/>
          </a:p>
        </p:txBody>
      </p:sp>
      <p:sp>
        <p:nvSpPr>
          <p:cNvPr id="266" name="Google Shape;266;g266b9f87f15_0_16:notes"/>
          <p:cNvSpPr txBox="1"/>
          <p:nvPr>
            <p:ph idx="12" type="sldNum"/>
          </p:nvPr>
        </p:nvSpPr>
        <p:spPr>
          <a:xfrm>
            <a:off x="4142963" y="9119174"/>
            <a:ext cx="3170700" cy="482100"/>
          </a:xfrm>
          <a:prstGeom prst="rect">
            <a:avLst/>
          </a:prstGeom>
        </p:spPr>
        <p:txBody>
          <a:bodyPr anchorCtr="0" anchor="b" bIns="47400" lIns="94825" spcFirstLastPara="1" rIns="94825" wrap="square" tIns="47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b213f4adad_0_14:notes"/>
          <p:cNvSpPr/>
          <p:nvPr>
            <p:ph idx="2" type="sldImg"/>
          </p:nvPr>
        </p:nvSpPr>
        <p:spPr>
          <a:xfrm>
            <a:off x="406720" y="720090"/>
            <a:ext cx="6502500" cy="36006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2b213f4adad_0_14:notes"/>
          <p:cNvSpPr txBox="1"/>
          <p:nvPr>
            <p:ph idx="1" type="body"/>
          </p:nvPr>
        </p:nvSpPr>
        <p:spPr>
          <a:xfrm>
            <a:off x="731520" y="4560570"/>
            <a:ext cx="5852100" cy="4320600"/>
          </a:xfrm>
          <a:prstGeom prst="rect">
            <a:avLst/>
          </a:prstGeom>
        </p:spPr>
        <p:txBody>
          <a:bodyPr anchorCtr="0" anchor="t" bIns="47400" lIns="94825" spcFirstLastPara="1" rIns="94825" wrap="square" tIns="47400">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92e71f97d1_0_828: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g292e71f97d1_0_828:notes"/>
          <p:cNvSpPr txBox="1"/>
          <p:nvPr>
            <p:ph idx="1" type="body"/>
          </p:nvPr>
        </p:nvSpPr>
        <p:spPr>
          <a:xfrm>
            <a:off x="732183" y="4620250"/>
            <a:ext cx="5850900" cy="3780900"/>
          </a:xfrm>
          <a:prstGeom prst="rect">
            <a:avLst/>
          </a:prstGeom>
          <a:noFill/>
          <a:ln>
            <a:noFill/>
          </a:ln>
        </p:spPr>
        <p:txBody>
          <a:bodyPr anchorCtr="0" anchor="t" bIns="47400" lIns="94825" spcFirstLastPara="1" rIns="94825" wrap="square" tIns="47400">
            <a:noAutofit/>
          </a:bodyPr>
          <a:lstStyle/>
          <a:p>
            <a:pPr indent="0" lvl="0" marL="0" rtl="0" algn="l">
              <a:spcBef>
                <a:spcPts val="0"/>
              </a:spcBef>
              <a:spcAft>
                <a:spcPts val="0"/>
              </a:spcAft>
              <a:buNone/>
            </a:pPr>
            <a:r>
              <a:t/>
            </a:r>
            <a:endParaRPr/>
          </a:p>
        </p:txBody>
      </p:sp>
      <p:sp>
        <p:nvSpPr>
          <p:cNvPr id="284" name="Google Shape;284;g292e71f97d1_0_828:notes"/>
          <p:cNvSpPr txBox="1"/>
          <p:nvPr>
            <p:ph idx="12" type="sldNum"/>
          </p:nvPr>
        </p:nvSpPr>
        <p:spPr>
          <a:xfrm>
            <a:off x="4142963" y="9119174"/>
            <a:ext cx="3170700" cy="482100"/>
          </a:xfrm>
          <a:prstGeom prst="rect">
            <a:avLst/>
          </a:prstGeom>
          <a:noFill/>
          <a:ln>
            <a:noFill/>
          </a:ln>
        </p:spPr>
        <p:txBody>
          <a:bodyPr anchorCtr="0" anchor="b" bIns="47400" lIns="94825" spcFirstLastPara="1" rIns="94825" wrap="square" tIns="474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b213f4adad_0_74:notes"/>
          <p:cNvSpPr txBox="1"/>
          <p:nvPr>
            <p:ph idx="1" type="body"/>
          </p:nvPr>
        </p:nvSpPr>
        <p:spPr>
          <a:xfrm>
            <a:off x="732183" y="4620250"/>
            <a:ext cx="5850900" cy="3780900"/>
          </a:xfrm>
          <a:prstGeom prst="rect">
            <a:avLst/>
          </a:prstGeom>
        </p:spPr>
        <p:txBody>
          <a:bodyPr anchorCtr="0" anchor="t" bIns="47400" lIns="94825" spcFirstLastPara="1" rIns="94825" wrap="square" tIns="47400">
            <a:noAutofit/>
          </a:bodyPr>
          <a:lstStyle/>
          <a:p>
            <a:pPr indent="0" lvl="0" marL="0" rtl="0" algn="l">
              <a:spcBef>
                <a:spcPts val="0"/>
              </a:spcBef>
              <a:spcAft>
                <a:spcPts val="0"/>
              </a:spcAft>
              <a:buNone/>
            </a:pPr>
            <a:r>
              <a:t/>
            </a:r>
            <a:endParaRPr/>
          </a:p>
        </p:txBody>
      </p:sp>
      <p:sp>
        <p:nvSpPr>
          <p:cNvPr id="295" name="Google Shape;295;g2b213f4adad_0_74: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6:notes"/>
          <p:cNvSpPr txBox="1"/>
          <p:nvPr>
            <p:ph idx="1" type="body"/>
          </p:nvPr>
        </p:nvSpPr>
        <p:spPr>
          <a:xfrm>
            <a:off x="732183" y="4620250"/>
            <a:ext cx="5850835" cy="3780800"/>
          </a:xfrm>
          <a:prstGeom prst="rect">
            <a:avLst/>
          </a:prstGeom>
        </p:spPr>
        <p:txBody>
          <a:bodyPr anchorCtr="0" anchor="t" bIns="47400" lIns="94825" spcFirstLastPara="1" rIns="94825" wrap="square" tIns="47400">
            <a:noAutofit/>
          </a:bodyPr>
          <a:lstStyle/>
          <a:p>
            <a:pPr indent="0" lvl="0" marL="0" rtl="0" algn="l">
              <a:spcBef>
                <a:spcPts val="0"/>
              </a:spcBef>
              <a:spcAft>
                <a:spcPts val="0"/>
              </a:spcAft>
              <a:buClr>
                <a:schemeClr val="dk1"/>
              </a:buClr>
              <a:buSzPts val="1400"/>
              <a:buFont typeface="Arial"/>
              <a:buNone/>
            </a:pPr>
            <a:r>
              <a:rPr lang="en-US"/>
              <a:t>Discovery is most frequently used by districts, Insights as well</a:t>
            </a:r>
            <a:endParaRPr/>
          </a:p>
          <a:p>
            <a:pPr indent="0" lvl="0" marL="0" rtl="0" algn="l">
              <a:spcBef>
                <a:spcPts val="0"/>
              </a:spcBef>
              <a:spcAft>
                <a:spcPts val="0"/>
              </a:spcAft>
              <a:buClr>
                <a:schemeClr val="dk1"/>
              </a:buClr>
              <a:buSzPts val="1400"/>
              <a:buFont typeface="Arial"/>
              <a:buNone/>
            </a:pPr>
            <a:r>
              <a:rPr lang="en-US"/>
              <a:t>Certification involves students taking exams that measure what employers are looking for and then they are awarded a certificate</a:t>
            </a:r>
            <a:endParaRPr/>
          </a:p>
        </p:txBody>
      </p:sp>
      <p:sp>
        <p:nvSpPr>
          <p:cNvPr id="112" name="Google Shape;112;p6: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66b9f87f15_0_52:notes"/>
          <p:cNvSpPr/>
          <p:nvPr>
            <p:ph idx="2" type="sldImg"/>
          </p:nvPr>
        </p:nvSpPr>
        <p:spPr>
          <a:xfrm>
            <a:off x="406720" y="720090"/>
            <a:ext cx="6502500" cy="36006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266b9f87f15_0_52:notes"/>
          <p:cNvSpPr txBox="1"/>
          <p:nvPr>
            <p:ph idx="1" type="body"/>
          </p:nvPr>
        </p:nvSpPr>
        <p:spPr>
          <a:xfrm>
            <a:off x="731520" y="4560570"/>
            <a:ext cx="5852100" cy="4320600"/>
          </a:xfrm>
          <a:prstGeom prst="rect">
            <a:avLst/>
          </a:prstGeom>
        </p:spPr>
        <p:txBody>
          <a:bodyPr anchorCtr="0" anchor="t" bIns="47400" lIns="94825" spcFirstLastPara="1" rIns="94825" wrap="square" tIns="47400">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66b9f87f15_0_107:notes"/>
          <p:cNvSpPr/>
          <p:nvPr>
            <p:ph idx="2" type="sldImg"/>
          </p:nvPr>
        </p:nvSpPr>
        <p:spPr>
          <a:xfrm>
            <a:off x="406720" y="720090"/>
            <a:ext cx="6502500" cy="36006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266b9f87f15_0_107:notes"/>
          <p:cNvSpPr txBox="1"/>
          <p:nvPr>
            <p:ph idx="1" type="body"/>
          </p:nvPr>
        </p:nvSpPr>
        <p:spPr>
          <a:xfrm>
            <a:off x="731520" y="4560570"/>
            <a:ext cx="5852100" cy="4320600"/>
          </a:xfrm>
          <a:prstGeom prst="rect">
            <a:avLst/>
          </a:prstGeom>
        </p:spPr>
        <p:txBody>
          <a:bodyPr anchorCtr="0" anchor="t" bIns="47400" lIns="94825" spcFirstLastPara="1" rIns="94825" wrap="square" tIns="47400">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66b9f87f15_0_163:notes"/>
          <p:cNvSpPr/>
          <p:nvPr>
            <p:ph idx="2" type="sldImg"/>
          </p:nvPr>
        </p:nvSpPr>
        <p:spPr>
          <a:xfrm>
            <a:off x="406720" y="720090"/>
            <a:ext cx="6502500" cy="36006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266b9f87f15_0_163:notes"/>
          <p:cNvSpPr txBox="1"/>
          <p:nvPr>
            <p:ph idx="1" type="body"/>
          </p:nvPr>
        </p:nvSpPr>
        <p:spPr>
          <a:xfrm>
            <a:off x="731520" y="4560570"/>
            <a:ext cx="5852100" cy="4320600"/>
          </a:xfrm>
          <a:prstGeom prst="rect">
            <a:avLst/>
          </a:prstGeom>
        </p:spPr>
        <p:txBody>
          <a:bodyPr anchorCtr="0" anchor="t" bIns="47400" lIns="94825" spcFirstLastPara="1" rIns="94825" wrap="square" tIns="47400">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b213f4adad_0_1: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g2b213f4adad_0_1:notes"/>
          <p:cNvSpPr txBox="1"/>
          <p:nvPr>
            <p:ph idx="1" type="body"/>
          </p:nvPr>
        </p:nvSpPr>
        <p:spPr>
          <a:xfrm>
            <a:off x="732183" y="4620250"/>
            <a:ext cx="5850900" cy="3780900"/>
          </a:xfrm>
          <a:prstGeom prst="rect">
            <a:avLst/>
          </a:prstGeom>
          <a:noFill/>
          <a:ln>
            <a:noFill/>
          </a:ln>
        </p:spPr>
        <p:txBody>
          <a:bodyPr anchorCtr="0" anchor="t" bIns="47400" lIns="94825" spcFirstLastPara="1" rIns="94825" wrap="square" tIns="47400">
            <a:noAutofit/>
          </a:bodyPr>
          <a:lstStyle/>
          <a:p>
            <a:pPr indent="0" lvl="0" marL="0" rtl="0" algn="l">
              <a:spcBef>
                <a:spcPts val="0"/>
              </a:spcBef>
              <a:spcAft>
                <a:spcPts val="0"/>
              </a:spcAft>
              <a:buNone/>
            </a:pPr>
            <a:r>
              <a:t/>
            </a:r>
            <a:endParaRPr/>
          </a:p>
        </p:txBody>
      </p:sp>
      <p:sp>
        <p:nvSpPr>
          <p:cNvPr id="337" name="Google Shape;337;g2b213f4adad_0_1:notes"/>
          <p:cNvSpPr txBox="1"/>
          <p:nvPr>
            <p:ph idx="12" type="sldNum"/>
          </p:nvPr>
        </p:nvSpPr>
        <p:spPr>
          <a:xfrm>
            <a:off x="4142963" y="9119174"/>
            <a:ext cx="3170700" cy="482100"/>
          </a:xfrm>
          <a:prstGeom prst="rect">
            <a:avLst/>
          </a:prstGeom>
          <a:noFill/>
          <a:ln>
            <a:noFill/>
          </a:ln>
        </p:spPr>
        <p:txBody>
          <a:bodyPr anchorCtr="0" anchor="b" bIns="47400" lIns="94825" spcFirstLastPara="1" rIns="94825" wrap="square" tIns="474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b3662d5bf2_0_74: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g2b3662d5bf2_0_74:notes"/>
          <p:cNvSpPr txBox="1"/>
          <p:nvPr>
            <p:ph idx="1" type="body"/>
          </p:nvPr>
        </p:nvSpPr>
        <p:spPr>
          <a:xfrm>
            <a:off x="732183" y="4620250"/>
            <a:ext cx="5850900" cy="3780900"/>
          </a:xfrm>
          <a:prstGeom prst="rect">
            <a:avLst/>
          </a:prstGeom>
          <a:noFill/>
          <a:ln>
            <a:noFill/>
          </a:ln>
        </p:spPr>
        <p:txBody>
          <a:bodyPr anchorCtr="0" anchor="t" bIns="47400" lIns="94825" spcFirstLastPara="1" rIns="94825" wrap="square" tIns="47400">
            <a:noAutofit/>
          </a:bodyPr>
          <a:lstStyle/>
          <a:p>
            <a:pPr indent="0" lvl="0" marL="0" rtl="0" algn="l">
              <a:spcBef>
                <a:spcPts val="0"/>
              </a:spcBef>
              <a:spcAft>
                <a:spcPts val="0"/>
              </a:spcAft>
              <a:buNone/>
            </a:pPr>
            <a:r>
              <a:t/>
            </a:r>
            <a:endParaRPr/>
          </a:p>
        </p:txBody>
      </p:sp>
      <p:sp>
        <p:nvSpPr>
          <p:cNvPr id="349" name="Google Shape;349;g2b3662d5bf2_0_74:notes"/>
          <p:cNvSpPr txBox="1"/>
          <p:nvPr>
            <p:ph idx="12" type="sldNum"/>
          </p:nvPr>
        </p:nvSpPr>
        <p:spPr>
          <a:xfrm>
            <a:off x="4142963" y="9119174"/>
            <a:ext cx="3170700" cy="482100"/>
          </a:xfrm>
          <a:prstGeom prst="rect">
            <a:avLst/>
          </a:prstGeom>
          <a:noFill/>
          <a:ln>
            <a:noFill/>
          </a:ln>
        </p:spPr>
        <p:txBody>
          <a:bodyPr anchorCtr="0" anchor="b" bIns="47400" lIns="94825" spcFirstLastPara="1" rIns="94825" wrap="square" tIns="474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b3662d5bf2_0_98: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g2b3662d5bf2_0_98:notes"/>
          <p:cNvSpPr txBox="1"/>
          <p:nvPr>
            <p:ph idx="1" type="body"/>
          </p:nvPr>
        </p:nvSpPr>
        <p:spPr>
          <a:xfrm>
            <a:off x="732183" y="4620250"/>
            <a:ext cx="5850900" cy="3780900"/>
          </a:xfrm>
          <a:prstGeom prst="rect">
            <a:avLst/>
          </a:prstGeom>
          <a:noFill/>
          <a:ln>
            <a:noFill/>
          </a:ln>
        </p:spPr>
        <p:txBody>
          <a:bodyPr anchorCtr="0" anchor="t" bIns="47400" lIns="94825" spcFirstLastPara="1" rIns="94825" wrap="square" tIns="47400">
            <a:noAutofit/>
          </a:bodyPr>
          <a:lstStyle/>
          <a:p>
            <a:pPr indent="0" lvl="0" marL="0" rtl="0" algn="l">
              <a:spcBef>
                <a:spcPts val="0"/>
              </a:spcBef>
              <a:spcAft>
                <a:spcPts val="0"/>
              </a:spcAft>
              <a:buNone/>
            </a:pPr>
            <a:r>
              <a:t/>
            </a:r>
            <a:endParaRPr/>
          </a:p>
        </p:txBody>
      </p:sp>
      <p:sp>
        <p:nvSpPr>
          <p:cNvPr id="362" name="Google Shape;362;g2b3662d5bf2_0_98:notes"/>
          <p:cNvSpPr txBox="1"/>
          <p:nvPr>
            <p:ph idx="12" type="sldNum"/>
          </p:nvPr>
        </p:nvSpPr>
        <p:spPr>
          <a:xfrm>
            <a:off x="4142963" y="9119174"/>
            <a:ext cx="3170700" cy="482100"/>
          </a:xfrm>
          <a:prstGeom prst="rect">
            <a:avLst/>
          </a:prstGeom>
          <a:noFill/>
          <a:ln>
            <a:noFill/>
          </a:ln>
        </p:spPr>
        <p:txBody>
          <a:bodyPr anchorCtr="0" anchor="b" bIns="47400" lIns="94825" spcFirstLastPara="1" rIns="94825" wrap="square" tIns="474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b3662d5bf2_0_110: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g2b3662d5bf2_0_110:notes"/>
          <p:cNvSpPr txBox="1"/>
          <p:nvPr>
            <p:ph idx="1" type="body"/>
          </p:nvPr>
        </p:nvSpPr>
        <p:spPr>
          <a:xfrm>
            <a:off x="732183" y="4620250"/>
            <a:ext cx="5850900" cy="3780900"/>
          </a:xfrm>
          <a:prstGeom prst="rect">
            <a:avLst/>
          </a:prstGeom>
          <a:noFill/>
          <a:ln>
            <a:noFill/>
          </a:ln>
        </p:spPr>
        <p:txBody>
          <a:bodyPr anchorCtr="0" anchor="t" bIns="47400" lIns="94825" spcFirstLastPara="1" rIns="94825" wrap="square" tIns="47400">
            <a:noAutofit/>
          </a:bodyPr>
          <a:lstStyle/>
          <a:p>
            <a:pPr indent="0" lvl="0" marL="0" rtl="0" algn="l">
              <a:spcBef>
                <a:spcPts val="0"/>
              </a:spcBef>
              <a:spcAft>
                <a:spcPts val="0"/>
              </a:spcAft>
              <a:buNone/>
            </a:pPr>
            <a:r>
              <a:t/>
            </a:r>
            <a:endParaRPr/>
          </a:p>
        </p:txBody>
      </p:sp>
      <p:sp>
        <p:nvSpPr>
          <p:cNvPr id="374" name="Google Shape;374;g2b3662d5bf2_0_110:notes"/>
          <p:cNvSpPr txBox="1"/>
          <p:nvPr>
            <p:ph idx="12" type="sldNum"/>
          </p:nvPr>
        </p:nvSpPr>
        <p:spPr>
          <a:xfrm>
            <a:off x="4142963" y="9119174"/>
            <a:ext cx="3170700" cy="482100"/>
          </a:xfrm>
          <a:prstGeom prst="rect">
            <a:avLst/>
          </a:prstGeom>
          <a:noFill/>
          <a:ln>
            <a:noFill/>
          </a:ln>
        </p:spPr>
        <p:txBody>
          <a:bodyPr anchorCtr="0" anchor="b" bIns="47400" lIns="94825" spcFirstLastPara="1" rIns="94825" wrap="square" tIns="474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92e71f97d1_0_722: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g292e71f97d1_0_722:notes"/>
          <p:cNvSpPr txBox="1"/>
          <p:nvPr>
            <p:ph idx="1" type="body"/>
          </p:nvPr>
        </p:nvSpPr>
        <p:spPr>
          <a:xfrm>
            <a:off x="732183" y="4620250"/>
            <a:ext cx="5850900" cy="3780900"/>
          </a:xfrm>
          <a:prstGeom prst="rect">
            <a:avLst/>
          </a:prstGeom>
          <a:noFill/>
          <a:ln>
            <a:noFill/>
          </a:ln>
        </p:spPr>
        <p:txBody>
          <a:bodyPr anchorCtr="0" anchor="t" bIns="47400" lIns="94825" spcFirstLastPara="1" rIns="94825" wrap="square" tIns="47400">
            <a:noAutofit/>
          </a:bodyPr>
          <a:lstStyle/>
          <a:p>
            <a:pPr indent="0" lvl="0" marL="0" rtl="0" algn="l">
              <a:spcBef>
                <a:spcPts val="0"/>
              </a:spcBef>
              <a:spcAft>
                <a:spcPts val="0"/>
              </a:spcAft>
              <a:buNone/>
            </a:pPr>
            <a:r>
              <a:t/>
            </a:r>
            <a:endParaRPr/>
          </a:p>
        </p:txBody>
      </p:sp>
      <p:sp>
        <p:nvSpPr>
          <p:cNvPr id="386" name="Google Shape;386;g292e71f97d1_0_722:notes"/>
          <p:cNvSpPr txBox="1"/>
          <p:nvPr>
            <p:ph idx="12" type="sldNum"/>
          </p:nvPr>
        </p:nvSpPr>
        <p:spPr>
          <a:xfrm>
            <a:off x="4142963" y="9119174"/>
            <a:ext cx="3170700" cy="482100"/>
          </a:xfrm>
          <a:prstGeom prst="rect">
            <a:avLst/>
          </a:prstGeom>
          <a:noFill/>
          <a:ln>
            <a:noFill/>
          </a:ln>
        </p:spPr>
        <p:txBody>
          <a:bodyPr anchorCtr="0" anchor="b" bIns="47400" lIns="94825" spcFirstLastPara="1" rIns="94825" wrap="square" tIns="474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92e71f97d1_0_918: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292e71f97d1_0_918:notes"/>
          <p:cNvSpPr txBox="1"/>
          <p:nvPr>
            <p:ph idx="1" type="body"/>
          </p:nvPr>
        </p:nvSpPr>
        <p:spPr>
          <a:xfrm>
            <a:off x="732183" y="4620250"/>
            <a:ext cx="5850900" cy="3780900"/>
          </a:xfrm>
          <a:prstGeom prst="rect">
            <a:avLst/>
          </a:prstGeom>
        </p:spPr>
        <p:txBody>
          <a:bodyPr anchorCtr="0" anchor="t" bIns="47400" lIns="94825" spcFirstLastPara="1" rIns="94825" wrap="square" tIns="47400">
            <a:noAutofit/>
          </a:bodyPr>
          <a:lstStyle/>
          <a:p>
            <a:pPr indent="0" lvl="0" marL="0" rtl="0" algn="l">
              <a:spcBef>
                <a:spcPts val="0"/>
              </a:spcBef>
              <a:spcAft>
                <a:spcPts val="0"/>
              </a:spcAft>
              <a:buNone/>
            </a:pPr>
            <a:r>
              <a:t/>
            </a:r>
            <a:endParaRPr/>
          </a:p>
        </p:txBody>
      </p:sp>
      <p:sp>
        <p:nvSpPr>
          <p:cNvPr id="398" name="Google Shape;398;g292e71f97d1_0_918:notes"/>
          <p:cNvSpPr txBox="1"/>
          <p:nvPr>
            <p:ph idx="12" type="sldNum"/>
          </p:nvPr>
        </p:nvSpPr>
        <p:spPr>
          <a:xfrm>
            <a:off x="4142963" y="9119174"/>
            <a:ext cx="3170700" cy="482100"/>
          </a:xfrm>
          <a:prstGeom prst="rect">
            <a:avLst/>
          </a:prstGeom>
        </p:spPr>
        <p:txBody>
          <a:bodyPr anchorCtr="0" anchor="b" bIns="47400" lIns="94825" spcFirstLastPara="1" rIns="94825" wrap="square" tIns="474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66b9f87f15_0_28: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g266b9f87f15_0_28:notes"/>
          <p:cNvSpPr txBox="1"/>
          <p:nvPr>
            <p:ph idx="1" type="body"/>
          </p:nvPr>
        </p:nvSpPr>
        <p:spPr>
          <a:xfrm>
            <a:off x="732183" y="4620250"/>
            <a:ext cx="5850900" cy="3780900"/>
          </a:xfrm>
          <a:prstGeom prst="rect">
            <a:avLst/>
          </a:prstGeom>
          <a:noFill/>
          <a:ln>
            <a:noFill/>
          </a:ln>
        </p:spPr>
        <p:txBody>
          <a:bodyPr anchorCtr="0" anchor="t" bIns="47400" lIns="94825" spcFirstLastPara="1" rIns="94825" wrap="square" tIns="47400">
            <a:noAutofit/>
          </a:bodyPr>
          <a:lstStyle/>
          <a:p>
            <a:pPr indent="0" lvl="0" marL="0" rtl="0" algn="l">
              <a:spcBef>
                <a:spcPts val="0"/>
              </a:spcBef>
              <a:spcAft>
                <a:spcPts val="0"/>
              </a:spcAft>
              <a:buNone/>
            </a:pPr>
            <a:r>
              <a:t/>
            </a:r>
            <a:endParaRPr/>
          </a:p>
        </p:txBody>
      </p:sp>
      <p:sp>
        <p:nvSpPr>
          <p:cNvPr id="404" name="Google Shape;404;g266b9f87f15_0_28:notes"/>
          <p:cNvSpPr txBox="1"/>
          <p:nvPr>
            <p:ph idx="12" type="sldNum"/>
          </p:nvPr>
        </p:nvSpPr>
        <p:spPr>
          <a:xfrm>
            <a:off x="4142963" y="9119174"/>
            <a:ext cx="3170700" cy="482100"/>
          </a:xfrm>
          <a:prstGeom prst="rect">
            <a:avLst/>
          </a:prstGeom>
          <a:noFill/>
          <a:ln>
            <a:noFill/>
          </a:ln>
        </p:spPr>
        <p:txBody>
          <a:bodyPr anchorCtr="0" anchor="b" bIns="47400" lIns="94825" spcFirstLastPara="1" rIns="94825" wrap="square" tIns="474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9: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p9:notes"/>
          <p:cNvSpPr txBox="1"/>
          <p:nvPr>
            <p:ph idx="1" type="body"/>
          </p:nvPr>
        </p:nvSpPr>
        <p:spPr>
          <a:xfrm>
            <a:off x="732183" y="4620250"/>
            <a:ext cx="5850900" cy="3780900"/>
          </a:xfrm>
          <a:prstGeom prst="rect">
            <a:avLst/>
          </a:prstGeom>
          <a:noFill/>
          <a:ln>
            <a:noFill/>
          </a:ln>
        </p:spPr>
        <p:txBody>
          <a:bodyPr anchorCtr="0" anchor="t" bIns="47400" lIns="94825" spcFirstLastPara="1" rIns="94825" wrap="square" tIns="47400">
            <a:noAutofit/>
          </a:bodyPr>
          <a:lstStyle/>
          <a:p>
            <a:pPr indent="0" lvl="0" marL="0" rtl="0" algn="l">
              <a:spcBef>
                <a:spcPts val="0"/>
              </a:spcBef>
              <a:spcAft>
                <a:spcPts val="0"/>
              </a:spcAft>
              <a:buNone/>
            </a:pPr>
            <a:r>
              <a:rPr lang="en-US"/>
              <a:t>Students struggle to see the value and application of what they’re learning in school.</a:t>
            </a:r>
            <a:endParaRPr/>
          </a:p>
          <a:p>
            <a:pPr indent="0" lvl="0" marL="0" rtl="0" algn="l">
              <a:spcBef>
                <a:spcPts val="0"/>
              </a:spcBef>
              <a:spcAft>
                <a:spcPts val="0"/>
              </a:spcAft>
              <a:buNone/>
            </a:pPr>
            <a:r>
              <a:rPr lang="en-US"/>
              <a:t>Career guidance based solely on interest surveys is limited by a student’s exposure. Harmful to women, minorities and rural/urban students. </a:t>
            </a:r>
            <a:endParaRPr/>
          </a:p>
          <a:p>
            <a:pPr indent="0" lvl="0" marL="0" rtl="0" algn="l">
              <a:spcBef>
                <a:spcPts val="0"/>
              </a:spcBef>
              <a:spcAft>
                <a:spcPts val="0"/>
              </a:spcAft>
              <a:buNone/>
            </a:pPr>
            <a:r>
              <a:rPr lang="en-US"/>
              <a:t>Slide Credit: Trevor Perkins</a:t>
            </a:r>
            <a:endParaRPr/>
          </a:p>
          <a:p>
            <a:pPr indent="0" lvl="0" marL="0" rtl="0" algn="l">
              <a:spcBef>
                <a:spcPts val="0"/>
              </a:spcBef>
              <a:spcAft>
                <a:spcPts val="0"/>
              </a:spcAft>
              <a:buNone/>
            </a:pPr>
            <a:r>
              <a:t/>
            </a:r>
            <a:endParaRPr/>
          </a:p>
        </p:txBody>
      </p:sp>
      <p:sp>
        <p:nvSpPr>
          <p:cNvPr id="121" name="Google Shape;121;p9:notes"/>
          <p:cNvSpPr txBox="1"/>
          <p:nvPr>
            <p:ph idx="12" type="sldNum"/>
          </p:nvPr>
        </p:nvSpPr>
        <p:spPr>
          <a:xfrm>
            <a:off x="4142963" y="9119174"/>
            <a:ext cx="3170700" cy="482100"/>
          </a:xfrm>
          <a:prstGeom prst="rect">
            <a:avLst/>
          </a:prstGeom>
          <a:noFill/>
          <a:ln>
            <a:noFill/>
          </a:ln>
        </p:spPr>
        <p:txBody>
          <a:bodyPr anchorCtr="0" anchor="b" bIns="47400" lIns="94825" spcFirstLastPara="1" rIns="94825" wrap="square" tIns="474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bb5b8565bd_0_0:notes"/>
          <p:cNvSpPr/>
          <p:nvPr>
            <p:ph idx="2" type="sldImg"/>
          </p:nvPr>
        </p:nvSpPr>
        <p:spPr>
          <a:xfrm>
            <a:off x="406720" y="720090"/>
            <a:ext cx="6502500" cy="36006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2bb5b8565bd_0_0:notes"/>
          <p:cNvSpPr txBox="1"/>
          <p:nvPr>
            <p:ph idx="1" type="body"/>
          </p:nvPr>
        </p:nvSpPr>
        <p:spPr>
          <a:xfrm>
            <a:off x="731520" y="4560570"/>
            <a:ext cx="5852100" cy="4320600"/>
          </a:xfrm>
          <a:prstGeom prst="rect">
            <a:avLst/>
          </a:prstGeom>
        </p:spPr>
        <p:txBody>
          <a:bodyPr anchorCtr="0" anchor="t" bIns="47400" lIns="94825" spcFirstLastPara="1" rIns="94825" wrap="square" tIns="4740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bb5b8565bd_0_106:notes"/>
          <p:cNvSpPr txBox="1"/>
          <p:nvPr>
            <p:ph idx="1" type="body"/>
          </p:nvPr>
        </p:nvSpPr>
        <p:spPr>
          <a:xfrm>
            <a:off x="731520" y="4620578"/>
            <a:ext cx="5852100" cy="3780600"/>
          </a:xfrm>
          <a:prstGeom prst="rect">
            <a:avLst/>
          </a:prstGeom>
        </p:spPr>
        <p:txBody>
          <a:bodyPr anchorCtr="0" anchor="t" bIns="47400" lIns="94825" spcFirstLastPara="1" rIns="94825" wrap="square" tIns="47400">
            <a:noAutofit/>
          </a:bodyPr>
          <a:lstStyle/>
          <a:p>
            <a:pPr indent="0" lvl="0" marL="0" rtl="0" algn="l">
              <a:spcBef>
                <a:spcPts val="0"/>
              </a:spcBef>
              <a:spcAft>
                <a:spcPts val="0"/>
              </a:spcAft>
              <a:buNone/>
            </a:pPr>
            <a:r>
              <a:t/>
            </a:r>
            <a:endParaRPr/>
          </a:p>
        </p:txBody>
      </p:sp>
      <p:sp>
        <p:nvSpPr>
          <p:cNvPr id="135" name="Google Shape;135;g2bb5b8565bd_0_106:notes"/>
          <p:cNvSpPr/>
          <p:nvPr>
            <p:ph idx="2" type="sldImg"/>
          </p:nvPr>
        </p:nvSpPr>
        <p:spPr>
          <a:xfrm>
            <a:off x="731520" y="1200150"/>
            <a:ext cx="5852100" cy="3240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92e71f97d1_0_195:notes"/>
          <p:cNvSpPr txBox="1"/>
          <p:nvPr>
            <p:ph idx="1" type="body"/>
          </p:nvPr>
        </p:nvSpPr>
        <p:spPr>
          <a:xfrm>
            <a:off x="732183" y="4620250"/>
            <a:ext cx="5850900" cy="3780900"/>
          </a:xfrm>
          <a:prstGeom prst="rect">
            <a:avLst/>
          </a:prstGeom>
        </p:spPr>
        <p:txBody>
          <a:bodyPr anchorCtr="0" anchor="t" bIns="47400" lIns="94825" spcFirstLastPara="1" rIns="94825" wrap="square" tIns="47400">
            <a:noAutofit/>
          </a:bodyPr>
          <a:lstStyle/>
          <a:p>
            <a:pPr indent="0" lvl="0" marL="0" rtl="0" algn="l">
              <a:spcBef>
                <a:spcPts val="0"/>
              </a:spcBef>
              <a:spcAft>
                <a:spcPts val="0"/>
              </a:spcAft>
              <a:buClr>
                <a:schemeClr val="dk1"/>
              </a:buClr>
              <a:buSzPts val="1400"/>
              <a:buFont typeface="Arial"/>
              <a:buNone/>
            </a:pPr>
            <a:r>
              <a:rPr lang="en-US" u="sng">
                <a:solidFill>
                  <a:schemeClr val="hlink"/>
                </a:solidFill>
                <a:hlinkClick r:id="rId2"/>
              </a:rPr>
              <a:t>Forbes</a:t>
            </a:r>
            <a:r>
              <a:rPr lang="en-US"/>
              <a:t> “About 40% of recent graduates are underemployed, working in jobs that do not require their level of training.”  At the same time, 89% of employers report difficulty finding employees with the requisite skills for job openings.</a:t>
            </a:r>
            <a:endParaRPr/>
          </a:p>
          <a:p>
            <a:pPr indent="0" lvl="0" marL="0" rtl="0" algn="l">
              <a:spcBef>
                <a:spcPts val="0"/>
              </a:spcBef>
              <a:spcAft>
                <a:spcPts val="0"/>
              </a:spcAft>
              <a:buClr>
                <a:schemeClr val="dk1"/>
              </a:buClr>
              <a:buSzPts val="1400"/>
              <a:buFont typeface="Arial"/>
              <a:buNone/>
            </a:pPr>
            <a:r>
              <a:rPr lang="en-US"/>
              <a:t>Education and workforce systems have been disjointed.</a:t>
            </a:r>
            <a:r>
              <a:rPr lang="en-US" sz="1350">
                <a:solidFill>
                  <a:srgbClr val="333333"/>
                </a:solidFill>
                <a:highlight>
                  <a:srgbClr val="FCFCFC"/>
                </a:highlight>
                <a:latin typeface="Georgia"/>
                <a:ea typeface="Georgia"/>
                <a:cs typeface="Georgia"/>
                <a:sym typeface="Georgia"/>
              </a:rPr>
              <a:t> </a:t>
            </a:r>
            <a:endParaRPr sz="1350">
              <a:solidFill>
                <a:srgbClr val="333333"/>
              </a:solidFill>
              <a:highlight>
                <a:srgbClr val="FCFCFC"/>
              </a:highlight>
              <a:latin typeface="Georgia"/>
              <a:ea typeface="Georgia"/>
              <a:cs typeface="Georgia"/>
              <a:sym typeface="Georgia"/>
            </a:endParaRPr>
          </a:p>
          <a:p>
            <a:pPr indent="0" lvl="0" marL="0" rtl="0" algn="l">
              <a:spcBef>
                <a:spcPts val="0"/>
              </a:spcBef>
              <a:spcAft>
                <a:spcPts val="0"/>
              </a:spcAft>
              <a:buClr>
                <a:schemeClr val="dk1"/>
              </a:buClr>
              <a:buSzPts val="1400"/>
              <a:buFont typeface="Arial"/>
              <a:buNone/>
            </a:pPr>
            <a:r>
              <a:rPr lang="en-US">
                <a:solidFill>
                  <a:srgbClr val="333333"/>
                </a:solidFill>
                <a:highlight>
                  <a:srgbClr val="FCFCFC"/>
                </a:highlight>
                <a:latin typeface="Georgia"/>
                <a:ea typeface="Georgia"/>
                <a:cs typeface="Georgia"/>
                <a:sym typeface="Georgia"/>
              </a:rPr>
              <a:t>How can we align students innate abilities with in-demand jobs?</a:t>
            </a:r>
            <a:endParaRPr/>
          </a:p>
        </p:txBody>
      </p:sp>
      <p:sp>
        <p:nvSpPr>
          <p:cNvPr id="157" name="Google Shape;157;g292e71f97d1_0_195: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92e71f97d1_0_209: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g292e71f97d1_0_209:notes"/>
          <p:cNvSpPr txBox="1"/>
          <p:nvPr>
            <p:ph idx="1" type="body"/>
          </p:nvPr>
        </p:nvSpPr>
        <p:spPr>
          <a:xfrm>
            <a:off x="732183" y="4620250"/>
            <a:ext cx="5850900" cy="3780900"/>
          </a:xfrm>
          <a:prstGeom prst="rect">
            <a:avLst/>
          </a:prstGeom>
          <a:noFill/>
          <a:ln>
            <a:noFill/>
          </a:ln>
        </p:spPr>
        <p:txBody>
          <a:bodyPr anchorCtr="0" anchor="t" bIns="47400" lIns="94825" spcFirstLastPara="1" rIns="94825" wrap="square" tIns="47400">
            <a:noAutofit/>
          </a:bodyPr>
          <a:lstStyle/>
          <a:p>
            <a:pPr indent="0" lvl="0" marL="0" rtl="0" algn="l">
              <a:spcBef>
                <a:spcPts val="0"/>
              </a:spcBef>
              <a:spcAft>
                <a:spcPts val="0"/>
              </a:spcAft>
              <a:buNone/>
            </a:pPr>
            <a:r>
              <a:rPr lang="en-US" sz="1900">
                <a:solidFill>
                  <a:srgbClr val="373737"/>
                </a:solidFill>
                <a:latin typeface="Arial"/>
                <a:ea typeface="Arial"/>
                <a:cs typeface="Arial"/>
                <a:sym typeface="Arial"/>
              </a:rPr>
              <a:t>By helping students identify their talent, they will be confident in their future decisions. </a:t>
            </a:r>
            <a:endParaRPr/>
          </a:p>
          <a:p>
            <a:pPr indent="0" lvl="0" marL="0" rtl="0" algn="l">
              <a:spcBef>
                <a:spcPts val="0"/>
              </a:spcBef>
              <a:spcAft>
                <a:spcPts val="0"/>
              </a:spcAft>
              <a:buNone/>
            </a:pPr>
            <a:r>
              <a:rPr lang="en-US" sz="1900">
                <a:solidFill>
                  <a:srgbClr val="373737"/>
                </a:solidFill>
                <a:latin typeface="Arial"/>
                <a:ea typeface="Arial"/>
                <a:cs typeface="Arial"/>
                <a:sym typeface="Arial"/>
              </a:rPr>
              <a:t>Traditionally we find that in schools talent tends to be identified through academic measures (GPA, test scores, etc.)</a:t>
            </a:r>
            <a:endParaRPr/>
          </a:p>
          <a:p>
            <a:pPr indent="0" lvl="0" marL="0" rtl="0" algn="l">
              <a:spcBef>
                <a:spcPts val="0"/>
              </a:spcBef>
              <a:spcAft>
                <a:spcPts val="0"/>
              </a:spcAft>
              <a:buNone/>
            </a:pPr>
            <a:r>
              <a:rPr lang="en-US" sz="1900">
                <a:solidFill>
                  <a:srgbClr val="373737"/>
                </a:solidFill>
                <a:latin typeface="Arial"/>
                <a:ea typeface="Arial"/>
                <a:cs typeface="Arial"/>
                <a:sym typeface="Arial"/>
              </a:rPr>
              <a:t>However, we know that not every student fits this mold. </a:t>
            </a:r>
            <a:endParaRPr/>
          </a:p>
          <a:p>
            <a:pPr indent="0" lvl="0" marL="0" rtl="0" algn="l">
              <a:spcBef>
                <a:spcPts val="0"/>
              </a:spcBef>
              <a:spcAft>
                <a:spcPts val="0"/>
              </a:spcAft>
              <a:buNone/>
            </a:pPr>
            <a:r>
              <a:rPr lang="en-US" sz="1900">
                <a:solidFill>
                  <a:srgbClr val="373737"/>
                </a:solidFill>
                <a:latin typeface="Arial"/>
                <a:ea typeface="Arial"/>
                <a:cs typeface="Arial"/>
                <a:sym typeface="Arial"/>
              </a:rPr>
              <a:t>BUT EVERY SINGLE STUDENT HAS TALENT (pause)</a:t>
            </a:r>
            <a:endParaRPr/>
          </a:p>
          <a:p>
            <a:pPr indent="0" lvl="0" marL="0" rtl="0" algn="l">
              <a:spcBef>
                <a:spcPts val="0"/>
              </a:spcBef>
              <a:spcAft>
                <a:spcPts val="0"/>
              </a:spcAft>
              <a:buNone/>
            </a:pPr>
            <a:r>
              <a:rPr lang="en-US" sz="1900">
                <a:solidFill>
                  <a:srgbClr val="373737"/>
                </a:solidFill>
                <a:latin typeface="Arial"/>
                <a:ea typeface="Arial"/>
                <a:cs typeface="Arial"/>
                <a:sym typeface="Arial"/>
              </a:rPr>
              <a:t>and our nation’s economy needs everyone  (pause)</a:t>
            </a:r>
            <a:endParaRPr/>
          </a:p>
          <a:p>
            <a:pPr indent="0" lvl="0" marL="0" rtl="0" algn="l">
              <a:spcBef>
                <a:spcPts val="0"/>
              </a:spcBef>
              <a:spcAft>
                <a:spcPts val="0"/>
              </a:spcAft>
              <a:buNone/>
            </a:pPr>
            <a:r>
              <a:rPr lang="en-US" sz="1900">
                <a:solidFill>
                  <a:srgbClr val="373737"/>
                </a:solidFill>
                <a:latin typeface="Arial"/>
                <a:ea typeface="Arial"/>
                <a:cs typeface="Arial"/>
                <a:sym typeface="Arial"/>
              </a:rPr>
              <a:t>So how can we help you identify talent? And in return help students recognize their own talent?</a:t>
            </a:r>
            <a:endParaRPr/>
          </a:p>
          <a:p>
            <a:pPr indent="0" lvl="0" marL="0" rtl="0" algn="l">
              <a:spcBef>
                <a:spcPts val="0"/>
              </a:spcBef>
              <a:spcAft>
                <a:spcPts val="0"/>
              </a:spcAft>
              <a:buNone/>
            </a:pPr>
            <a:r>
              <a:rPr lang="en-US" sz="1900">
                <a:solidFill>
                  <a:srgbClr val="373737"/>
                </a:solidFill>
                <a:latin typeface="Arial"/>
                <a:ea typeface="Arial"/>
                <a:cs typeface="Arial"/>
                <a:sym typeface="Arial"/>
              </a:rPr>
              <a:t>Slide Credit: Jenny Padilla</a:t>
            </a:r>
            <a:endParaRPr sz="1900">
              <a:latin typeface="Calibri"/>
              <a:ea typeface="Calibri"/>
              <a:cs typeface="Calibri"/>
              <a:sym typeface="Calibri"/>
            </a:endParaRPr>
          </a:p>
          <a:p>
            <a:pPr indent="0" lvl="0" marL="0" rtl="0" algn="l">
              <a:spcBef>
                <a:spcPts val="0"/>
              </a:spcBef>
              <a:spcAft>
                <a:spcPts val="0"/>
              </a:spcAft>
              <a:buNone/>
            </a:pPr>
            <a:r>
              <a:t/>
            </a:r>
            <a:endParaRPr/>
          </a:p>
        </p:txBody>
      </p:sp>
      <p:sp>
        <p:nvSpPr>
          <p:cNvPr id="173" name="Google Shape;173;g292e71f97d1_0_209:notes"/>
          <p:cNvSpPr txBox="1"/>
          <p:nvPr>
            <p:ph idx="12" type="sldNum"/>
          </p:nvPr>
        </p:nvSpPr>
        <p:spPr>
          <a:xfrm>
            <a:off x="4142963" y="9119174"/>
            <a:ext cx="3170700" cy="482100"/>
          </a:xfrm>
          <a:prstGeom prst="rect">
            <a:avLst/>
          </a:prstGeom>
          <a:noFill/>
          <a:ln>
            <a:noFill/>
          </a:ln>
        </p:spPr>
        <p:txBody>
          <a:bodyPr anchorCtr="0" anchor="b" bIns="47400" lIns="94825" spcFirstLastPara="1" rIns="94825" wrap="square" tIns="47400">
            <a:noAutofit/>
          </a:bodyPr>
          <a:lstStyle/>
          <a:p>
            <a:pPr indent="0" lvl="0" marL="0" rtl="0" algn="r">
              <a:spcBef>
                <a:spcPts val="0"/>
              </a:spcBef>
              <a:spcAft>
                <a:spcPts val="0"/>
              </a:spcAft>
              <a:buNone/>
            </a:pPr>
            <a:fld id="{00000000-1234-1234-1234-123412341234}" type="slidenum">
              <a:rPr lang="en-US" sz="1300">
                <a:solidFill>
                  <a:srgbClr val="000000"/>
                </a:solidFill>
                <a:latin typeface="Calibri"/>
                <a:ea typeface="Calibri"/>
                <a:cs typeface="Calibri"/>
                <a:sym typeface="Calibri"/>
              </a:rPr>
              <a:t>‹#›</a:t>
            </a:fld>
            <a:endParaRPr sz="1300">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39cdf80eb4_0_307:notes"/>
          <p:cNvSpPr txBox="1"/>
          <p:nvPr>
            <p:ph idx="1" type="body"/>
          </p:nvPr>
        </p:nvSpPr>
        <p:spPr>
          <a:xfrm>
            <a:off x="732183" y="4620250"/>
            <a:ext cx="5850900" cy="3780900"/>
          </a:xfrm>
          <a:prstGeom prst="rect">
            <a:avLst/>
          </a:prstGeom>
          <a:noFill/>
          <a:ln>
            <a:noFill/>
          </a:ln>
        </p:spPr>
        <p:txBody>
          <a:bodyPr anchorCtr="0" anchor="t" bIns="47400" lIns="94825" spcFirstLastPara="1" rIns="94825" wrap="square" tIns="47400">
            <a:noAutofit/>
          </a:bodyPr>
          <a:lstStyle/>
          <a:p>
            <a:pPr indent="0" lvl="0" marL="0" rtl="0" algn="l">
              <a:lnSpc>
                <a:spcPct val="100000"/>
              </a:lnSpc>
              <a:spcBef>
                <a:spcPts val="0"/>
              </a:spcBef>
              <a:spcAft>
                <a:spcPts val="0"/>
              </a:spcAft>
              <a:buSzPts val="1400"/>
              <a:buNone/>
            </a:pPr>
            <a:r>
              <a:rPr lang="en-US"/>
              <a:t>What We Measure and Sample Exercises in Handout</a:t>
            </a:r>
            <a:endParaRPr/>
          </a:p>
        </p:txBody>
      </p:sp>
      <p:sp>
        <p:nvSpPr>
          <p:cNvPr id="194" name="Google Shape;194;g239cdf80eb4_0_307: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92e71f97d1_0_399:notes"/>
          <p:cNvSpPr txBox="1"/>
          <p:nvPr>
            <p:ph idx="1" type="body"/>
          </p:nvPr>
        </p:nvSpPr>
        <p:spPr>
          <a:xfrm>
            <a:off x="732183" y="4620250"/>
            <a:ext cx="5850900" cy="3780900"/>
          </a:xfrm>
          <a:prstGeom prst="rect">
            <a:avLst/>
          </a:prstGeom>
          <a:noFill/>
          <a:ln>
            <a:noFill/>
          </a:ln>
        </p:spPr>
        <p:txBody>
          <a:bodyPr anchorCtr="0" anchor="t" bIns="47400" lIns="94825" spcFirstLastPara="1" rIns="94825" wrap="square" tIns="47400">
            <a:noAutofit/>
          </a:bodyPr>
          <a:lstStyle/>
          <a:p>
            <a:pPr indent="0" lvl="0" marL="0" rtl="0" algn="l">
              <a:lnSpc>
                <a:spcPct val="100000"/>
              </a:lnSpc>
              <a:spcBef>
                <a:spcPts val="0"/>
              </a:spcBef>
              <a:spcAft>
                <a:spcPts val="0"/>
              </a:spcAft>
              <a:buSzPts val="1400"/>
              <a:buNone/>
            </a:pPr>
            <a:r>
              <a:rPr lang="en-US"/>
              <a:t>What We Measure and Sample Exercises in Handout</a:t>
            </a:r>
            <a:endParaRPr/>
          </a:p>
        </p:txBody>
      </p:sp>
      <p:sp>
        <p:nvSpPr>
          <p:cNvPr id="206" name="Google Shape;206;g292e71f97d1_0_399: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 name="Shape 16"/>
        <p:cNvGrpSpPr/>
        <p:nvPr/>
      </p:nvGrpSpPr>
      <p:grpSpPr>
        <a:xfrm>
          <a:off x="0" y="0"/>
          <a:ext cx="0" cy="0"/>
          <a:chOff x="0" y="0"/>
          <a:chExt cx="0" cy="0"/>
        </a:xfrm>
      </p:grpSpPr>
      <p:sp>
        <p:nvSpPr>
          <p:cNvPr id="17" name="Google Shape;17;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1" name="Shape 61"/>
        <p:cNvGrpSpPr/>
        <p:nvPr/>
      </p:nvGrpSpPr>
      <p:grpSpPr>
        <a:xfrm>
          <a:off x="0" y="0"/>
          <a:ext cx="0" cy="0"/>
          <a:chOff x="0" y="0"/>
          <a:chExt cx="0" cy="0"/>
        </a:xfrm>
      </p:grpSpPr>
      <p:sp>
        <p:nvSpPr>
          <p:cNvPr id="62" name="Google Shape;62;p1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Open Sans SemiBold"/>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4" name="Google Shape;64;p1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8" name="Shape 68"/>
        <p:cNvGrpSpPr/>
        <p:nvPr/>
      </p:nvGrpSpPr>
      <p:grpSpPr>
        <a:xfrm>
          <a:off x="0" y="0"/>
          <a:ext cx="0" cy="0"/>
          <a:chOff x="0" y="0"/>
          <a:chExt cx="0" cy="0"/>
        </a:xfrm>
      </p:grpSpPr>
      <p:sp>
        <p:nvSpPr>
          <p:cNvPr id="69" name="Google Shape;69;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Open Sans SemiBold"/>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2"/>
          <p:cNvSpPr/>
          <p:nvPr>
            <p:ph idx="2" type="pic"/>
          </p:nvPr>
        </p:nvSpPr>
        <p:spPr>
          <a:xfrm>
            <a:off x="5183188" y="987425"/>
            <a:ext cx="6172200" cy="4873625"/>
          </a:xfrm>
          <a:prstGeom prst="rect">
            <a:avLst/>
          </a:prstGeom>
          <a:noFill/>
          <a:ln>
            <a:noFill/>
          </a:ln>
        </p:spPr>
      </p:sp>
      <p:sp>
        <p:nvSpPr>
          <p:cNvPr id="71" name="Google Shape;71;p1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2" name="Google Shape;72;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5" name="Shape 75"/>
        <p:cNvGrpSpPr/>
        <p:nvPr/>
      </p:nvGrpSpPr>
      <p:grpSpPr>
        <a:xfrm>
          <a:off x="0" y="0"/>
          <a:ext cx="0" cy="0"/>
          <a:chOff x="0" y="0"/>
          <a:chExt cx="0" cy="0"/>
        </a:xfrm>
      </p:grpSpPr>
      <p:sp>
        <p:nvSpPr>
          <p:cNvPr id="76" name="Google Shape;76;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1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1" name="Shape 81"/>
        <p:cNvGrpSpPr/>
        <p:nvPr/>
      </p:nvGrpSpPr>
      <p:grpSpPr>
        <a:xfrm>
          <a:off x="0" y="0"/>
          <a:ext cx="0" cy="0"/>
          <a:chOff x="0" y="0"/>
          <a:chExt cx="0" cy="0"/>
        </a:xfrm>
      </p:grpSpPr>
      <p:sp>
        <p:nvSpPr>
          <p:cNvPr id="82" name="Google Shape;82;p1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1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 name="Google Shape;84;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87" name="Shape 87"/>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88" name="Shape 88"/>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9" name="Shape 89"/>
        <p:cNvGrpSpPr/>
        <p:nvPr/>
      </p:nvGrpSpPr>
      <p:grpSpPr>
        <a:xfrm>
          <a:off x="0" y="0"/>
          <a:ext cx="0" cy="0"/>
          <a:chOff x="0" y="0"/>
          <a:chExt cx="0" cy="0"/>
        </a:xfrm>
      </p:grpSpPr>
      <p:grpSp>
        <p:nvGrpSpPr>
          <p:cNvPr id="90" name="Google Shape;90;p17"/>
          <p:cNvGrpSpPr/>
          <p:nvPr/>
        </p:nvGrpSpPr>
        <p:grpSpPr>
          <a:xfrm>
            <a:off x="0" y="5204762"/>
            <a:ext cx="12191695" cy="1653192"/>
            <a:chOff x="0" y="3903669"/>
            <a:chExt cx="9144000" cy="1239925"/>
          </a:xfrm>
        </p:grpSpPr>
        <p:sp>
          <p:nvSpPr>
            <p:cNvPr id="91" name="Google Shape;91;p17"/>
            <p:cNvSpPr/>
            <p:nvPr/>
          </p:nvSpPr>
          <p:spPr>
            <a:xfrm>
              <a:off x="8154895" y="3903669"/>
              <a:ext cx="989100" cy="987900"/>
            </a:xfrm>
            <a:prstGeom prst="rtTriangl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 name="Google Shape;92;p17"/>
            <p:cNvSpPr/>
            <p:nvPr/>
          </p:nvSpPr>
          <p:spPr>
            <a:xfrm flipH="1">
              <a:off x="6181163" y="3903669"/>
              <a:ext cx="989100" cy="987900"/>
            </a:xfrm>
            <a:prstGeom prst="rtTriangl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 name="Google Shape;93;p17"/>
            <p:cNvSpPr/>
            <p:nvPr/>
          </p:nvSpPr>
          <p:spPr>
            <a:xfrm>
              <a:off x="7170274" y="3903669"/>
              <a:ext cx="989100" cy="987900"/>
            </a:xfrm>
            <a:prstGeom prst="rect">
              <a:avLst/>
            </a:pr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 name="Google Shape;94;p17"/>
            <p:cNvSpPr/>
            <p:nvPr/>
          </p:nvSpPr>
          <p:spPr>
            <a:xfrm rot="10800000">
              <a:off x="8154757" y="3903682"/>
              <a:ext cx="989100" cy="987900"/>
            </a:xfrm>
            <a:prstGeom prst="rtTriangle">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 name="Google Shape;95;p17"/>
            <p:cNvSpPr/>
            <p:nvPr/>
          </p:nvSpPr>
          <p:spPr>
            <a:xfrm>
              <a:off x="0" y="4891594"/>
              <a:ext cx="9144000" cy="2520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96" name="Google Shape;96;p17"/>
          <p:cNvSpPr txBox="1"/>
          <p:nvPr>
            <p:ph type="title"/>
          </p:nvPr>
        </p:nvSpPr>
        <p:spPr>
          <a:xfrm>
            <a:off x="415600" y="546667"/>
            <a:ext cx="11360700" cy="8103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7" name="Google Shape;97;p17"/>
          <p:cNvSpPr txBox="1"/>
          <p:nvPr>
            <p:ph idx="1" type="body"/>
          </p:nvPr>
        </p:nvSpPr>
        <p:spPr>
          <a:xfrm>
            <a:off x="415600" y="1639833"/>
            <a:ext cx="11360700" cy="44520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98" name="Google Shape;98;p17"/>
          <p:cNvSpPr txBox="1"/>
          <p:nvPr>
            <p:ph idx="12" type="sldNum"/>
          </p:nvPr>
        </p:nvSpPr>
        <p:spPr>
          <a:xfrm>
            <a:off x="11280575" y="6201587"/>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0" name="Shape 20"/>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 name="Shape 27"/>
        <p:cNvGrpSpPr/>
        <p:nvPr/>
      </p:nvGrpSpPr>
      <p:grpSpPr>
        <a:xfrm>
          <a:off x="0" y="0"/>
          <a:ext cx="0" cy="0"/>
          <a:chOff x="0" y="0"/>
          <a:chExt cx="0" cy="0"/>
        </a:xfrm>
      </p:grpSpPr>
      <p:sp>
        <p:nvSpPr>
          <p:cNvPr id="28" name="Google Shape;28;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34" name="Shape 3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0" name="Shape 40"/>
        <p:cNvGrpSpPr/>
        <p:nvPr/>
      </p:nvGrpSpPr>
      <p:grpSpPr>
        <a:xfrm>
          <a:off x="0" y="0"/>
          <a:ext cx="0" cy="0"/>
          <a:chOff x="0" y="0"/>
          <a:chExt cx="0" cy="0"/>
        </a:xfrm>
      </p:grpSpPr>
      <p:sp>
        <p:nvSpPr>
          <p:cNvPr id="41" name="Google Shape;41;p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Open Sans SemiBold"/>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3" name="Google Shape;43;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6" name="Shape 46"/>
        <p:cNvGrpSpPr/>
        <p:nvPr/>
      </p:nvGrpSpPr>
      <p:grpSpPr>
        <a:xfrm>
          <a:off x="0" y="0"/>
          <a:ext cx="0" cy="0"/>
          <a:chOff x="0" y="0"/>
          <a:chExt cx="0" cy="0"/>
        </a:xfrm>
      </p:grpSpPr>
      <p:sp>
        <p:nvSpPr>
          <p:cNvPr id="47" name="Google Shape;47;p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Open Sans SemiBold"/>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A92A1"/>
              </a:buClr>
              <a:buSzPts val="2400"/>
              <a:buNone/>
              <a:defRPr sz="2400">
                <a:solidFill>
                  <a:srgbClr val="8A92A1"/>
                </a:solidFill>
              </a:defRPr>
            </a:lvl1pPr>
            <a:lvl2pPr indent="-228600" lvl="1" marL="914400" algn="l">
              <a:lnSpc>
                <a:spcPct val="90000"/>
              </a:lnSpc>
              <a:spcBef>
                <a:spcPts val="500"/>
              </a:spcBef>
              <a:spcAft>
                <a:spcPts val="0"/>
              </a:spcAft>
              <a:buClr>
                <a:srgbClr val="8A92A1"/>
              </a:buClr>
              <a:buSzPts val="2000"/>
              <a:buNone/>
              <a:defRPr sz="2000">
                <a:solidFill>
                  <a:srgbClr val="8A92A1"/>
                </a:solidFill>
              </a:defRPr>
            </a:lvl2pPr>
            <a:lvl3pPr indent="-228600" lvl="2" marL="1371600" algn="l">
              <a:lnSpc>
                <a:spcPct val="90000"/>
              </a:lnSpc>
              <a:spcBef>
                <a:spcPts val="500"/>
              </a:spcBef>
              <a:spcAft>
                <a:spcPts val="0"/>
              </a:spcAft>
              <a:buClr>
                <a:srgbClr val="8A92A1"/>
              </a:buClr>
              <a:buSzPts val="1800"/>
              <a:buNone/>
              <a:defRPr sz="1800">
                <a:solidFill>
                  <a:srgbClr val="8A92A1"/>
                </a:solidFill>
              </a:defRPr>
            </a:lvl3pPr>
            <a:lvl4pPr indent="-228600" lvl="3" marL="1828800" algn="l">
              <a:lnSpc>
                <a:spcPct val="90000"/>
              </a:lnSpc>
              <a:spcBef>
                <a:spcPts val="500"/>
              </a:spcBef>
              <a:spcAft>
                <a:spcPts val="0"/>
              </a:spcAft>
              <a:buClr>
                <a:srgbClr val="8A92A1"/>
              </a:buClr>
              <a:buSzPts val="1600"/>
              <a:buNone/>
              <a:defRPr sz="1600">
                <a:solidFill>
                  <a:srgbClr val="8A92A1"/>
                </a:solidFill>
              </a:defRPr>
            </a:lvl4pPr>
            <a:lvl5pPr indent="-228600" lvl="4" marL="2286000" algn="l">
              <a:lnSpc>
                <a:spcPct val="90000"/>
              </a:lnSpc>
              <a:spcBef>
                <a:spcPts val="500"/>
              </a:spcBef>
              <a:spcAft>
                <a:spcPts val="0"/>
              </a:spcAft>
              <a:buClr>
                <a:srgbClr val="8A92A1"/>
              </a:buClr>
              <a:buSzPts val="1600"/>
              <a:buNone/>
              <a:defRPr sz="1600">
                <a:solidFill>
                  <a:srgbClr val="8A92A1"/>
                </a:solidFill>
              </a:defRPr>
            </a:lvl5pPr>
            <a:lvl6pPr indent="-228600" lvl="5" marL="2743200" algn="l">
              <a:lnSpc>
                <a:spcPct val="90000"/>
              </a:lnSpc>
              <a:spcBef>
                <a:spcPts val="500"/>
              </a:spcBef>
              <a:spcAft>
                <a:spcPts val="0"/>
              </a:spcAft>
              <a:buClr>
                <a:srgbClr val="8A92A1"/>
              </a:buClr>
              <a:buSzPts val="1600"/>
              <a:buNone/>
              <a:defRPr sz="1600">
                <a:solidFill>
                  <a:srgbClr val="8A92A1"/>
                </a:solidFill>
              </a:defRPr>
            </a:lvl6pPr>
            <a:lvl7pPr indent="-228600" lvl="6" marL="3200400" algn="l">
              <a:lnSpc>
                <a:spcPct val="90000"/>
              </a:lnSpc>
              <a:spcBef>
                <a:spcPts val="500"/>
              </a:spcBef>
              <a:spcAft>
                <a:spcPts val="0"/>
              </a:spcAft>
              <a:buClr>
                <a:srgbClr val="8A92A1"/>
              </a:buClr>
              <a:buSzPts val="1600"/>
              <a:buNone/>
              <a:defRPr sz="1600">
                <a:solidFill>
                  <a:srgbClr val="8A92A1"/>
                </a:solidFill>
              </a:defRPr>
            </a:lvl7pPr>
            <a:lvl8pPr indent="-228600" lvl="7" marL="3657600" algn="l">
              <a:lnSpc>
                <a:spcPct val="90000"/>
              </a:lnSpc>
              <a:spcBef>
                <a:spcPts val="500"/>
              </a:spcBef>
              <a:spcAft>
                <a:spcPts val="0"/>
              </a:spcAft>
              <a:buClr>
                <a:srgbClr val="8A92A1"/>
              </a:buClr>
              <a:buSzPts val="1600"/>
              <a:buNone/>
              <a:defRPr sz="1600">
                <a:solidFill>
                  <a:srgbClr val="8A92A1"/>
                </a:solidFill>
              </a:defRPr>
            </a:lvl8pPr>
            <a:lvl9pPr indent="-228600" lvl="8" marL="4114800" algn="l">
              <a:lnSpc>
                <a:spcPct val="90000"/>
              </a:lnSpc>
              <a:spcBef>
                <a:spcPts val="500"/>
              </a:spcBef>
              <a:spcAft>
                <a:spcPts val="0"/>
              </a:spcAft>
              <a:buClr>
                <a:srgbClr val="8A92A1"/>
              </a:buClr>
              <a:buSzPts val="1600"/>
              <a:buNone/>
              <a:defRPr sz="1600">
                <a:solidFill>
                  <a:srgbClr val="8A92A1"/>
                </a:solidFill>
              </a:defRPr>
            </a:lvl9pPr>
          </a:lstStyle>
          <a:p/>
        </p:txBody>
      </p:sp>
      <p:sp>
        <p:nvSpPr>
          <p:cNvPr id="49" name="Google Shape;49;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2" name="Shape 52"/>
        <p:cNvGrpSpPr/>
        <p:nvPr/>
      </p:nvGrpSpPr>
      <p:grpSpPr>
        <a:xfrm>
          <a:off x="0" y="0"/>
          <a:ext cx="0" cy="0"/>
          <a:chOff x="0" y="0"/>
          <a:chExt cx="0" cy="0"/>
        </a:xfrm>
      </p:grpSpPr>
      <p:sp>
        <p:nvSpPr>
          <p:cNvPr id="53" name="Google Shape;53;p1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1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1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1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7" name="Google Shape;57;p1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18" Type="http://schemas.openxmlformats.org/officeDocument/2006/relationships/theme" Target="../theme/theme1.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Open Sans SemiBold"/>
              <a:buNone/>
              <a:defRPr b="0" i="0" sz="4400" u="none" cap="none" strike="noStrike">
                <a:solidFill>
                  <a:schemeClr val="dk1"/>
                </a:solidFill>
                <a:latin typeface="Open Sans SemiBold"/>
                <a:ea typeface="Open Sans SemiBold"/>
                <a:cs typeface="Open Sans SemiBold"/>
                <a:sym typeface="Open Sans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A92A1"/>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2pPr>
            <a:lvl3pPr lvl="2"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3pPr>
            <a:lvl4pPr lvl="3"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4pPr>
            <a:lvl5pPr lvl="4"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5pPr>
            <a:lvl6pPr lvl="5"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6pPr>
            <a:lvl7pPr lvl="6"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7pPr>
            <a:lvl8pPr lvl="7"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8pPr>
            <a:lvl9pPr lvl="8"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A92A1"/>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2pPr>
            <a:lvl3pPr lvl="2"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3pPr>
            <a:lvl4pPr lvl="3"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4pPr>
            <a:lvl5pPr lvl="4"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5pPr>
            <a:lvl6pPr lvl="5"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6pPr>
            <a:lvl7pPr lvl="6"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7pPr>
            <a:lvl8pPr lvl="7"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8pPr>
            <a:lvl9pPr lvl="8"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A92A1"/>
                </a:solidFill>
                <a:latin typeface="Open Sans"/>
                <a:ea typeface="Open Sans"/>
                <a:cs typeface="Open Sans"/>
                <a:sym typeface="Open Sans"/>
              </a:defRPr>
            </a:lvl1pPr>
            <a:lvl2pPr indent="0" lvl="1" marL="0" marR="0" rtl="0" algn="r">
              <a:spcBef>
                <a:spcPts val="0"/>
              </a:spcBef>
              <a:buNone/>
              <a:defRPr b="0" i="0" sz="1200" u="none" cap="none" strike="noStrike">
                <a:solidFill>
                  <a:srgbClr val="8A92A1"/>
                </a:solidFill>
                <a:latin typeface="Open Sans"/>
                <a:ea typeface="Open Sans"/>
                <a:cs typeface="Open Sans"/>
                <a:sym typeface="Open Sans"/>
              </a:defRPr>
            </a:lvl2pPr>
            <a:lvl3pPr indent="0" lvl="2" marL="0" marR="0" rtl="0" algn="r">
              <a:spcBef>
                <a:spcPts val="0"/>
              </a:spcBef>
              <a:buNone/>
              <a:defRPr b="0" i="0" sz="1200" u="none" cap="none" strike="noStrike">
                <a:solidFill>
                  <a:srgbClr val="8A92A1"/>
                </a:solidFill>
                <a:latin typeface="Open Sans"/>
                <a:ea typeface="Open Sans"/>
                <a:cs typeface="Open Sans"/>
                <a:sym typeface="Open Sans"/>
              </a:defRPr>
            </a:lvl3pPr>
            <a:lvl4pPr indent="0" lvl="3" marL="0" marR="0" rtl="0" algn="r">
              <a:spcBef>
                <a:spcPts val="0"/>
              </a:spcBef>
              <a:buNone/>
              <a:defRPr b="0" i="0" sz="1200" u="none" cap="none" strike="noStrike">
                <a:solidFill>
                  <a:srgbClr val="8A92A1"/>
                </a:solidFill>
                <a:latin typeface="Open Sans"/>
                <a:ea typeface="Open Sans"/>
                <a:cs typeface="Open Sans"/>
                <a:sym typeface="Open Sans"/>
              </a:defRPr>
            </a:lvl4pPr>
            <a:lvl5pPr indent="0" lvl="4" marL="0" marR="0" rtl="0" algn="r">
              <a:spcBef>
                <a:spcPts val="0"/>
              </a:spcBef>
              <a:buNone/>
              <a:defRPr b="0" i="0" sz="1200" u="none" cap="none" strike="noStrike">
                <a:solidFill>
                  <a:srgbClr val="8A92A1"/>
                </a:solidFill>
                <a:latin typeface="Open Sans"/>
                <a:ea typeface="Open Sans"/>
                <a:cs typeface="Open Sans"/>
                <a:sym typeface="Open Sans"/>
              </a:defRPr>
            </a:lvl5pPr>
            <a:lvl6pPr indent="0" lvl="5" marL="0" marR="0" rtl="0" algn="r">
              <a:spcBef>
                <a:spcPts val="0"/>
              </a:spcBef>
              <a:buNone/>
              <a:defRPr b="0" i="0" sz="1200" u="none" cap="none" strike="noStrike">
                <a:solidFill>
                  <a:srgbClr val="8A92A1"/>
                </a:solidFill>
                <a:latin typeface="Open Sans"/>
                <a:ea typeface="Open Sans"/>
                <a:cs typeface="Open Sans"/>
                <a:sym typeface="Open Sans"/>
              </a:defRPr>
            </a:lvl6pPr>
            <a:lvl7pPr indent="0" lvl="6" marL="0" marR="0" rtl="0" algn="r">
              <a:spcBef>
                <a:spcPts val="0"/>
              </a:spcBef>
              <a:buNone/>
              <a:defRPr b="0" i="0" sz="1200" u="none" cap="none" strike="noStrike">
                <a:solidFill>
                  <a:srgbClr val="8A92A1"/>
                </a:solidFill>
                <a:latin typeface="Open Sans"/>
                <a:ea typeface="Open Sans"/>
                <a:cs typeface="Open Sans"/>
                <a:sym typeface="Open Sans"/>
              </a:defRPr>
            </a:lvl7pPr>
            <a:lvl8pPr indent="0" lvl="7" marL="0" marR="0" rtl="0" algn="r">
              <a:spcBef>
                <a:spcPts val="0"/>
              </a:spcBef>
              <a:buNone/>
              <a:defRPr b="0" i="0" sz="1200" u="none" cap="none" strike="noStrike">
                <a:solidFill>
                  <a:srgbClr val="8A92A1"/>
                </a:solidFill>
                <a:latin typeface="Open Sans"/>
                <a:ea typeface="Open Sans"/>
                <a:cs typeface="Open Sans"/>
                <a:sym typeface="Open Sans"/>
              </a:defRPr>
            </a:lvl8pPr>
            <a:lvl9pPr indent="0" lvl="8" marL="0" marR="0" rtl="0" algn="r">
              <a:spcBef>
                <a:spcPts val="0"/>
              </a:spcBef>
              <a:buNone/>
              <a:defRPr b="0" i="0" sz="1200" u="none" cap="none" strike="noStrike">
                <a:solidFill>
                  <a:srgbClr val="8A92A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pic>
        <p:nvPicPr>
          <p:cNvPr id="15" name="Google Shape;15;p1"/>
          <p:cNvPicPr preferRelativeResize="0"/>
          <p:nvPr/>
        </p:nvPicPr>
        <p:blipFill rotWithShape="1">
          <a:blip r:embed="rId1">
            <a:alphaModFix/>
          </a:blip>
          <a:srcRect b="0" l="0" r="0" t="0"/>
          <a:stretch/>
        </p:blipFill>
        <p:spPr>
          <a:xfrm>
            <a:off x="10718369" y="6354041"/>
            <a:ext cx="1270861" cy="36743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png"/><Relationship Id="rId4" Type="http://schemas.openxmlformats.org/officeDocument/2006/relationships/image" Target="../media/image2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6.jpg"/><Relationship Id="rId4" Type="http://schemas.openxmlformats.org/officeDocument/2006/relationships/image" Target="../media/image26.png"/><Relationship Id="rId5" Type="http://schemas.openxmlformats.org/officeDocument/2006/relationships/image" Target="../media/image30.png"/><Relationship Id="rId6"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8.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6.jpg"/><Relationship Id="rId4" Type="http://schemas.openxmlformats.org/officeDocument/2006/relationships/image" Target="../media/image28.png"/><Relationship Id="rId5" Type="http://schemas.openxmlformats.org/officeDocument/2006/relationships/image" Target="../media/image44.jpg"/><Relationship Id="rId6" Type="http://schemas.openxmlformats.org/officeDocument/2006/relationships/image" Target="../media/image4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41.jpg"/><Relationship Id="rId4" Type="http://schemas.openxmlformats.org/officeDocument/2006/relationships/image" Target="../media/image36.jpg"/><Relationship Id="rId9" Type="http://schemas.openxmlformats.org/officeDocument/2006/relationships/image" Target="../media/image50.jpg"/><Relationship Id="rId5" Type="http://schemas.openxmlformats.org/officeDocument/2006/relationships/image" Target="../media/image28.png"/><Relationship Id="rId6" Type="http://schemas.openxmlformats.org/officeDocument/2006/relationships/image" Target="../media/image40.jpg"/><Relationship Id="rId7" Type="http://schemas.openxmlformats.org/officeDocument/2006/relationships/image" Target="../media/image43.jpg"/><Relationship Id="rId8" Type="http://schemas.openxmlformats.org/officeDocument/2006/relationships/image" Target="../media/image4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6.jpg"/><Relationship Id="rId4" Type="http://schemas.openxmlformats.org/officeDocument/2006/relationships/image" Target="../media/image28.png"/><Relationship Id="rId5" Type="http://schemas.openxmlformats.org/officeDocument/2006/relationships/image" Target="../media/image3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8.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8.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8.png"/><Relationship Id="rId4" Type="http://schemas.openxmlformats.org/officeDocument/2006/relationships/hyperlink" Target="https://www.canva.com/design/DAF48nLfg5o/L1Ai-8cFVCn4m8-kvKCKGA/view?utm_content=DAF48nLfg5o&amp;utm_campaign=designshare&amp;utm_medium=link&amp;utm_source=viewer" TargetMode="External"/><Relationship Id="rId5" Type="http://schemas.openxmlformats.org/officeDocument/2006/relationships/hyperlink" Target="https://docs.google.com/presentation/d/1k2LG78nDHtv8jpJwT6DldeIWzNwwFY_k1SKdYOi9MlE/edit?usp=sharing" TargetMode="External"/><Relationship Id="rId6" Type="http://schemas.openxmlformats.org/officeDocument/2006/relationships/hyperlink" Target="https://docs.google.com/presentation/d/1x3anH7bBE-iXzuCDApd9kHgVhzMLwXDb/edit?usp=sharing&amp;ouid=115750331378276087230&amp;rtpof=true&amp;sd=true" TargetMode="External"/><Relationship Id="rId7" Type="http://schemas.openxmlformats.org/officeDocument/2006/relationships/hyperlink" Target="https://docs.google.com/document/d/1J4PKZftelBjNHU_oevaPV4JhkSL_FaBnTe2T99dbTg4/edit?usp=sharing"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hyperlink" Target="https://brightpath.youscience.com/home" TargetMode="Externa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8.png"/><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0"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6.png"/><Relationship Id="rId7" Type="http://schemas.openxmlformats.org/officeDocument/2006/relationships/image" Target="../media/image17.png"/><Relationship Id="rId8"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hyperlink" Target="https://drive.google.com/file/d/1_pPFoEzivulWMnkQlGDcwkE4Yc2Y1Oj_/view?usp=sharing" TargetMode="External"/><Relationship Id="rId4" Type="http://schemas.openxmlformats.org/officeDocument/2006/relationships/image" Target="../media/image11.png"/><Relationship Id="rId5"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31.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8"/>
          <p:cNvSpPr txBox="1"/>
          <p:nvPr>
            <p:ph idx="4294967295"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SemiBold"/>
              <a:buNone/>
            </a:pPr>
            <a:r>
              <a:rPr lang="en-US"/>
              <a:t>Title Slide</a:t>
            </a:r>
            <a:endParaRPr/>
          </a:p>
        </p:txBody>
      </p:sp>
      <p:sp>
        <p:nvSpPr>
          <p:cNvPr id="104" name="Google Shape;104;p18"/>
          <p:cNvSpPr/>
          <p:nvPr/>
        </p:nvSpPr>
        <p:spPr>
          <a:xfrm>
            <a:off x="0" y="0"/>
            <a:ext cx="12192000" cy="6857999"/>
          </a:xfrm>
          <a:prstGeom prst="rect">
            <a:avLst/>
          </a:prstGeom>
          <a:gradFill>
            <a:gsLst>
              <a:gs pos="0">
                <a:srgbClr val="24466C"/>
              </a:gs>
              <a:gs pos="29000">
                <a:srgbClr val="00597C"/>
              </a:gs>
              <a:gs pos="49000">
                <a:srgbClr val="006B80"/>
              </a:gs>
              <a:gs pos="72000">
                <a:srgbClr val="007C74"/>
              </a:gs>
              <a:gs pos="99000">
                <a:srgbClr val="008A5E"/>
              </a:gs>
              <a:gs pos="100000">
                <a:srgbClr val="008A5E"/>
              </a:gs>
            </a:gsLst>
            <a:lin ang="18900000" scaled="0"/>
          </a:gradFill>
          <a:ln cap="flat" cmpd="sng" w="12700">
            <a:solidFill>
              <a:srgbClr val="02548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Open Sans"/>
              <a:buNone/>
            </a:pPr>
            <a:r>
              <a:t/>
            </a:r>
            <a:endParaRPr b="0" i="0" sz="900" u="none" cap="none" strike="noStrike">
              <a:solidFill>
                <a:srgbClr val="FFFFFF"/>
              </a:solidFill>
              <a:latin typeface="Calibri"/>
              <a:ea typeface="Calibri"/>
              <a:cs typeface="Calibri"/>
              <a:sym typeface="Calibri"/>
            </a:endParaRPr>
          </a:p>
        </p:txBody>
      </p:sp>
      <p:pic>
        <p:nvPicPr>
          <p:cNvPr descr="A picture containing logo&#10;&#10;Description automatically generated" id="105" name="Google Shape;105;p18"/>
          <p:cNvPicPr preferRelativeResize="0"/>
          <p:nvPr/>
        </p:nvPicPr>
        <p:blipFill rotWithShape="1">
          <a:blip r:embed="rId3">
            <a:alphaModFix/>
          </a:blip>
          <a:srcRect b="0" l="0" r="0" t="0"/>
          <a:stretch/>
        </p:blipFill>
        <p:spPr>
          <a:xfrm>
            <a:off x="870053" y="636601"/>
            <a:ext cx="10451877" cy="2963161"/>
          </a:xfrm>
          <a:prstGeom prst="rect">
            <a:avLst/>
          </a:prstGeom>
          <a:noFill/>
          <a:ln>
            <a:noFill/>
          </a:ln>
        </p:spPr>
      </p:pic>
      <p:sp>
        <p:nvSpPr>
          <p:cNvPr id="106" name="Google Shape;106;p18"/>
          <p:cNvSpPr txBox="1"/>
          <p:nvPr/>
        </p:nvSpPr>
        <p:spPr>
          <a:xfrm>
            <a:off x="5609110" y="2464088"/>
            <a:ext cx="5744700" cy="276900"/>
          </a:xfrm>
          <a:prstGeom prst="rect">
            <a:avLst/>
          </a:prstGeom>
          <a:noFill/>
          <a:ln>
            <a:noFill/>
          </a:ln>
        </p:spPr>
        <p:txBody>
          <a:bodyPr anchorCtr="0" anchor="b" bIns="45700" lIns="22850" spcFirstLastPara="1" rIns="22850" wrap="square" tIns="45700">
            <a:spAutoFit/>
          </a:bodyPr>
          <a:lstStyle/>
          <a:p>
            <a:pPr indent="0" lvl="0" marL="0" marR="0" rtl="0" algn="r">
              <a:lnSpc>
                <a:spcPct val="100000"/>
              </a:lnSpc>
              <a:spcBef>
                <a:spcPts val="0"/>
              </a:spcBef>
              <a:spcAft>
                <a:spcPts val="0"/>
              </a:spcAft>
              <a:buClr>
                <a:srgbClr val="FFFFFF"/>
              </a:buClr>
              <a:buSzPts val="1200"/>
              <a:buFont typeface="Open Sans"/>
              <a:buNone/>
            </a:pPr>
            <a:r>
              <a:rPr b="0" i="0" lang="en-US" sz="1200" u="none" cap="none" strike="noStrike">
                <a:solidFill>
                  <a:srgbClr val="FFFFFF"/>
                </a:solidFill>
                <a:latin typeface="Open Sans"/>
                <a:ea typeface="Open Sans"/>
                <a:cs typeface="Open Sans"/>
                <a:sym typeface="Open Sans"/>
              </a:rPr>
              <a:t>EMPOWERING INTENTIONAL, INDIVIDUAL SUCCESS. </a:t>
            </a:r>
            <a:endParaRPr b="0" i="0" sz="1200" u="none" cap="none" strike="noStrike">
              <a:solidFill>
                <a:srgbClr val="FFFFFF"/>
              </a:solidFill>
              <a:latin typeface="Open Sans"/>
              <a:ea typeface="Open Sans"/>
              <a:cs typeface="Open Sans"/>
              <a:sym typeface="Open Sans"/>
            </a:endParaRPr>
          </a:p>
        </p:txBody>
      </p:sp>
      <p:sp>
        <p:nvSpPr>
          <p:cNvPr id="107" name="Google Shape;107;p18"/>
          <p:cNvSpPr txBox="1"/>
          <p:nvPr/>
        </p:nvSpPr>
        <p:spPr>
          <a:xfrm>
            <a:off x="5882575" y="2937950"/>
            <a:ext cx="5439300" cy="6618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3100">
                <a:solidFill>
                  <a:srgbClr val="FFFFFF"/>
                </a:solidFill>
                <a:latin typeface="Open Sans"/>
                <a:ea typeface="Open Sans"/>
                <a:cs typeface="Open Sans"/>
                <a:sym typeface="Open Sans"/>
              </a:rPr>
              <a:t>Sinclair Community College</a:t>
            </a:r>
            <a:endParaRPr sz="3100">
              <a:solidFill>
                <a:srgbClr val="FFFFFF"/>
              </a:solidFill>
              <a:latin typeface="Open Sans"/>
              <a:ea typeface="Open Sans"/>
              <a:cs typeface="Open Sans"/>
              <a:sym typeface="Open Sans"/>
            </a:endParaRPr>
          </a:p>
        </p:txBody>
      </p:sp>
      <p:pic>
        <p:nvPicPr>
          <p:cNvPr id="108" name="Google Shape;108;p18"/>
          <p:cNvPicPr preferRelativeResize="0"/>
          <p:nvPr/>
        </p:nvPicPr>
        <p:blipFill rotWithShape="1">
          <a:blip r:embed="rId4">
            <a:alphaModFix/>
          </a:blip>
          <a:srcRect b="23101" l="0" r="0" t="20305"/>
          <a:stretch/>
        </p:blipFill>
        <p:spPr>
          <a:xfrm>
            <a:off x="2501875" y="5161587"/>
            <a:ext cx="3380699" cy="1650850"/>
          </a:xfrm>
          <a:prstGeom prst="rect">
            <a:avLst/>
          </a:prstGeom>
          <a:noFill/>
          <a:ln>
            <a:noFill/>
          </a:ln>
        </p:spPr>
      </p:pic>
      <p:sp>
        <p:nvSpPr>
          <p:cNvPr id="109" name="Google Shape;109;p18"/>
          <p:cNvSpPr txBox="1"/>
          <p:nvPr/>
        </p:nvSpPr>
        <p:spPr>
          <a:xfrm>
            <a:off x="5974675" y="5194250"/>
            <a:ext cx="3968400" cy="1585500"/>
          </a:xfrm>
          <a:prstGeom prst="rect">
            <a:avLst/>
          </a:prstGeom>
          <a:noFill/>
          <a:ln>
            <a:noFill/>
          </a:ln>
        </p:spPr>
        <p:txBody>
          <a:bodyPr anchorCtr="0" anchor="t" bIns="45700" lIns="22850" spcFirstLastPara="1" rIns="22850" wrap="square" tIns="45700">
            <a:spAutoFit/>
          </a:bodyPr>
          <a:lstStyle/>
          <a:p>
            <a:pPr indent="0" lvl="0" marL="0" marR="0" rtl="0" algn="ctr">
              <a:lnSpc>
                <a:spcPct val="100000"/>
              </a:lnSpc>
              <a:spcBef>
                <a:spcPts val="0"/>
              </a:spcBef>
              <a:spcAft>
                <a:spcPts val="0"/>
              </a:spcAft>
              <a:buNone/>
            </a:pPr>
            <a:r>
              <a:rPr b="1" lang="en-US" sz="2100">
                <a:solidFill>
                  <a:srgbClr val="FCFCFC"/>
                </a:solidFill>
                <a:latin typeface="Open Sans"/>
                <a:ea typeface="Open Sans"/>
                <a:cs typeface="Open Sans"/>
                <a:sym typeface="Open Sans"/>
              </a:rPr>
              <a:t>Katie Grothaus</a:t>
            </a:r>
            <a:endParaRPr b="1" sz="2100">
              <a:solidFill>
                <a:srgbClr val="FCFCFC"/>
              </a:solidFill>
              <a:latin typeface="Open Sans"/>
              <a:ea typeface="Open Sans"/>
              <a:cs typeface="Open Sans"/>
              <a:sym typeface="Open Sans"/>
            </a:endParaRPr>
          </a:p>
          <a:p>
            <a:pPr indent="0" lvl="0" marL="0" marR="0" rtl="0" algn="ctr">
              <a:lnSpc>
                <a:spcPct val="100000"/>
              </a:lnSpc>
              <a:spcBef>
                <a:spcPts val="0"/>
              </a:spcBef>
              <a:spcAft>
                <a:spcPts val="0"/>
              </a:spcAft>
              <a:buNone/>
            </a:pPr>
            <a:r>
              <a:rPr b="1" lang="en-US" sz="2100">
                <a:solidFill>
                  <a:srgbClr val="FCFCFC"/>
                </a:solidFill>
                <a:latin typeface="Open Sans"/>
                <a:ea typeface="Open Sans"/>
                <a:cs typeface="Open Sans"/>
                <a:sym typeface="Open Sans"/>
              </a:rPr>
              <a:t>Career Navigation Specialist</a:t>
            </a:r>
            <a:endParaRPr sz="1800">
              <a:solidFill>
                <a:srgbClr val="FCFCFC"/>
              </a:solidFill>
            </a:endParaRPr>
          </a:p>
          <a:p>
            <a:pPr indent="0" lvl="0" marL="0" marR="0" rtl="0" algn="ctr">
              <a:lnSpc>
                <a:spcPct val="100000"/>
              </a:lnSpc>
              <a:spcBef>
                <a:spcPts val="0"/>
              </a:spcBef>
              <a:spcAft>
                <a:spcPts val="0"/>
              </a:spcAft>
              <a:buNone/>
            </a:pPr>
            <a:r>
              <a:rPr b="1" lang="en-US" sz="2100">
                <a:solidFill>
                  <a:srgbClr val="FCFCFC"/>
                </a:solidFill>
                <a:latin typeface="Open Sans"/>
                <a:ea typeface="Open Sans"/>
                <a:cs typeface="Open Sans"/>
                <a:sym typeface="Open Sans"/>
              </a:rPr>
              <a:t>katie.grothaus@mcesc.org</a:t>
            </a:r>
            <a:endParaRPr b="1" i="0" sz="2100" u="none" cap="none" strike="noStrike">
              <a:solidFill>
                <a:srgbClr val="FCFCFC"/>
              </a:solidFill>
              <a:latin typeface="Open Sans"/>
              <a:ea typeface="Open Sans"/>
              <a:cs typeface="Open Sans"/>
              <a:sym typeface="Open Sans"/>
            </a:endParaRPr>
          </a:p>
          <a:p>
            <a:pPr indent="0" lvl="0" marL="0" marR="0" rtl="0" algn="l">
              <a:lnSpc>
                <a:spcPct val="100000"/>
              </a:lnSpc>
              <a:spcBef>
                <a:spcPts val="0"/>
              </a:spcBef>
              <a:spcAft>
                <a:spcPts val="0"/>
              </a:spcAft>
              <a:buClr>
                <a:srgbClr val="0374B3"/>
              </a:buClr>
              <a:buSzPts val="1700"/>
              <a:buFont typeface="Open Sans"/>
              <a:buNone/>
            </a:pPr>
            <a:r>
              <a:rPr b="0" i="0" lang="en-US" sz="1700" u="none" cap="none" strike="noStrike">
                <a:solidFill>
                  <a:srgbClr val="FCFCFC"/>
                </a:solidFill>
                <a:latin typeface="Open Sans"/>
                <a:ea typeface="Open Sans"/>
                <a:cs typeface="Open Sans"/>
                <a:sym typeface="Open Sans"/>
              </a:rPr>
              <a:t> </a:t>
            </a:r>
            <a:endParaRPr>
              <a:solidFill>
                <a:srgbClr val="FCFCFC"/>
              </a:solidFill>
            </a:endParaRPr>
          </a:p>
          <a:p>
            <a:pPr indent="0" lvl="0" marL="0" marR="0" rtl="0" algn="l">
              <a:lnSpc>
                <a:spcPct val="100000"/>
              </a:lnSpc>
              <a:spcBef>
                <a:spcPts val="0"/>
              </a:spcBef>
              <a:spcAft>
                <a:spcPts val="0"/>
              </a:spcAft>
              <a:buClr>
                <a:schemeClr val="dk1"/>
              </a:buClr>
              <a:buSzPts val="1700"/>
              <a:buFont typeface="Arial"/>
              <a:buNone/>
            </a:pPr>
            <a:r>
              <a:t/>
            </a:r>
            <a:endParaRPr b="0" i="0" sz="1700" u="none" cap="none" strike="noStrike">
              <a:solidFill>
                <a:srgbClr val="FCFCFC"/>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7"/>
          <p:cNvSpPr txBox="1"/>
          <p:nvPr>
            <p:ph type="title"/>
          </p:nvPr>
        </p:nvSpPr>
        <p:spPr>
          <a:xfrm>
            <a:off x="3544604" y="416796"/>
            <a:ext cx="5102700" cy="5961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000"/>
              <a:buFont typeface="Open Sans SemiBold"/>
              <a:buNone/>
            </a:pPr>
            <a:r>
              <a:rPr lang="en-US" sz="4000"/>
              <a:t>Important to know</a:t>
            </a:r>
            <a:endParaRPr/>
          </a:p>
        </p:txBody>
      </p:sp>
      <p:sp>
        <p:nvSpPr>
          <p:cNvPr id="217" name="Google Shape;217;p27"/>
          <p:cNvSpPr/>
          <p:nvPr/>
        </p:nvSpPr>
        <p:spPr>
          <a:xfrm>
            <a:off x="4389732" y="1818408"/>
            <a:ext cx="3412500" cy="3221100"/>
          </a:xfrm>
          <a:prstGeom prst="rect">
            <a:avLst/>
          </a:prstGeom>
          <a:gradFill>
            <a:gsLst>
              <a:gs pos="0">
                <a:srgbClr val="24466C"/>
              </a:gs>
              <a:gs pos="29000">
                <a:srgbClr val="00597C"/>
              </a:gs>
              <a:gs pos="49000">
                <a:srgbClr val="006B80"/>
              </a:gs>
              <a:gs pos="72000">
                <a:srgbClr val="007C74"/>
              </a:gs>
              <a:gs pos="99000">
                <a:srgbClr val="008A5E"/>
              </a:gs>
              <a:gs pos="100000">
                <a:srgbClr val="008A5E"/>
              </a:gs>
            </a:gsLst>
            <a:lin ang="18900044" scaled="0"/>
          </a:gradFill>
          <a:ln cap="flat" cmpd="sng" w="12700">
            <a:solidFill>
              <a:srgbClr val="02548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pen Sans"/>
              <a:buNone/>
            </a:pPr>
            <a:r>
              <a:t/>
            </a:r>
            <a:endParaRPr b="0" i="0" sz="1800" u="none" cap="none" strike="noStrike">
              <a:solidFill>
                <a:srgbClr val="FFFFFF"/>
              </a:solidFill>
              <a:latin typeface="Calibri"/>
              <a:ea typeface="Calibri"/>
              <a:cs typeface="Calibri"/>
              <a:sym typeface="Calibri"/>
            </a:endParaRPr>
          </a:p>
        </p:txBody>
      </p:sp>
      <p:sp>
        <p:nvSpPr>
          <p:cNvPr id="218" name="Google Shape;218;p27"/>
          <p:cNvSpPr/>
          <p:nvPr/>
        </p:nvSpPr>
        <p:spPr>
          <a:xfrm>
            <a:off x="8356902" y="1818408"/>
            <a:ext cx="3412500" cy="3221100"/>
          </a:xfrm>
          <a:prstGeom prst="rect">
            <a:avLst/>
          </a:prstGeom>
          <a:gradFill>
            <a:gsLst>
              <a:gs pos="0">
                <a:srgbClr val="24466C"/>
              </a:gs>
              <a:gs pos="29000">
                <a:srgbClr val="00597C"/>
              </a:gs>
              <a:gs pos="49000">
                <a:srgbClr val="006B80"/>
              </a:gs>
              <a:gs pos="72000">
                <a:srgbClr val="007C74"/>
              </a:gs>
              <a:gs pos="99000">
                <a:srgbClr val="008A5E"/>
              </a:gs>
              <a:gs pos="100000">
                <a:srgbClr val="008A5E"/>
              </a:gs>
            </a:gsLst>
            <a:lin ang="18900044" scaled="0"/>
          </a:gradFill>
          <a:ln cap="flat" cmpd="sng" w="12700">
            <a:solidFill>
              <a:srgbClr val="02548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800"/>
              <a:buFont typeface="Open Sans"/>
              <a:buNone/>
            </a:pPr>
            <a:r>
              <a:rPr b="1" i="0" lang="en-US" sz="2800" u="none" cap="none" strike="noStrike">
                <a:solidFill>
                  <a:srgbClr val="FFFFFF"/>
                </a:solidFill>
                <a:latin typeface="Open Sans"/>
                <a:ea typeface="Open Sans"/>
                <a:cs typeface="Open Sans"/>
                <a:sym typeface="Open Sans"/>
              </a:rPr>
              <a:t>90 minutes total, </a:t>
            </a:r>
            <a:endParaRPr/>
          </a:p>
          <a:p>
            <a:pPr indent="0" lvl="0" marL="0" marR="0" rtl="0" algn="ctr">
              <a:lnSpc>
                <a:spcPct val="100000"/>
              </a:lnSpc>
              <a:spcBef>
                <a:spcPts val="0"/>
              </a:spcBef>
              <a:spcAft>
                <a:spcPts val="0"/>
              </a:spcAft>
              <a:buClr>
                <a:srgbClr val="FFFFFF"/>
              </a:buClr>
              <a:buSzPts val="2800"/>
              <a:buFont typeface="Open Sans"/>
              <a:buNone/>
            </a:pPr>
            <a:r>
              <a:rPr b="1" i="0" lang="en-US" sz="2800" u="none" cap="none" strike="noStrike">
                <a:solidFill>
                  <a:srgbClr val="FFFFFF"/>
                </a:solidFill>
                <a:latin typeface="Open Sans"/>
                <a:ea typeface="Open Sans"/>
                <a:cs typeface="Open Sans"/>
                <a:sym typeface="Open Sans"/>
              </a:rPr>
              <a:t>You </a:t>
            </a:r>
            <a:r>
              <a:rPr b="1" i="0" lang="en-US" sz="2800" u="sng" cap="none" strike="noStrike">
                <a:solidFill>
                  <a:srgbClr val="FFFFFF"/>
                </a:solidFill>
                <a:latin typeface="Open Sans"/>
                <a:ea typeface="Open Sans"/>
                <a:cs typeface="Open Sans"/>
                <a:sym typeface="Open Sans"/>
              </a:rPr>
              <a:t>can</a:t>
            </a:r>
            <a:r>
              <a:rPr b="1" i="0" lang="en-US" sz="2800" u="none" cap="none" strike="noStrike">
                <a:solidFill>
                  <a:srgbClr val="FFFFFF"/>
                </a:solidFill>
                <a:latin typeface="Open Sans"/>
                <a:ea typeface="Open Sans"/>
                <a:cs typeface="Open Sans"/>
                <a:sym typeface="Open Sans"/>
              </a:rPr>
              <a:t> take breaks, don’t try to finish all at once.</a:t>
            </a:r>
            <a:endParaRPr/>
          </a:p>
        </p:txBody>
      </p:sp>
      <p:sp>
        <p:nvSpPr>
          <p:cNvPr id="219" name="Google Shape;219;p27"/>
          <p:cNvSpPr txBox="1"/>
          <p:nvPr>
            <p:ph idx="1" type="body"/>
          </p:nvPr>
        </p:nvSpPr>
        <p:spPr>
          <a:xfrm>
            <a:off x="4389731" y="1818409"/>
            <a:ext cx="3412500" cy="32211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FFFF"/>
              </a:buClr>
              <a:buSzPts val="3600"/>
              <a:buNone/>
            </a:pPr>
            <a:r>
              <a:rPr b="1" lang="en-US" sz="3600">
                <a:solidFill>
                  <a:srgbClr val="FFFFFF"/>
                </a:solidFill>
                <a:latin typeface="Open Sans"/>
                <a:ea typeface="Open Sans"/>
                <a:cs typeface="Open Sans"/>
                <a:sym typeface="Open Sans"/>
              </a:rPr>
              <a:t>Aptitudes solidify at </a:t>
            </a:r>
            <a:endParaRPr/>
          </a:p>
          <a:p>
            <a:pPr indent="0" lvl="0" marL="0" rtl="0" algn="ctr">
              <a:lnSpc>
                <a:spcPct val="100000"/>
              </a:lnSpc>
              <a:spcBef>
                <a:spcPts val="1000"/>
              </a:spcBef>
              <a:spcAft>
                <a:spcPts val="0"/>
              </a:spcAft>
              <a:buClr>
                <a:srgbClr val="FFFFFF"/>
              </a:buClr>
              <a:buSzPts val="3600"/>
              <a:buNone/>
            </a:pPr>
            <a:r>
              <a:rPr b="1" lang="en-US" sz="3600">
                <a:solidFill>
                  <a:srgbClr val="FFFFFF"/>
                </a:solidFill>
                <a:latin typeface="Open Sans"/>
                <a:ea typeface="Open Sans"/>
                <a:cs typeface="Open Sans"/>
                <a:sym typeface="Open Sans"/>
              </a:rPr>
              <a:t>age puberty</a:t>
            </a:r>
            <a:endParaRPr sz="3600">
              <a:solidFill>
                <a:srgbClr val="FFFFFF"/>
              </a:solidFill>
              <a:latin typeface="Open Sans"/>
              <a:ea typeface="Open Sans"/>
              <a:cs typeface="Open Sans"/>
              <a:sym typeface="Open Sans"/>
            </a:endParaRPr>
          </a:p>
        </p:txBody>
      </p:sp>
      <p:sp>
        <p:nvSpPr>
          <p:cNvPr id="220" name="Google Shape;220;p27"/>
          <p:cNvSpPr/>
          <p:nvPr/>
        </p:nvSpPr>
        <p:spPr>
          <a:xfrm>
            <a:off x="422563" y="1818408"/>
            <a:ext cx="3412500" cy="3221100"/>
          </a:xfrm>
          <a:prstGeom prst="rect">
            <a:avLst/>
          </a:prstGeom>
          <a:gradFill>
            <a:gsLst>
              <a:gs pos="0">
                <a:srgbClr val="24466C"/>
              </a:gs>
              <a:gs pos="29000">
                <a:srgbClr val="00597C"/>
              </a:gs>
              <a:gs pos="49000">
                <a:srgbClr val="006B80"/>
              </a:gs>
              <a:gs pos="72000">
                <a:srgbClr val="007C74"/>
              </a:gs>
              <a:gs pos="99000">
                <a:srgbClr val="008A5E"/>
              </a:gs>
              <a:gs pos="100000">
                <a:srgbClr val="008A5E"/>
              </a:gs>
            </a:gsLst>
            <a:lin ang="18900044" scaled="0"/>
          </a:gradFill>
          <a:ln cap="flat" cmpd="sng" w="12700">
            <a:solidFill>
              <a:srgbClr val="02548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600"/>
              <a:buFont typeface="Open Sans"/>
              <a:buNone/>
            </a:pPr>
            <a:r>
              <a:rPr b="1" i="0" lang="en-US" sz="3600" u="sng" cap="none" strike="noStrike">
                <a:solidFill>
                  <a:srgbClr val="FFFFFF"/>
                </a:solidFill>
                <a:latin typeface="Open Sans"/>
                <a:ea typeface="Open Sans"/>
                <a:cs typeface="Open Sans"/>
                <a:sym typeface="Open Sans"/>
              </a:rPr>
              <a:t>Aptitudes</a:t>
            </a:r>
            <a:r>
              <a:rPr b="1" i="0" lang="en-US" sz="3600" u="none" cap="none" strike="noStrike">
                <a:solidFill>
                  <a:srgbClr val="FFFFFF"/>
                </a:solidFill>
                <a:latin typeface="Open Sans"/>
                <a:ea typeface="Open Sans"/>
                <a:cs typeface="Open Sans"/>
                <a:sym typeface="Open Sans"/>
              </a:rPr>
              <a:t> are different from </a:t>
            </a:r>
            <a:r>
              <a:rPr b="1" i="0" lang="en-US" sz="3600" u="sng" cap="none" strike="noStrike">
                <a:solidFill>
                  <a:srgbClr val="FFFFFF"/>
                </a:solidFill>
                <a:latin typeface="Open Sans"/>
                <a:ea typeface="Open Sans"/>
                <a:cs typeface="Open Sans"/>
                <a:sym typeface="Open Sans"/>
              </a:rPr>
              <a:t>Skills </a:t>
            </a:r>
            <a:r>
              <a:rPr b="1" i="0" lang="en-US" sz="3600" cap="none" strike="noStrike">
                <a:solidFill>
                  <a:srgbClr val="FFFFFF"/>
                </a:solidFill>
                <a:latin typeface="Open Sans"/>
                <a:ea typeface="Open Sans"/>
                <a:cs typeface="Open Sans"/>
                <a:sym typeface="Open Sans"/>
              </a:rPr>
              <a:t>or</a:t>
            </a:r>
            <a:r>
              <a:rPr b="1" i="0" lang="en-US" sz="3600" u="sng" cap="none" strike="noStrike">
                <a:solidFill>
                  <a:srgbClr val="FFFFFF"/>
                </a:solidFill>
                <a:latin typeface="Open Sans"/>
                <a:ea typeface="Open Sans"/>
                <a:cs typeface="Open Sans"/>
                <a:sym typeface="Open Sans"/>
              </a:rPr>
              <a:t> Interests.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28"/>
          <p:cNvSpPr txBox="1"/>
          <p:nvPr>
            <p:ph type="ctrTitle"/>
          </p:nvPr>
        </p:nvSpPr>
        <p:spPr>
          <a:xfrm>
            <a:off x="3164425" y="1854194"/>
            <a:ext cx="6256800" cy="1105500"/>
          </a:xfrm>
          <a:prstGeom prst="rect">
            <a:avLst/>
          </a:prstGeom>
        </p:spPr>
        <p:txBody>
          <a:bodyPr anchorCtr="0" anchor="b" bIns="45700" lIns="91425" spcFirstLastPara="1" rIns="91425" wrap="square" tIns="45700">
            <a:normAutofit fontScale="90000"/>
          </a:bodyPr>
          <a:lstStyle/>
          <a:p>
            <a:pPr indent="0" lvl="0" marL="0" rtl="0" algn="ctr">
              <a:spcBef>
                <a:spcPts val="0"/>
              </a:spcBef>
              <a:spcAft>
                <a:spcPts val="0"/>
              </a:spcAft>
              <a:buNone/>
            </a:pPr>
            <a:r>
              <a:rPr lang="en-US"/>
              <a:t>What are aptitudes?</a:t>
            </a:r>
            <a:endParaRPr/>
          </a:p>
        </p:txBody>
      </p:sp>
      <p:sp>
        <p:nvSpPr>
          <p:cNvPr id="227" name="Google Shape;227;p28"/>
          <p:cNvSpPr txBox="1"/>
          <p:nvPr>
            <p:ph idx="1" type="subTitle"/>
          </p:nvPr>
        </p:nvSpPr>
        <p:spPr>
          <a:xfrm>
            <a:off x="1524000" y="3602038"/>
            <a:ext cx="9144000" cy="16557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sz="3000"/>
              <a:t>An aptitude is a natural ability. Understanding your aptitudes can be helpful in making education and career choices that align with your strengths and </a:t>
            </a:r>
            <a:r>
              <a:rPr lang="en-US" sz="3000"/>
              <a:t>interests.</a:t>
            </a:r>
            <a:endParaRPr sz="30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32" name="Shape 232"/>
        <p:cNvGrpSpPr/>
        <p:nvPr/>
      </p:nvGrpSpPr>
      <p:grpSpPr>
        <a:xfrm>
          <a:off x="0" y="0"/>
          <a:ext cx="0" cy="0"/>
          <a:chOff x="0" y="0"/>
          <a:chExt cx="0" cy="0"/>
        </a:xfrm>
      </p:grpSpPr>
      <p:sp>
        <p:nvSpPr>
          <p:cNvPr id="233" name="Google Shape;233;p29"/>
          <p:cNvSpPr/>
          <p:nvPr/>
        </p:nvSpPr>
        <p:spPr>
          <a:xfrm>
            <a:off x="-2426" y="-11150"/>
            <a:ext cx="12192000" cy="6858000"/>
          </a:xfrm>
          <a:prstGeom prst="rect">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pen Sans"/>
              <a:buNone/>
            </a:pPr>
            <a:r>
              <a:t/>
            </a:r>
            <a:endParaRPr b="0" i="0" sz="1800" u="none" cap="none" strike="noStrike">
              <a:solidFill>
                <a:srgbClr val="FFFFFF"/>
              </a:solidFill>
              <a:latin typeface="Calibri"/>
              <a:ea typeface="Calibri"/>
              <a:cs typeface="Calibri"/>
              <a:sym typeface="Calibri"/>
            </a:endParaRPr>
          </a:p>
        </p:txBody>
      </p:sp>
      <p:pic>
        <p:nvPicPr>
          <p:cNvPr id="234" name="Google Shape;234;p29"/>
          <p:cNvPicPr preferRelativeResize="0"/>
          <p:nvPr/>
        </p:nvPicPr>
        <p:blipFill rotWithShape="1">
          <a:blip r:embed="rId3">
            <a:alphaModFix/>
          </a:blip>
          <a:srcRect b="0" l="0" r="0" t="0"/>
          <a:stretch/>
        </p:blipFill>
        <p:spPr>
          <a:xfrm>
            <a:off x="3838051" y="1571008"/>
            <a:ext cx="8165238" cy="4284038"/>
          </a:xfrm>
          <a:prstGeom prst="rect">
            <a:avLst/>
          </a:prstGeom>
          <a:noFill/>
          <a:ln>
            <a:noFill/>
          </a:ln>
        </p:spPr>
      </p:pic>
      <p:sp>
        <p:nvSpPr>
          <p:cNvPr id="235" name="Google Shape;235;p29"/>
          <p:cNvSpPr txBox="1"/>
          <p:nvPr>
            <p:ph type="title"/>
          </p:nvPr>
        </p:nvSpPr>
        <p:spPr>
          <a:xfrm>
            <a:off x="432380" y="165731"/>
            <a:ext cx="11059500" cy="981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04756"/>
              </a:buClr>
              <a:buSzPts val="4000"/>
              <a:buFont typeface="Open Sans SemiBold"/>
              <a:buNone/>
            </a:pPr>
            <a:r>
              <a:rPr lang="en-US" sz="4000">
                <a:solidFill>
                  <a:srgbClr val="404756"/>
                </a:solidFill>
              </a:rPr>
              <a:t>C</a:t>
            </a:r>
            <a:r>
              <a:rPr b="1" lang="en-US" sz="4000">
                <a:solidFill>
                  <a:srgbClr val="404756"/>
                </a:solidFill>
              </a:rPr>
              <a:t>onfident About The Future</a:t>
            </a:r>
            <a:endParaRPr sz="4000">
              <a:solidFill>
                <a:srgbClr val="404756"/>
              </a:solidFill>
            </a:endParaRPr>
          </a:p>
        </p:txBody>
      </p:sp>
      <p:sp>
        <p:nvSpPr>
          <p:cNvPr id="236" name="Google Shape;236;p29"/>
          <p:cNvSpPr/>
          <p:nvPr/>
        </p:nvSpPr>
        <p:spPr>
          <a:xfrm>
            <a:off x="4665189" y="5972140"/>
            <a:ext cx="6510900" cy="415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4466C"/>
              </a:buClr>
              <a:buSzPts val="1050"/>
              <a:buFont typeface="Avenir"/>
              <a:buNone/>
            </a:pPr>
            <a:r>
              <a:rPr b="0" i="1" lang="en-US" sz="1050" u="none" cap="none" strike="noStrike">
                <a:solidFill>
                  <a:srgbClr val="24466C"/>
                </a:solidFill>
                <a:latin typeface="Avenir"/>
                <a:ea typeface="Avenir"/>
                <a:cs typeface="Avenir"/>
                <a:sym typeface="Avenir"/>
              </a:rPr>
              <a:t>The Georgia Governor’s Office of Student Achievement (GOSA) piloted YouScience in 51 state high schools with over 8,500 students participating. 54% of students were free and/or reduced lunch eligible, 51% female and 54% non-white.</a:t>
            </a:r>
            <a:endParaRPr/>
          </a:p>
        </p:txBody>
      </p:sp>
      <p:sp>
        <p:nvSpPr>
          <p:cNvPr id="237" name="Google Shape;237;p29"/>
          <p:cNvSpPr/>
          <p:nvPr/>
        </p:nvSpPr>
        <p:spPr>
          <a:xfrm>
            <a:off x="2400671" y="1571008"/>
            <a:ext cx="2038500" cy="1119600"/>
          </a:xfrm>
          <a:prstGeom prst="roundRect">
            <a:avLst>
              <a:gd fmla="val 16667" name="adj"/>
            </a:avLst>
          </a:prstGeom>
          <a:solidFill>
            <a:schemeClr val="accent1"/>
          </a:solidFill>
          <a:ln cap="flat" cmpd="sng" w="12700">
            <a:solidFill>
              <a:srgbClr val="02548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“I love this. No one ever told me I was good at anything”</a:t>
            </a:r>
            <a:endParaRPr/>
          </a:p>
        </p:txBody>
      </p:sp>
      <p:sp>
        <p:nvSpPr>
          <p:cNvPr id="238" name="Google Shape;238;p29"/>
          <p:cNvSpPr/>
          <p:nvPr/>
        </p:nvSpPr>
        <p:spPr>
          <a:xfrm>
            <a:off x="461209" y="3160486"/>
            <a:ext cx="1828800" cy="981600"/>
          </a:xfrm>
          <a:prstGeom prst="roundRect">
            <a:avLst>
              <a:gd fmla="val 16667" name="adj"/>
            </a:avLst>
          </a:prstGeom>
          <a:solidFill>
            <a:schemeClr val="accent2"/>
          </a:solidFill>
          <a:ln cap="flat" cmpd="sng" w="12700">
            <a:solidFill>
              <a:srgbClr val="006A6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“I didn’t even know these careers existed.”</a:t>
            </a:r>
            <a:endParaRPr/>
          </a:p>
        </p:txBody>
      </p:sp>
      <p:sp>
        <p:nvSpPr>
          <p:cNvPr id="239" name="Google Shape;239;p29"/>
          <p:cNvSpPr/>
          <p:nvPr/>
        </p:nvSpPr>
        <p:spPr>
          <a:xfrm>
            <a:off x="1577130" y="4714613"/>
            <a:ext cx="1969500" cy="1347000"/>
          </a:xfrm>
          <a:prstGeom prst="roundRect">
            <a:avLst>
              <a:gd fmla="val 16667" name="adj"/>
            </a:avLst>
          </a:prstGeom>
          <a:solidFill>
            <a:schemeClr val="accent6"/>
          </a:solidFill>
          <a:ln cap="flat" cmpd="sng" w="12700">
            <a:solidFill>
              <a:srgbClr val="B9A83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Calibri"/>
              <a:buNone/>
            </a:pPr>
            <a:r>
              <a:rPr b="0" i="0" lang="en-US" sz="1600" u="none" cap="none" strike="noStrike">
                <a:solidFill>
                  <a:srgbClr val="FFFFFF"/>
                </a:solidFill>
                <a:latin typeface="Calibri"/>
                <a:ea typeface="Calibri"/>
                <a:cs typeface="Calibri"/>
                <a:sym typeface="Calibri"/>
              </a:rPr>
              <a:t>“I didn’t know I had the talent to do something like this”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0"/>
          <p:cNvSpPr/>
          <p:nvPr/>
        </p:nvSpPr>
        <p:spPr>
          <a:xfrm>
            <a:off x="1709975" y="2185250"/>
            <a:ext cx="2255100" cy="23481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46" name="Google Shape;246;p30"/>
          <p:cNvSpPr/>
          <p:nvPr/>
        </p:nvSpPr>
        <p:spPr>
          <a:xfrm>
            <a:off x="2707425" y="2635600"/>
            <a:ext cx="2255100" cy="23481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247" name="Google Shape;247;p30"/>
          <p:cNvPicPr preferRelativeResize="0"/>
          <p:nvPr/>
        </p:nvPicPr>
        <p:blipFill>
          <a:blip r:embed="rId3">
            <a:alphaModFix/>
          </a:blip>
          <a:stretch>
            <a:fillRect/>
          </a:stretch>
        </p:blipFill>
        <p:spPr>
          <a:xfrm>
            <a:off x="977775" y="408725"/>
            <a:ext cx="10013265" cy="5901151"/>
          </a:xfrm>
          <a:prstGeom prst="rect">
            <a:avLst/>
          </a:prstGeom>
          <a:noFill/>
          <a:ln>
            <a:noFill/>
          </a:ln>
        </p:spPr>
      </p:pic>
      <p:sp>
        <p:nvSpPr>
          <p:cNvPr id="248" name="Google Shape;248;p30"/>
          <p:cNvSpPr/>
          <p:nvPr/>
        </p:nvSpPr>
        <p:spPr>
          <a:xfrm>
            <a:off x="4694700" y="2635600"/>
            <a:ext cx="2255100" cy="23481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49" name="Google Shape;249;p30"/>
          <p:cNvSpPr/>
          <p:nvPr/>
        </p:nvSpPr>
        <p:spPr>
          <a:xfrm>
            <a:off x="2707425" y="2635600"/>
            <a:ext cx="2255100" cy="23481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id="255" name="Google Shape;255;p31"/>
          <p:cNvPicPr preferRelativeResize="0"/>
          <p:nvPr/>
        </p:nvPicPr>
        <p:blipFill>
          <a:blip r:embed="rId3">
            <a:alphaModFix/>
          </a:blip>
          <a:stretch>
            <a:fillRect/>
          </a:stretch>
        </p:blipFill>
        <p:spPr>
          <a:xfrm>
            <a:off x="1950601" y="206237"/>
            <a:ext cx="8450450" cy="64455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32"/>
          <p:cNvPicPr preferRelativeResize="0"/>
          <p:nvPr/>
        </p:nvPicPr>
        <p:blipFill>
          <a:blip r:embed="rId3">
            <a:alphaModFix/>
          </a:blip>
          <a:stretch>
            <a:fillRect/>
          </a:stretch>
        </p:blipFill>
        <p:spPr>
          <a:xfrm>
            <a:off x="134875" y="147150"/>
            <a:ext cx="9067800" cy="3657600"/>
          </a:xfrm>
          <a:prstGeom prst="rect">
            <a:avLst/>
          </a:prstGeom>
          <a:noFill/>
          <a:ln>
            <a:noFill/>
          </a:ln>
        </p:spPr>
      </p:pic>
      <p:pic>
        <p:nvPicPr>
          <p:cNvPr id="262" name="Google Shape;262;p32"/>
          <p:cNvPicPr preferRelativeResize="0"/>
          <p:nvPr/>
        </p:nvPicPr>
        <p:blipFill>
          <a:blip r:embed="rId4">
            <a:alphaModFix/>
          </a:blip>
          <a:stretch>
            <a:fillRect/>
          </a:stretch>
        </p:blipFill>
        <p:spPr>
          <a:xfrm>
            <a:off x="6891875" y="2979300"/>
            <a:ext cx="5153300" cy="37855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33"/>
          <p:cNvPicPr preferRelativeResize="0"/>
          <p:nvPr/>
        </p:nvPicPr>
        <p:blipFill>
          <a:blip r:embed="rId3">
            <a:alphaModFix/>
          </a:blip>
          <a:stretch>
            <a:fillRect/>
          </a:stretch>
        </p:blipFill>
        <p:spPr>
          <a:xfrm>
            <a:off x="2122425" y="433825"/>
            <a:ext cx="8562975" cy="58007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4"/>
          <p:cNvSpPr/>
          <p:nvPr/>
        </p:nvSpPr>
        <p:spPr>
          <a:xfrm>
            <a:off x="10000" y="10000"/>
            <a:ext cx="12192000" cy="1111200"/>
          </a:xfrm>
          <a:prstGeom prst="rect">
            <a:avLst/>
          </a:prstGeom>
          <a:solidFill>
            <a:schemeClr val="lt2"/>
          </a:solidFill>
          <a:ln cap="flat" cmpd="sng" w="9525">
            <a:solidFill>
              <a:schemeClr val="dk2"/>
            </a:solidFill>
            <a:prstDash val="solid"/>
            <a:round/>
            <a:headEnd len="sm" w="sm" type="none"/>
            <a:tailEnd len="sm" w="sm" type="none"/>
          </a:ln>
          <a:effectLst>
            <a:outerShdw rotWithShape="0" algn="bl" dir="3000000" dist="19050">
              <a:srgbClr val="F3F3F3">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274" name="Google Shape;274;p34"/>
          <p:cNvPicPr preferRelativeResize="0"/>
          <p:nvPr/>
        </p:nvPicPr>
        <p:blipFill rotWithShape="1">
          <a:blip r:embed="rId3">
            <a:alphaModFix/>
          </a:blip>
          <a:srcRect b="63373" l="0" r="0" t="0"/>
          <a:stretch/>
        </p:blipFill>
        <p:spPr>
          <a:xfrm>
            <a:off x="0" y="10000"/>
            <a:ext cx="12192000" cy="1671968"/>
          </a:xfrm>
          <a:prstGeom prst="rect">
            <a:avLst/>
          </a:prstGeom>
          <a:noFill/>
          <a:ln>
            <a:noFill/>
          </a:ln>
        </p:spPr>
      </p:pic>
      <p:sp>
        <p:nvSpPr>
          <p:cNvPr id="275" name="Google Shape;275;p34"/>
          <p:cNvSpPr/>
          <p:nvPr/>
        </p:nvSpPr>
        <p:spPr>
          <a:xfrm>
            <a:off x="790933" y="703433"/>
            <a:ext cx="3375800" cy="417767"/>
          </a:xfrm>
          <a:prstGeom prst="rect">
            <a:avLst/>
          </a:prstGeom>
        </p:spPr>
        <p:txBody>
          <a:bodyPr>
            <a:prstTxWarp prst="textPlain"/>
          </a:bodyPr>
          <a:lstStyle/>
          <a:p>
            <a:pPr lvl="0" algn="ctr"/>
            <a:r>
              <a:rPr b="1" i="0">
                <a:ln>
                  <a:noFill/>
                </a:ln>
                <a:solidFill>
                  <a:srgbClr val="FFFFFF"/>
                </a:solidFill>
                <a:latin typeface="Work Sans"/>
              </a:rPr>
              <a:t>VALLEY VIEW</a:t>
            </a:r>
          </a:p>
        </p:txBody>
      </p:sp>
      <p:pic>
        <p:nvPicPr>
          <p:cNvPr id="276" name="Google Shape;276;p34"/>
          <p:cNvPicPr preferRelativeResize="0"/>
          <p:nvPr/>
        </p:nvPicPr>
        <p:blipFill>
          <a:blip r:embed="rId4">
            <a:alphaModFix/>
          </a:blip>
          <a:stretch>
            <a:fillRect/>
          </a:stretch>
        </p:blipFill>
        <p:spPr>
          <a:xfrm>
            <a:off x="5249282" y="133100"/>
            <a:ext cx="1693435" cy="2035302"/>
          </a:xfrm>
          <a:prstGeom prst="rect">
            <a:avLst/>
          </a:prstGeom>
          <a:noFill/>
          <a:ln>
            <a:noFill/>
          </a:ln>
          <a:effectLst>
            <a:outerShdw rotWithShape="0" algn="bl" dir="3840000" dist="19050">
              <a:srgbClr val="CCCCCC">
                <a:alpha val="50000"/>
              </a:srgbClr>
            </a:outerShdw>
          </a:effectLst>
        </p:spPr>
      </p:pic>
      <p:sp>
        <p:nvSpPr>
          <p:cNvPr id="277" name="Google Shape;277;p34"/>
          <p:cNvSpPr/>
          <p:nvPr/>
        </p:nvSpPr>
        <p:spPr>
          <a:xfrm>
            <a:off x="8155400" y="697100"/>
            <a:ext cx="2647206" cy="430426"/>
          </a:xfrm>
          <a:prstGeom prst="rect">
            <a:avLst/>
          </a:prstGeom>
        </p:spPr>
        <p:txBody>
          <a:bodyPr>
            <a:prstTxWarp prst="textPlain"/>
          </a:bodyPr>
          <a:lstStyle/>
          <a:p>
            <a:pPr lvl="0" algn="ctr"/>
            <a:r>
              <a:rPr b="1" i="0">
                <a:ln>
                  <a:noFill/>
                </a:ln>
                <a:solidFill>
                  <a:srgbClr val="FFFFFF"/>
                </a:solidFill>
                <a:latin typeface="Work Sans"/>
              </a:rPr>
              <a:t>SPARTANS</a:t>
            </a:r>
          </a:p>
        </p:txBody>
      </p:sp>
      <p:pic>
        <p:nvPicPr>
          <p:cNvPr id="278" name="Google Shape;278;p34"/>
          <p:cNvPicPr preferRelativeResize="0"/>
          <p:nvPr/>
        </p:nvPicPr>
        <p:blipFill>
          <a:blip r:embed="rId5">
            <a:alphaModFix/>
          </a:blip>
          <a:stretch>
            <a:fillRect/>
          </a:stretch>
        </p:blipFill>
        <p:spPr>
          <a:xfrm>
            <a:off x="2366584" y="2168400"/>
            <a:ext cx="7851699" cy="4650300"/>
          </a:xfrm>
          <a:prstGeom prst="rect">
            <a:avLst/>
          </a:prstGeom>
          <a:noFill/>
          <a:ln>
            <a:noFill/>
          </a:ln>
        </p:spPr>
      </p:pic>
      <p:pic>
        <p:nvPicPr>
          <p:cNvPr id="279" name="Google Shape;279;p34"/>
          <p:cNvPicPr preferRelativeResize="0"/>
          <p:nvPr/>
        </p:nvPicPr>
        <p:blipFill>
          <a:blip r:embed="rId6">
            <a:alphaModFix/>
          </a:blip>
          <a:stretch>
            <a:fillRect/>
          </a:stretch>
        </p:blipFill>
        <p:spPr>
          <a:xfrm rot="1479685">
            <a:off x="10126382" y="2035047"/>
            <a:ext cx="2100998" cy="630305"/>
          </a:xfrm>
          <a:prstGeom prst="rect">
            <a:avLst/>
          </a:prstGeom>
          <a:noFill/>
          <a:ln>
            <a:noFill/>
          </a:ln>
        </p:spPr>
      </p:pic>
      <p:pic>
        <p:nvPicPr>
          <p:cNvPr id="280" name="Google Shape;280;p34"/>
          <p:cNvPicPr preferRelativeResize="0"/>
          <p:nvPr/>
        </p:nvPicPr>
        <p:blipFill>
          <a:blip r:embed="rId6">
            <a:alphaModFix/>
          </a:blip>
          <a:stretch>
            <a:fillRect/>
          </a:stretch>
        </p:blipFill>
        <p:spPr>
          <a:xfrm rot="1479688">
            <a:off x="18739" y="5189793"/>
            <a:ext cx="2343689" cy="70311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35"/>
          <p:cNvSpPr txBox="1"/>
          <p:nvPr>
            <p:ph idx="4294967295"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SemiBold"/>
              <a:buNone/>
            </a:pPr>
            <a:r>
              <a:rPr lang="en-US"/>
              <a:t>Certifications Intro Slide</a:t>
            </a:r>
            <a:endParaRPr/>
          </a:p>
        </p:txBody>
      </p:sp>
      <p:sp>
        <p:nvSpPr>
          <p:cNvPr id="287" name="Google Shape;287;p35"/>
          <p:cNvSpPr/>
          <p:nvPr/>
        </p:nvSpPr>
        <p:spPr>
          <a:xfrm>
            <a:off x="0" y="0"/>
            <a:ext cx="12192000" cy="6858000"/>
          </a:xfrm>
          <a:prstGeom prst="rect">
            <a:avLst/>
          </a:prstGeom>
          <a:gradFill>
            <a:gsLst>
              <a:gs pos="0">
                <a:srgbClr val="24466C"/>
              </a:gs>
              <a:gs pos="29000">
                <a:srgbClr val="00597C"/>
              </a:gs>
              <a:gs pos="49000">
                <a:srgbClr val="006B80"/>
              </a:gs>
              <a:gs pos="72000">
                <a:srgbClr val="007C74"/>
              </a:gs>
              <a:gs pos="99000">
                <a:srgbClr val="008A5E"/>
              </a:gs>
              <a:gs pos="100000">
                <a:srgbClr val="008A5E"/>
              </a:gs>
            </a:gsLst>
            <a:lin ang="18900044" scaled="0"/>
          </a:gradFill>
          <a:ln cap="flat" cmpd="sng" w="12700">
            <a:solidFill>
              <a:srgbClr val="02548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pen Sans"/>
              <a:buNone/>
            </a:pPr>
            <a:r>
              <a:t/>
            </a:r>
            <a:endParaRPr b="0" i="0" sz="1800" u="none" cap="none" strike="noStrike">
              <a:solidFill>
                <a:srgbClr val="FFFFFF"/>
              </a:solidFill>
              <a:latin typeface="Calibri"/>
              <a:ea typeface="Calibri"/>
              <a:cs typeface="Calibri"/>
              <a:sym typeface="Calibri"/>
            </a:endParaRPr>
          </a:p>
        </p:txBody>
      </p:sp>
      <p:sp>
        <p:nvSpPr>
          <p:cNvPr id="288" name="Google Shape;288;p35"/>
          <p:cNvSpPr txBox="1"/>
          <p:nvPr/>
        </p:nvSpPr>
        <p:spPr>
          <a:xfrm>
            <a:off x="9115720" y="5649060"/>
            <a:ext cx="3076200" cy="1077300"/>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rgbClr val="FFFFFF"/>
                </a:solidFill>
                <a:latin typeface="Open Sans SemiBold"/>
                <a:ea typeface="Open Sans SemiBold"/>
                <a:cs typeface="Open Sans SemiBold"/>
                <a:sym typeface="Open Sans SemiBold"/>
              </a:rPr>
              <a:t>Educator Tools</a:t>
            </a:r>
            <a:endParaRPr/>
          </a:p>
        </p:txBody>
      </p:sp>
      <p:grpSp>
        <p:nvGrpSpPr>
          <p:cNvPr id="289" name="Google Shape;289;p35"/>
          <p:cNvGrpSpPr/>
          <p:nvPr/>
        </p:nvGrpSpPr>
        <p:grpSpPr>
          <a:xfrm>
            <a:off x="2231313" y="2391257"/>
            <a:ext cx="7620830" cy="1631700"/>
            <a:chOff x="2231313" y="2391257"/>
            <a:chExt cx="7620830" cy="1631700"/>
          </a:xfrm>
        </p:grpSpPr>
        <p:sp>
          <p:nvSpPr>
            <p:cNvPr id="290" name="Google Shape;290;p35"/>
            <p:cNvSpPr txBox="1"/>
            <p:nvPr/>
          </p:nvSpPr>
          <p:spPr>
            <a:xfrm>
              <a:off x="2339843" y="2391257"/>
              <a:ext cx="7512300" cy="1631700"/>
            </a:xfrm>
            <a:prstGeom prst="rect">
              <a:avLst/>
            </a:prstGeom>
            <a:noFill/>
            <a:ln>
              <a:noFill/>
            </a:ln>
          </p:spPr>
          <p:txBody>
            <a:bodyPr anchorCtr="0" anchor="t" bIns="45700" lIns="22850" spcFirstLastPara="1" rIns="22850" wrap="square" tIns="45700">
              <a:spAutoFit/>
            </a:bodyPr>
            <a:lstStyle/>
            <a:p>
              <a:pPr indent="0" lvl="0" marL="0" marR="0" rtl="0" algn="l">
                <a:lnSpc>
                  <a:spcPct val="100000"/>
                </a:lnSpc>
                <a:spcBef>
                  <a:spcPts val="0"/>
                </a:spcBef>
                <a:spcAft>
                  <a:spcPts val="0"/>
                </a:spcAft>
                <a:buClr>
                  <a:schemeClr val="dk1"/>
                </a:buClr>
                <a:buSzPts val="10000"/>
                <a:buFont typeface="Open Sans"/>
                <a:buNone/>
              </a:pPr>
              <a:r>
                <a:rPr b="1" i="0" lang="en-US" sz="10000" u="none" cap="none" strike="noStrike">
                  <a:solidFill>
                    <a:schemeClr val="dk1"/>
                  </a:solidFill>
                  <a:latin typeface="Open Sans"/>
                  <a:ea typeface="Open Sans"/>
                  <a:cs typeface="Open Sans"/>
                  <a:sym typeface="Open Sans"/>
                </a:rPr>
                <a:t>DISCOVERY</a:t>
              </a:r>
              <a:endParaRPr/>
            </a:p>
          </p:txBody>
        </p:sp>
        <p:pic>
          <p:nvPicPr>
            <p:cNvPr descr="A picture containing logo&#10;&#10;Description automatically generated" id="291" name="Google Shape;291;p35"/>
            <p:cNvPicPr preferRelativeResize="0"/>
            <p:nvPr/>
          </p:nvPicPr>
          <p:blipFill rotWithShape="1">
            <a:blip r:embed="rId3">
              <a:alphaModFix/>
            </a:blip>
            <a:srcRect b="0" l="0" r="0" t="0"/>
            <a:stretch/>
          </p:blipFill>
          <p:spPr>
            <a:xfrm>
              <a:off x="2231313" y="2391257"/>
              <a:ext cx="2804594" cy="795004"/>
            </a:xfrm>
            <a:prstGeom prst="rect">
              <a:avLst/>
            </a:prstGeom>
            <a:noFill/>
            <a:ln>
              <a:noFill/>
            </a:ln>
          </p:spPr>
        </p:pic>
      </p:grpSp>
      <p:pic>
        <p:nvPicPr>
          <p:cNvPr id="292" name="Google Shape;292;p35"/>
          <p:cNvPicPr preferRelativeResize="0"/>
          <p:nvPr/>
        </p:nvPicPr>
        <p:blipFill>
          <a:blip r:embed="rId4">
            <a:alphaModFix/>
          </a:blip>
          <a:stretch>
            <a:fillRect/>
          </a:stretch>
        </p:blipFill>
        <p:spPr>
          <a:xfrm>
            <a:off x="235350" y="365125"/>
            <a:ext cx="10710350" cy="48405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36"/>
          <p:cNvSpPr txBox="1"/>
          <p:nvPr>
            <p:ph idx="4294967295"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SemiBold"/>
              <a:buNone/>
            </a:pPr>
            <a:r>
              <a:rPr lang="en-US"/>
              <a:t>Title Slide</a:t>
            </a:r>
            <a:endParaRPr/>
          </a:p>
        </p:txBody>
      </p:sp>
      <p:sp>
        <p:nvSpPr>
          <p:cNvPr id="298" name="Google Shape;298;p36"/>
          <p:cNvSpPr/>
          <p:nvPr/>
        </p:nvSpPr>
        <p:spPr>
          <a:xfrm>
            <a:off x="0" y="0"/>
            <a:ext cx="12192000" cy="6858000"/>
          </a:xfrm>
          <a:prstGeom prst="rect">
            <a:avLst/>
          </a:prstGeom>
          <a:gradFill>
            <a:gsLst>
              <a:gs pos="0">
                <a:srgbClr val="24466C"/>
              </a:gs>
              <a:gs pos="29000">
                <a:srgbClr val="00597C"/>
              </a:gs>
              <a:gs pos="49000">
                <a:srgbClr val="006B80"/>
              </a:gs>
              <a:gs pos="72000">
                <a:srgbClr val="007C74"/>
              </a:gs>
              <a:gs pos="99000">
                <a:srgbClr val="008A5E"/>
              </a:gs>
              <a:gs pos="100000">
                <a:srgbClr val="008A5E"/>
              </a:gs>
            </a:gsLst>
            <a:lin ang="18900044" scaled="0"/>
          </a:gradFill>
          <a:ln cap="flat" cmpd="sng" w="12700">
            <a:solidFill>
              <a:srgbClr val="02548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Open Sans"/>
              <a:buNone/>
            </a:pPr>
            <a:r>
              <a:t/>
            </a:r>
            <a:endParaRPr b="0" i="0" sz="900" u="none" cap="none" strike="noStrike">
              <a:solidFill>
                <a:srgbClr val="FFFFFF"/>
              </a:solidFill>
              <a:latin typeface="Calibri"/>
              <a:ea typeface="Calibri"/>
              <a:cs typeface="Calibri"/>
              <a:sym typeface="Calibri"/>
            </a:endParaRPr>
          </a:p>
        </p:txBody>
      </p:sp>
      <p:pic>
        <p:nvPicPr>
          <p:cNvPr descr="A picture containing logo&#10;&#10;Description automatically generated" id="299" name="Google Shape;299;p36"/>
          <p:cNvPicPr preferRelativeResize="0"/>
          <p:nvPr/>
        </p:nvPicPr>
        <p:blipFill rotWithShape="1">
          <a:blip r:embed="rId3">
            <a:alphaModFix/>
          </a:blip>
          <a:srcRect b="0" l="0" r="0" t="0"/>
          <a:stretch/>
        </p:blipFill>
        <p:spPr>
          <a:xfrm>
            <a:off x="5533295" y="2080331"/>
            <a:ext cx="5059102" cy="1434275"/>
          </a:xfrm>
          <a:prstGeom prst="rect">
            <a:avLst/>
          </a:prstGeom>
          <a:noFill/>
          <a:ln>
            <a:noFill/>
          </a:ln>
        </p:spPr>
      </p:pic>
      <p:sp>
        <p:nvSpPr>
          <p:cNvPr id="300" name="Google Shape;300;p36"/>
          <p:cNvSpPr/>
          <p:nvPr/>
        </p:nvSpPr>
        <p:spPr>
          <a:xfrm>
            <a:off x="7803026" y="3115725"/>
            <a:ext cx="4160966" cy="1219506"/>
          </a:xfrm>
          <a:prstGeom prst="rect">
            <a:avLst/>
          </a:prstGeom>
        </p:spPr>
        <p:txBody>
          <a:bodyPr>
            <a:prstTxWarp prst="textPlain"/>
          </a:bodyPr>
          <a:lstStyle/>
          <a:p>
            <a:pPr lvl="0" algn="ctr"/>
            <a:r>
              <a:rPr b="0" i="0">
                <a:ln cap="flat" cmpd="sng" w="12700">
                  <a:solidFill>
                    <a:srgbClr val="025482"/>
                  </a:solidFill>
                  <a:prstDash val="solid"/>
                  <a:miter lim="8000"/>
                  <a:headEnd len="sm" w="sm" type="none"/>
                  <a:tailEnd len="sm" w="sm" type="none"/>
                </a:ln>
                <a:gradFill>
                  <a:gsLst>
                    <a:gs pos="0">
                      <a:srgbClr val="C149AF"/>
                    </a:gs>
                    <a:gs pos="100000">
                      <a:srgbClr val="602758"/>
                    </a:gs>
                  </a:gsLst>
                  <a:lin ang="5400012" scaled="0"/>
                </a:gradFill>
                <a:latin typeface="Arial"/>
              </a:rPr>
              <a:t>DATA</a:t>
            </a:r>
          </a:p>
        </p:txBody>
      </p:sp>
      <p:sp>
        <p:nvSpPr>
          <p:cNvPr id="301" name="Google Shape;301;p36"/>
          <p:cNvSpPr txBox="1"/>
          <p:nvPr/>
        </p:nvSpPr>
        <p:spPr>
          <a:xfrm>
            <a:off x="213975" y="914450"/>
            <a:ext cx="5509200" cy="6195000"/>
          </a:xfrm>
          <a:prstGeom prst="rect">
            <a:avLst/>
          </a:prstGeom>
          <a:noFill/>
          <a:ln>
            <a:noFill/>
          </a:ln>
        </p:spPr>
        <p:txBody>
          <a:bodyPr anchorCtr="0" anchor="t" bIns="91425" lIns="91425" spcFirstLastPara="1" rIns="91425" wrap="square" tIns="91425">
            <a:noAutofit/>
          </a:bodyPr>
          <a:lstStyle/>
          <a:p>
            <a:pPr indent="-438150" lvl="0" marL="457200" rtl="0" algn="l">
              <a:spcBef>
                <a:spcPts val="0"/>
              </a:spcBef>
              <a:spcAft>
                <a:spcPts val="0"/>
              </a:spcAft>
              <a:buClr>
                <a:srgbClr val="C8E9F0"/>
              </a:buClr>
              <a:buSzPts val="3300"/>
              <a:buFont typeface="Open Sans"/>
              <a:buChar char="-"/>
            </a:pPr>
            <a:r>
              <a:rPr lang="en-US" sz="3300">
                <a:solidFill>
                  <a:srgbClr val="C8E9F0"/>
                </a:solidFill>
                <a:latin typeface="Open Sans"/>
                <a:ea typeface="Open Sans"/>
                <a:cs typeface="Open Sans"/>
                <a:sym typeface="Open Sans"/>
              </a:rPr>
              <a:t>Course Offerings Adjusted</a:t>
            </a:r>
            <a:endParaRPr sz="3300">
              <a:solidFill>
                <a:srgbClr val="C8E9F0"/>
              </a:solidFill>
              <a:latin typeface="Open Sans"/>
              <a:ea typeface="Open Sans"/>
              <a:cs typeface="Open Sans"/>
              <a:sym typeface="Open Sans"/>
            </a:endParaRPr>
          </a:p>
          <a:p>
            <a:pPr indent="-438150" lvl="0" marL="457200" rtl="0" algn="l">
              <a:spcBef>
                <a:spcPts val="0"/>
              </a:spcBef>
              <a:spcAft>
                <a:spcPts val="0"/>
              </a:spcAft>
              <a:buClr>
                <a:srgbClr val="C8E9F0"/>
              </a:buClr>
              <a:buSzPts val="3300"/>
              <a:buFont typeface="Open Sans"/>
              <a:buChar char="-"/>
            </a:pPr>
            <a:r>
              <a:rPr lang="en-US" sz="3300">
                <a:solidFill>
                  <a:srgbClr val="C8E9F0"/>
                </a:solidFill>
                <a:latin typeface="Open Sans"/>
                <a:ea typeface="Open Sans"/>
                <a:cs typeface="Open Sans"/>
                <a:sym typeface="Open Sans"/>
              </a:rPr>
              <a:t>Job Shadowing Experiences</a:t>
            </a:r>
            <a:endParaRPr sz="3300">
              <a:solidFill>
                <a:srgbClr val="C8E9F0"/>
              </a:solidFill>
              <a:latin typeface="Open Sans"/>
              <a:ea typeface="Open Sans"/>
              <a:cs typeface="Open Sans"/>
              <a:sym typeface="Open Sans"/>
            </a:endParaRPr>
          </a:p>
          <a:p>
            <a:pPr indent="-438150" lvl="0" marL="457200" rtl="0" algn="l">
              <a:spcBef>
                <a:spcPts val="0"/>
              </a:spcBef>
              <a:spcAft>
                <a:spcPts val="0"/>
              </a:spcAft>
              <a:buClr>
                <a:srgbClr val="C8E9F0"/>
              </a:buClr>
              <a:buSzPts val="3300"/>
              <a:buFont typeface="Open Sans"/>
              <a:buChar char="-"/>
            </a:pPr>
            <a:r>
              <a:rPr lang="en-US" sz="3300">
                <a:solidFill>
                  <a:srgbClr val="C8E9F0"/>
                </a:solidFill>
                <a:latin typeface="Open Sans"/>
                <a:ea typeface="Open Sans"/>
                <a:cs typeface="Open Sans"/>
                <a:sym typeface="Open Sans"/>
              </a:rPr>
              <a:t>Lunch and Learn Invitations</a:t>
            </a:r>
            <a:endParaRPr sz="3300">
              <a:solidFill>
                <a:srgbClr val="C8E9F0"/>
              </a:solidFill>
              <a:latin typeface="Open Sans"/>
              <a:ea typeface="Open Sans"/>
              <a:cs typeface="Open Sans"/>
              <a:sym typeface="Open Sans"/>
            </a:endParaRPr>
          </a:p>
          <a:p>
            <a:pPr indent="-438150" lvl="0" marL="457200" rtl="0" algn="l">
              <a:spcBef>
                <a:spcPts val="0"/>
              </a:spcBef>
              <a:spcAft>
                <a:spcPts val="0"/>
              </a:spcAft>
              <a:buClr>
                <a:srgbClr val="C8E9F0"/>
              </a:buClr>
              <a:buSzPts val="3300"/>
              <a:buFont typeface="Open Sans"/>
              <a:buChar char="-"/>
            </a:pPr>
            <a:r>
              <a:rPr lang="en-US" sz="3300">
                <a:solidFill>
                  <a:srgbClr val="C8E9F0"/>
                </a:solidFill>
                <a:latin typeface="Open Sans"/>
                <a:ea typeface="Open Sans"/>
                <a:cs typeface="Open Sans"/>
                <a:sym typeface="Open Sans"/>
              </a:rPr>
              <a:t>Specific Career Exploration</a:t>
            </a:r>
            <a:endParaRPr sz="3300">
              <a:solidFill>
                <a:srgbClr val="C8E9F0"/>
              </a:solidFill>
              <a:latin typeface="Open Sans"/>
              <a:ea typeface="Open Sans"/>
              <a:cs typeface="Open Sans"/>
              <a:sym typeface="Open Sans"/>
            </a:endParaRPr>
          </a:p>
          <a:p>
            <a:pPr indent="-438150" lvl="0" marL="457200" rtl="0" algn="l">
              <a:spcBef>
                <a:spcPts val="0"/>
              </a:spcBef>
              <a:spcAft>
                <a:spcPts val="0"/>
              </a:spcAft>
              <a:buClr>
                <a:srgbClr val="C8E9F0"/>
              </a:buClr>
              <a:buSzPts val="3300"/>
              <a:buFont typeface="Open Sans"/>
              <a:buChar char="-"/>
            </a:pPr>
            <a:r>
              <a:rPr lang="en-US" sz="3300">
                <a:solidFill>
                  <a:srgbClr val="C8E9F0"/>
                </a:solidFill>
                <a:latin typeface="Open Sans"/>
                <a:ea typeface="Open Sans"/>
                <a:cs typeface="Open Sans"/>
                <a:sym typeface="Open Sans"/>
              </a:rPr>
              <a:t>Work Based Learning/</a:t>
            </a:r>
            <a:endParaRPr sz="3300">
              <a:solidFill>
                <a:srgbClr val="C8E9F0"/>
              </a:solidFill>
              <a:latin typeface="Open Sans"/>
              <a:ea typeface="Open Sans"/>
              <a:cs typeface="Open Sans"/>
              <a:sym typeface="Open Sans"/>
            </a:endParaRPr>
          </a:p>
          <a:p>
            <a:pPr indent="0" lvl="0" marL="457200" rtl="0" algn="l">
              <a:spcBef>
                <a:spcPts val="0"/>
              </a:spcBef>
              <a:spcAft>
                <a:spcPts val="0"/>
              </a:spcAft>
              <a:buNone/>
            </a:pPr>
            <a:r>
              <a:rPr lang="en-US" sz="3300">
                <a:solidFill>
                  <a:srgbClr val="C8E9F0"/>
                </a:solidFill>
                <a:latin typeface="Open Sans"/>
                <a:ea typeface="Open Sans"/>
                <a:cs typeface="Open Sans"/>
                <a:sym typeface="Open Sans"/>
              </a:rPr>
              <a:t>Pre-Apprenticeship </a:t>
            </a:r>
            <a:endParaRPr sz="3300">
              <a:solidFill>
                <a:srgbClr val="C8E9F0"/>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SemiBold"/>
              <a:buNone/>
            </a:pPr>
            <a:r>
              <a:t/>
            </a:r>
            <a:endParaRPr/>
          </a:p>
        </p:txBody>
      </p:sp>
      <p:sp>
        <p:nvSpPr>
          <p:cNvPr id="115" name="Google Shape;115;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sp>
        <p:nvSpPr>
          <p:cNvPr id="116" name="Google Shape;116;p19"/>
          <p:cNvSpPr/>
          <p:nvPr/>
        </p:nvSpPr>
        <p:spPr>
          <a:xfrm>
            <a:off x="5943600" y="-774032"/>
            <a:ext cx="4355432" cy="43554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Open Sans"/>
              <a:ea typeface="Open Sans"/>
              <a:cs typeface="Open Sans"/>
              <a:sym typeface="Open Sans"/>
            </a:endParaRPr>
          </a:p>
        </p:txBody>
      </p:sp>
      <p:pic>
        <p:nvPicPr>
          <p:cNvPr descr="Timeline&#10;&#10;Description automatically generated" id="117" name="Google Shape;117;p19"/>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id="306" name="Google Shape;306;p37"/>
          <p:cNvPicPr preferRelativeResize="0"/>
          <p:nvPr/>
        </p:nvPicPr>
        <p:blipFill rotWithShape="1">
          <a:blip r:embed="rId3">
            <a:alphaModFix/>
          </a:blip>
          <a:srcRect b="0" l="79951" r="0" t="0"/>
          <a:stretch/>
        </p:blipFill>
        <p:spPr>
          <a:xfrm>
            <a:off x="8519933" y="10000"/>
            <a:ext cx="3672066" cy="6858000"/>
          </a:xfrm>
          <a:prstGeom prst="rect">
            <a:avLst/>
          </a:prstGeom>
          <a:noFill/>
          <a:ln>
            <a:noFill/>
          </a:ln>
        </p:spPr>
      </p:pic>
      <p:sp>
        <p:nvSpPr>
          <p:cNvPr id="307" name="Google Shape;307;p37"/>
          <p:cNvSpPr/>
          <p:nvPr/>
        </p:nvSpPr>
        <p:spPr>
          <a:xfrm>
            <a:off x="8668083" y="5188667"/>
            <a:ext cx="3375800" cy="417767"/>
          </a:xfrm>
          <a:prstGeom prst="rect">
            <a:avLst/>
          </a:prstGeom>
        </p:spPr>
        <p:txBody>
          <a:bodyPr>
            <a:prstTxWarp prst="textPlain"/>
          </a:bodyPr>
          <a:lstStyle/>
          <a:p>
            <a:pPr lvl="0" algn="ctr"/>
            <a:r>
              <a:rPr b="1" i="0">
                <a:ln>
                  <a:noFill/>
                </a:ln>
                <a:solidFill>
                  <a:srgbClr val="FFFFFF"/>
                </a:solidFill>
                <a:latin typeface="Work Sans"/>
              </a:rPr>
              <a:t>VALLEY VIEW</a:t>
            </a:r>
          </a:p>
        </p:txBody>
      </p:sp>
      <p:pic>
        <p:nvPicPr>
          <p:cNvPr id="308" name="Google Shape;308;p37"/>
          <p:cNvPicPr preferRelativeResize="0"/>
          <p:nvPr/>
        </p:nvPicPr>
        <p:blipFill>
          <a:blip r:embed="rId4">
            <a:alphaModFix/>
          </a:blip>
          <a:stretch>
            <a:fillRect/>
          </a:stretch>
        </p:blipFill>
        <p:spPr>
          <a:xfrm>
            <a:off x="9209552" y="2061167"/>
            <a:ext cx="2292834" cy="2755666"/>
          </a:xfrm>
          <a:prstGeom prst="rect">
            <a:avLst/>
          </a:prstGeom>
          <a:noFill/>
          <a:ln>
            <a:noFill/>
          </a:ln>
        </p:spPr>
      </p:pic>
      <p:pic>
        <p:nvPicPr>
          <p:cNvPr id="309" name="Google Shape;309;p37"/>
          <p:cNvPicPr preferRelativeResize="0"/>
          <p:nvPr/>
        </p:nvPicPr>
        <p:blipFill>
          <a:blip r:embed="rId5">
            <a:alphaModFix/>
          </a:blip>
          <a:stretch>
            <a:fillRect/>
          </a:stretch>
        </p:blipFill>
        <p:spPr>
          <a:xfrm>
            <a:off x="111800" y="130560"/>
            <a:ext cx="4886098" cy="3664600"/>
          </a:xfrm>
          <a:prstGeom prst="rect">
            <a:avLst/>
          </a:prstGeom>
          <a:noFill/>
          <a:ln>
            <a:noFill/>
          </a:ln>
        </p:spPr>
      </p:pic>
      <p:pic>
        <p:nvPicPr>
          <p:cNvPr id="310" name="Google Shape;310;p37"/>
          <p:cNvPicPr preferRelativeResize="0"/>
          <p:nvPr/>
        </p:nvPicPr>
        <p:blipFill>
          <a:blip r:embed="rId6">
            <a:alphaModFix/>
          </a:blip>
          <a:stretch>
            <a:fillRect/>
          </a:stretch>
        </p:blipFill>
        <p:spPr>
          <a:xfrm>
            <a:off x="3373200" y="2836900"/>
            <a:ext cx="4468936" cy="3351702"/>
          </a:xfrm>
          <a:prstGeom prst="rect">
            <a:avLst/>
          </a:prstGeom>
          <a:noFill/>
          <a:ln>
            <a:noFill/>
          </a:ln>
        </p:spPr>
      </p:pic>
      <p:sp>
        <p:nvSpPr>
          <p:cNvPr id="311" name="Google Shape;311;p37"/>
          <p:cNvSpPr txBox="1"/>
          <p:nvPr/>
        </p:nvSpPr>
        <p:spPr>
          <a:xfrm>
            <a:off x="5122083" y="341867"/>
            <a:ext cx="3290100" cy="23205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lang="en-US" sz="3900">
                <a:latin typeface="Roboto Mono Medium"/>
                <a:ea typeface="Roboto Mono Medium"/>
                <a:cs typeface="Roboto Mono Medium"/>
                <a:sym typeface="Roboto Mono Medium"/>
              </a:rPr>
              <a:t>Ohio Tech Day</a:t>
            </a:r>
            <a:endParaRPr sz="3900">
              <a:latin typeface="Roboto Mono Medium"/>
              <a:ea typeface="Roboto Mono Medium"/>
              <a:cs typeface="Roboto Mono Medium"/>
              <a:sym typeface="Roboto Mono Medium"/>
            </a:endParaRPr>
          </a:p>
        </p:txBody>
      </p:sp>
      <p:sp>
        <p:nvSpPr>
          <p:cNvPr id="312" name="Google Shape;312;p37"/>
          <p:cNvSpPr txBox="1"/>
          <p:nvPr/>
        </p:nvSpPr>
        <p:spPr>
          <a:xfrm>
            <a:off x="111800" y="3926550"/>
            <a:ext cx="3190800" cy="29421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700">
                <a:latin typeface="Work Sans"/>
                <a:ea typeface="Work Sans"/>
                <a:cs typeface="Work Sans"/>
                <a:sym typeface="Work Sans"/>
              </a:rPr>
              <a:t>-Ohio Cyber Reserves</a:t>
            </a:r>
            <a:endParaRPr sz="1700">
              <a:latin typeface="Work Sans"/>
              <a:ea typeface="Work Sans"/>
              <a:cs typeface="Work Sans"/>
              <a:sym typeface="Work Sans"/>
            </a:endParaRPr>
          </a:p>
          <a:p>
            <a:pPr indent="0" lvl="0" marL="0" rtl="0" algn="l">
              <a:spcBef>
                <a:spcPts val="0"/>
              </a:spcBef>
              <a:spcAft>
                <a:spcPts val="0"/>
              </a:spcAft>
              <a:buNone/>
            </a:pPr>
            <a:r>
              <a:rPr lang="en-US" sz="1700">
                <a:latin typeface="Work Sans"/>
                <a:ea typeface="Work Sans"/>
                <a:cs typeface="Work Sans"/>
                <a:sym typeface="Work Sans"/>
              </a:rPr>
              <a:t>-Sinclair Digital Media Design; </a:t>
            </a:r>
            <a:r>
              <a:rPr lang="en-US" sz="1200">
                <a:latin typeface="Work Sans"/>
                <a:ea typeface="Work Sans"/>
                <a:cs typeface="Work Sans"/>
                <a:sym typeface="Work Sans"/>
              </a:rPr>
              <a:t>Graphic Design, Interior Design, </a:t>
            </a:r>
            <a:endParaRPr sz="1200">
              <a:latin typeface="Work Sans"/>
              <a:ea typeface="Work Sans"/>
              <a:cs typeface="Work Sans"/>
              <a:sym typeface="Work Sans"/>
            </a:endParaRPr>
          </a:p>
          <a:p>
            <a:pPr indent="0" lvl="0" marL="0" rtl="0" algn="l">
              <a:spcBef>
                <a:spcPts val="0"/>
              </a:spcBef>
              <a:spcAft>
                <a:spcPts val="0"/>
              </a:spcAft>
              <a:buNone/>
            </a:pPr>
            <a:r>
              <a:rPr lang="en-US" sz="1200">
                <a:latin typeface="Work Sans"/>
                <a:ea typeface="Work Sans"/>
                <a:cs typeface="Work Sans"/>
                <a:sym typeface="Work Sans"/>
              </a:rPr>
              <a:t>Video Production &amp; Web Design</a:t>
            </a:r>
            <a:endParaRPr sz="1200">
              <a:latin typeface="Work Sans"/>
              <a:ea typeface="Work Sans"/>
              <a:cs typeface="Work Sans"/>
              <a:sym typeface="Work Sans"/>
            </a:endParaRPr>
          </a:p>
          <a:p>
            <a:pPr indent="0" lvl="0" marL="0" rtl="0" algn="l">
              <a:spcBef>
                <a:spcPts val="0"/>
              </a:spcBef>
              <a:spcAft>
                <a:spcPts val="0"/>
              </a:spcAft>
              <a:buNone/>
            </a:pPr>
            <a:r>
              <a:rPr lang="en-US" sz="1700">
                <a:latin typeface="Work Sans"/>
                <a:ea typeface="Work Sans"/>
                <a:cs typeface="Work Sans"/>
                <a:sym typeface="Work Sans"/>
              </a:rPr>
              <a:t>-Microsoft TEALS</a:t>
            </a:r>
            <a:endParaRPr sz="1700">
              <a:latin typeface="Work Sans"/>
              <a:ea typeface="Work Sans"/>
              <a:cs typeface="Work Sans"/>
              <a:sym typeface="Work Sans"/>
            </a:endParaRPr>
          </a:p>
          <a:p>
            <a:pPr indent="0" lvl="0" marL="0" rtl="0" algn="l">
              <a:spcBef>
                <a:spcPts val="0"/>
              </a:spcBef>
              <a:spcAft>
                <a:spcPts val="0"/>
              </a:spcAft>
              <a:buNone/>
            </a:pPr>
            <a:r>
              <a:rPr lang="en-US" sz="1700">
                <a:latin typeface="Work Sans"/>
                <a:ea typeface="Work Sans"/>
                <a:cs typeface="Work Sans"/>
                <a:sym typeface="Work Sans"/>
              </a:rPr>
              <a:t>-Shook Construction</a:t>
            </a:r>
            <a:endParaRPr sz="1700">
              <a:latin typeface="Work Sans"/>
              <a:ea typeface="Work Sans"/>
              <a:cs typeface="Work Sans"/>
              <a:sym typeface="Work Sans"/>
            </a:endParaRPr>
          </a:p>
          <a:p>
            <a:pPr indent="0" lvl="0" marL="0" rtl="0" algn="l">
              <a:spcBef>
                <a:spcPts val="0"/>
              </a:spcBef>
              <a:spcAft>
                <a:spcPts val="0"/>
              </a:spcAft>
              <a:buNone/>
            </a:pPr>
            <a:r>
              <a:rPr lang="en-US" sz="1700">
                <a:latin typeface="Work Sans"/>
                <a:ea typeface="Work Sans"/>
                <a:cs typeface="Work Sans"/>
                <a:sym typeface="Work Sans"/>
              </a:rPr>
              <a:t>-WPAFB; </a:t>
            </a:r>
            <a:r>
              <a:rPr lang="en-US" sz="1200">
                <a:latin typeface="Work Sans"/>
                <a:ea typeface="Work Sans"/>
                <a:cs typeface="Work Sans"/>
                <a:sym typeface="Work Sans"/>
              </a:rPr>
              <a:t>Emergency Mgt, Civil Engineering, Air Force Institute of Technology</a:t>
            </a:r>
            <a:endParaRPr sz="1200">
              <a:latin typeface="Work Sans"/>
              <a:ea typeface="Work Sans"/>
              <a:cs typeface="Work Sans"/>
              <a:sym typeface="Work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p38"/>
          <p:cNvPicPr preferRelativeResize="0"/>
          <p:nvPr/>
        </p:nvPicPr>
        <p:blipFill>
          <a:blip r:embed="rId3">
            <a:alphaModFix/>
          </a:blip>
          <a:stretch>
            <a:fillRect/>
          </a:stretch>
        </p:blipFill>
        <p:spPr>
          <a:xfrm>
            <a:off x="5697833" y="1771633"/>
            <a:ext cx="6432031" cy="4824035"/>
          </a:xfrm>
          <a:prstGeom prst="rect">
            <a:avLst/>
          </a:prstGeom>
          <a:noFill/>
          <a:ln>
            <a:noFill/>
          </a:ln>
        </p:spPr>
      </p:pic>
      <p:pic>
        <p:nvPicPr>
          <p:cNvPr id="318" name="Google Shape;318;p38"/>
          <p:cNvPicPr preferRelativeResize="0"/>
          <p:nvPr/>
        </p:nvPicPr>
        <p:blipFill rotWithShape="1">
          <a:blip r:embed="rId4">
            <a:alphaModFix/>
          </a:blip>
          <a:srcRect b="0" l="30207" r="50312" t="0"/>
          <a:stretch/>
        </p:blipFill>
        <p:spPr>
          <a:xfrm>
            <a:off x="544300" y="0"/>
            <a:ext cx="1733666" cy="6858000"/>
          </a:xfrm>
          <a:prstGeom prst="rect">
            <a:avLst/>
          </a:prstGeom>
          <a:noFill/>
          <a:ln>
            <a:noFill/>
          </a:ln>
        </p:spPr>
      </p:pic>
      <p:pic>
        <p:nvPicPr>
          <p:cNvPr id="319" name="Google Shape;319;p38"/>
          <p:cNvPicPr preferRelativeResize="0"/>
          <p:nvPr/>
        </p:nvPicPr>
        <p:blipFill>
          <a:blip r:embed="rId5">
            <a:alphaModFix/>
          </a:blip>
          <a:stretch>
            <a:fillRect/>
          </a:stretch>
        </p:blipFill>
        <p:spPr>
          <a:xfrm>
            <a:off x="237884" y="3610433"/>
            <a:ext cx="2346497" cy="2820198"/>
          </a:xfrm>
          <a:prstGeom prst="rect">
            <a:avLst/>
          </a:prstGeom>
          <a:noFill/>
          <a:ln>
            <a:noFill/>
          </a:ln>
        </p:spPr>
      </p:pic>
      <p:pic>
        <p:nvPicPr>
          <p:cNvPr id="320" name="Google Shape;320;p38"/>
          <p:cNvPicPr preferRelativeResize="0"/>
          <p:nvPr/>
        </p:nvPicPr>
        <p:blipFill>
          <a:blip r:embed="rId6">
            <a:alphaModFix/>
          </a:blip>
          <a:stretch>
            <a:fillRect/>
          </a:stretch>
        </p:blipFill>
        <p:spPr>
          <a:xfrm>
            <a:off x="8982578" y="207166"/>
            <a:ext cx="2657403" cy="1993033"/>
          </a:xfrm>
          <a:prstGeom prst="rect">
            <a:avLst/>
          </a:prstGeom>
          <a:noFill/>
          <a:ln>
            <a:noFill/>
          </a:ln>
        </p:spPr>
      </p:pic>
      <p:pic>
        <p:nvPicPr>
          <p:cNvPr id="321" name="Google Shape;321;p38"/>
          <p:cNvPicPr preferRelativeResize="0"/>
          <p:nvPr/>
        </p:nvPicPr>
        <p:blipFill>
          <a:blip r:embed="rId7">
            <a:alphaModFix/>
          </a:blip>
          <a:stretch>
            <a:fillRect/>
          </a:stretch>
        </p:blipFill>
        <p:spPr>
          <a:xfrm>
            <a:off x="2584374" y="331505"/>
            <a:ext cx="3113467" cy="2335069"/>
          </a:xfrm>
          <a:prstGeom prst="rect">
            <a:avLst/>
          </a:prstGeom>
          <a:noFill/>
          <a:ln>
            <a:noFill/>
          </a:ln>
        </p:spPr>
      </p:pic>
      <p:pic>
        <p:nvPicPr>
          <p:cNvPr id="322" name="Google Shape;322;p38"/>
          <p:cNvPicPr preferRelativeResize="0"/>
          <p:nvPr/>
        </p:nvPicPr>
        <p:blipFill>
          <a:blip r:embed="rId8">
            <a:alphaModFix/>
          </a:blip>
          <a:stretch>
            <a:fillRect/>
          </a:stretch>
        </p:blipFill>
        <p:spPr>
          <a:xfrm>
            <a:off x="5355680" y="466817"/>
            <a:ext cx="4059156" cy="3044367"/>
          </a:xfrm>
          <a:prstGeom prst="rect">
            <a:avLst/>
          </a:prstGeom>
          <a:noFill/>
          <a:ln>
            <a:noFill/>
          </a:ln>
        </p:spPr>
      </p:pic>
      <p:pic>
        <p:nvPicPr>
          <p:cNvPr id="323" name="Google Shape;323;p38"/>
          <p:cNvPicPr preferRelativeResize="0"/>
          <p:nvPr/>
        </p:nvPicPr>
        <p:blipFill>
          <a:blip r:embed="rId9">
            <a:alphaModFix/>
          </a:blip>
          <a:stretch>
            <a:fillRect/>
          </a:stretch>
        </p:blipFill>
        <p:spPr>
          <a:xfrm>
            <a:off x="2487149" y="3377374"/>
            <a:ext cx="3535498" cy="2651624"/>
          </a:xfrm>
          <a:prstGeom prst="rect">
            <a:avLst/>
          </a:prstGeom>
          <a:noFill/>
          <a:ln>
            <a:noFill/>
          </a:ln>
        </p:spPr>
      </p:pic>
      <p:sp>
        <p:nvSpPr>
          <p:cNvPr id="324" name="Google Shape;324;p38"/>
          <p:cNvSpPr txBox="1"/>
          <p:nvPr/>
        </p:nvSpPr>
        <p:spPr>
          <a:xfrm>
            <a:off x="2382700" y="6049967"/>
            <a:ext cx="4661700" cy="7563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900">
                <a:latin typeface="Work Sans Medium"/>
                <a:ea typeface="Work Sans Medium"/>
                <a:cs typeface="Work Sans Medium"/>
                <a:sym typeface="Work Sans Medium"/>
              </a:rPr>
              <a:t>JATC- The Ohio Carpenters</a:t>
            </a:r>
            <a:endParaRPr sz="1900">
              <a:latin typeface="Work Sans Medium"/>
              <a:ea typeface="Work Sans Medium"/>
              <a:cs typeface="Work Sans Medium"/>
              <a:sym typeface="Work Sans Medium"/>
            </a:endParaRPr>
          </a:p>
          <a:p>
            <a:pPr indent="0" lvl="0" marL="0" rtl="0" algn="l">
              <a:spcBef>
                <a:spcPts val="0"/>
              </a:spcBef>
              <a:spcAft>
                <a:spcPts val="0"/>
              </a:spcAft>
              <a:buNone/>
            </a:pPr>
            <a:r>
              <a:rPr lang="en-US" sz="1900">
                <a:latin typeface="Work Sans Medium"/>
                <a:ea typeface="Work Sans Medium"/>
                <a:cs typeface="Work Sans Medium"/>
                <a:sym typeface="Work Sans Medium"/>
              </a:rPr>
              <a:t>Joint Apprenticeship</a:t>
            </a:r>
            <a:endParaRPr sz="1900">
              <a:latin typeface="Work Sans Medium"/>
              <a:ea typeface="Work Sans Medium"/>
              <a:cs typeface="Work Sans Medium"/>
              <a:sym typeface="Work Sans Medium"/>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39"/>
          <p:cNvPicPr preferRelativeResize="0"/>
          <p:nvPr/>
        </p:nvPicPr>
        <p:blipFill rotWithShape="1">
          <a:blip r:embed="rId3">
            <a:alphaModFix/>
          </a:blip>
          <a:srcRect b="14008" l="0" r="0" t="0"/>
          <a:stretch/>
        </p:blipFill>
        <p:spPr>
          <a:xfrm>
            <a:off x="0" y="0"/>
            <a:ext cx="12192000" cy="6858000"/>
          </a:xfrm>
          <a:prstGeom prst="rect">
            <a:avLst/>
          </a:prstGeom>
          <a:noFill/>
          <a:ln>
            <a:noFill/>
          </a:ln>
        </p:spPr>
      </p:pic>
      <p:sp>
        <p:nvSpPr>
          <p:cNvPr id="330" name="Google Shape;330;p39"/>
          <p:cNvSpPr/>
          <p:nvPr/>
        </p:nvSpPr>
        <p:spPr>
          <a:xfrm>
            <a:off x="584200" y="419100"/>
            <a:ext cx="11430000" cy="62355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331" name="Google Shape;331;p39"/>
          <p:cNvPicPr preferRelativeResize="0"/>
          <p:nvPr/>
        </p:nvPicPr>
        <p:blipFill>
          <a:blip r:embed="rId4">
            <a:alphaModFix amt="49000"/>
          </a:blip>
          <a:stretch>
            <a:fillRect/>
          </a:stretch>
        </p:blipFill>
        <p:spPr>
          <a:xfrm>
            <a:off x="10538827" y="4974800"/>
            <a:ext cx="1300531" cy="1563034"/>
          </a:xfrm>
          <a:prstGeom prst="rect">
            <a:avLst/>
          </a:prstGeom>
          <a:noFill/>
          <a:ln>
            <a:noFill/>
          </a:ln>
        </p:spPr>
      </p:pic>
      <p:pic>
        <p:nvPicPr>
          <p:cNvPr id="332" name="Google Shape;332;p39"/>
          <p:cNvPicPr preferRelativeResize="0"/>
          <p:nvPr/>
        </p:nvPicPr>
        <p:blipFill>
          <a:blip r:embed="rId5">
            <a:alphaModFix/>
          </a:blip>
          <a:stretch>
            <a:fillRect/>
          </a:stretch>
        </p:blipFill>
        <p:spPr>
          <a:xfrm>
            <a:off x="4129433" y="952435"/>
            <a:ext cx="7709931" cy="3531502"/>
          </a:xfrm>
          <a:prstGeom prst="rect">
            <a:avLst/>
          </a:prstGeom>
          <a:noFill/>
          <a:ln>
            <a:noFill/>
          </a:ln>
        </p:spPr>
      </p:pic>
      <p:sp>
        <p:nvSpPr>
          <p:cNvPr id="333" name="Google Shape;333;p39"/>
          <p:cNvSpPr txBox="1"/>
          <p:nvPr/>
        </p:nvSpPr>
        <p:spPr>
          <a:xfrm>
            <a:off x="505567" y="622233"/>
            <a:ext cx="3539100" cy="60324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t/>
            </a:r>
            <a:endParaRPr sz="2300">
              <a:latin typeface="Work Sans"/>
              <a:ea typeface="Work Sans"/>
              <a:cs typeface="Work Sans"/>
              <a:sym typeface="Work Sans"/>
            </a:endParaRPr>
          </a:p>
          <a:p>
            <a:pPr indent="-450850" lvl="0" marL="609600" rtl="0" algn="l">
              <a:spcBef>
                <a:spcPts val="0"/>
              </a:spcBef>
              <a:spcAft>
                <a:spcPts val="0"/>
              </a:spcAft>
              <a:buSzPts val="2300"/>
              <a:buFont typeface="Work Sans"/>
              <a:buChar char="●"/>
            </a:pPr>
            <a:r>
              <a:rPr lang="en-US" sz="2300">
                <a:latin typeface="Work Sans"/>
                <a:ea typeface="Work Sans"/>
                <a:cs typeface="Work Sans"/>
                <a:sym typeface="Work Sans"/>
              </a:rPr>
              <a:t>Learn about Kettering Health</a:t>
            </a:r>
            <a:endParaRPr sz="2300">
              <a:latin typeface="Work Sans"/>
              <a:ea typeface="Work Sans"/>
              <a:cs typeface="Work Sans"/>
              <a:sym typeface="Work Sans"/>
            </a:endParaRPr>
          </a:p>
          <a:p>
            <a:pPr indent="-450850" lvl="0" marL="609600" rtl="0" algn="l">
              <a:spcBef>
                <a:spcPts val="0"/>
              </a:spcBef>
              <a:spcAft>
                <a:spcPts val="0"/>
              </a:spcAft>
              <a:buSzPts val="2300"/>
              <a:buFont typeface="Work Sans"/>
              <a:buChar char="●"/>
            </a:pPr>
            <a:r>
              <a:rPr lang="en-US" sz="2300">
                <a:latin typeface="Work Sans"/>
                <a:ea typeface="Work Sans"/>
                <a:cs typeface="Work Sans"/>
                <a:sym typeface="Work Sans"/>
              </a:rPr>
              <a:t>Sterile Processing</a:t>
            </a:r>
            <a:endParaRPr sz="2300">
              <a:latin typeface="Work Sans"/>
              <a:ea typeface="Work Sans"/>
              <a:cs typeface="Work Sans"/>
              <a:sym typeface="Work Sans"/>
            </a:endParaRPr>
          </a:p>
          <a:p>
            <a:pPr indent="-450850" lvl="0" marL="609600" rtl="0" algn="l">
              <a:spcBef>
                <a:spcPts val="0"/>
              </a:spcBef>
              <a:spcAft>
                <a:spcPts val="0"/>
              </a:spcAft>
              <a:buSzPts val="2300"/>
              <a:buFont typeface="Work Sans"/>
              <a:buChar char="●"/>
            </a:pPr>
            <a:r>
              <a:rPr lang="en-US" sz="2300">
                <a:latin typeface="Work Sans"/>
                <a:ea typeface="Work Sans"/>
                <a:cs typeface="Work Sans"/>
                <a:sym typeface="Work Sans"/>
              </a:rPr>
              <a:t>Kettering College &amp; Sinclair College Presentations</a:t>
            </a:r>
            <a:endParaRPr sz="2300">
              <a:latin typeface="Work Sans"/>
              <a:ea typeface="Work Sans"/>
              <a:cs typeface="Work Sans"/>
              <a:sym typeface="Work Sans"/>
            </a:endParaRPr>
          </a:p>
          <a:p>
            <a:pPr indent="-450850" lvl="0" marL="609600" rtl="0" algn="l">
              <a:spcBef>
                <a:spcPts val="0"/>
              </a:spcBef>
              <a:spcAft>
                <a:spcPts val="0"/>
              </a:spcAft>
              <a:buSzPts val="2300"/>
              <a:buFont typeface="Work Sans"/>
              <a:buChar char="●"/>
            </a:pPr>
            <a:r>
              <a:rPr lang="en-US" sz="2300">
                <a:solidFill>
                  <a:schemeClr val="dk1"/>
                </a:solidFill>
                <a:latin typeface="Work Sans"/>
                <a:ea typeface="Work Sans"/>
                <a:cs typeface="Work Sans"/>
                <a:sym typeface="Work Sans"/>
              </a:rPr>
              <a:t>Unit Tour</a:t>
            </a:r>
            <a:endParaRPr sz="2300">
              <a:latin typeface="Work Sans"/>
              <a:ea typeface="Work Sans"/>
              <a:cs typeface="Work Sans"/>
              <a:sym typeface="Work Sans"/>
            </a:endParaRPr>
          </a:p>
          <a:p>
            <a:pPr indent="-450850" lvl="1" marL="1219200" rtl="0" algn="l">
              <a:spcBef>
                <a:spcPts val="0"/>
              </a:spcBef>
              <a:spcAft>
                <a:spcPts val="0"/>
              </a:spcAft>
              <a:buSzPts val="2300"/>
              <a:buFont typeface="Work Sans"/>
              <a:buChar char="○"/>
            </a:pPr>
            <a:r>
              <a:rPr lang="en-US" sz="2300">
                <a:latin typeface="Work Sans"/>
                <a:ea typeface="Work Sans"/>
                <a:cs typeface="Work Sans"/>
                <a:sym typeface="Work Sans"/>
              </a:rPr>
              <a:t>Role</a:t>
            </a:r>
            <a:endParaRPr sz="2300">
              <a:latin typeface="Work Sans"/>
              <a:ea typeface="Work Sans"/>
              <a:cs typeface="Work Sans"/>
              <a:sym typeface="Work Sans"/>
            </a:endParaRPr>
          </a:p>
          <a:p>
            <a:pPr indent="-450850" lvl="1" marL="1219200" rtl="0" algn="l">
              <a:spcBef>
                <a:spcPts val="0"/>
              </a:spcBef>
              <a:spcAft>
                <a:spcPts val="0"/>
              </a:spcAft>
              <a:buSzPts val="2300"/>
              <a:buFont typeface="Work Sans"/>
              <a:buChar char="○"/>
            </a:pPr>
            <a:r>
              <a:rPr lang="en-US" sz="2300">
                <a:latin typeface="Work Sans"/>
                <a:ea typeface="Work Sans"/>
                <a:cs typeface="Work Sans"/>
                <a:sym typeface="Work Sans"/>
              </a:rPr>
              <a:t>Hands on Experience</a:t>
            </a:r>
            <a:endParaRPr sz="2300">
              <a:latin typeface="Work Sans"/>
              <a:ea typeface="Work Sans"/>
              <a:cs typeface="Work Sans"/>
              <a:sym typeface="Work Sans"/>
            </a:endParaRPr>
          </a:p>
          <a:p>
            <a:pPr indent="-450850" lvl="1" marL="1219200" rtl="0" algn="l">
              <a:spcBef>
                <a:spcPts val="0"/>
              </a:spcBef>
              <a:spcAft>
                <a:spcPts val="0"/>
              </a:spcAft>
              <a:buSzPts val="2300"/>
              <a:buFont typeface="Work Sans"/>
              <a:buChar char="○"/>
            </a:pPr>
            <a:r>
              <a:rPr lang="en-US" sz="2300">
                <a:latin typeface="Work Sans"/>
                <a:ea typeface="Work Sans"/>
                <a:cs typeface="Work Sans"/>
                <a:sym typeface="Work Sans"/>
              </a:rPr>
              <a:t>Career Growth Opportunities</a:t>
            </a:r>
            <a:endParaRPr sz="2300">
              <a:latin typeface="Work Sans"/>
              <a:ea typeface="Work Sans"/>
              <a:cs typeface="Work Sans"/>
              <a:sym typeface="Work Sans"/>
            </a:endParaRPr>
          </a:p>
          <a:p>
            <a:pPr indent="0" lvl="0" marL="0" rtl="0" algn="l">
              <a:spcBef>
                <a:spcPts val="0"/>
              </a:spcBef>
              <a:spcAft>
                <a:spcPts val="0"/>
              </a:spcAft>
              <a:buNone/>
            </a:pPr>
            <a:r>
              <a:t/>
            </a:r>
            <a:endParaRPr sz="2300">
              <a:latin typeface="Work Sans"/>
              <a:ea typeface="Work Sans"/>
              <a:cs typeface="Work Sans"/>
              <a:sym typeface="Work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0"/>
          <p:cNvSpPr txBox="1"/>
          <p:nvPr>
            <p:ph idx="4294967295"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SemiBold"/>
              <a:buNone/>
            </a:pPr>
            <a:r>
              <a:rPr lang="en-US"/>
              <a:t>Certifications Intro Slide</a:t>
            </a:r>
            <a:endParaRPr/>
          </a:p>
        </p:txBody>
      </p:sp>
      <p:sp>
        <p:nvSpPr>
          <p:cNvPr id="340" name="Google Shape;340;p40"/>
          <p:cNvSpPr/>
          <p:nvPr/>
        </p:nvSpPr>
        <p:spPr>
          <a:xfrm>
            <a:off x="0" y="0"/>
            <a:ext cx="12192000" cy="6858000"/>
          </a:xfrm>
          <a:prstGeom prst="rect">
            <a:avLst/>
          </a:prstGeom>
          <a:gradFill>
            <a:gsLst>
              <a:gs pos="0">
                <a:srgbClr val="24466C"/>
              </a:gs>
              <a:gs pos="29000">
                <a:srgbClr val="00597C"/>
              </a:gs>
              <a:gs pos="49000">
                <a:srgbClr val="006B80"/>
              </a:gs>
              <a:gs pos="72000">
                <a:srgbClr val="007C74"/>
              </a:gs>
              <a:gs pos="99000">
                <a:srgbClr val="008A5E"/>
              </a:gs>
              <a:gs pos="100000">
                <a:srgbClr val="008A5E"/>
              </a:gs>
            </a:gsLst>
            <a:lin ang="18900044" scaled="0"/>
          </a:gradFill>
          <a:ln cap="flat" cmpd="sng" w="12700">
            <a:solidFill>
              <a:srgbClr val="02548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pen Sans"/>
              <a:buNone/>
            </a:pPr>
            <a:r>
              <a:t/>
            </a:r>
            <a:endParaRPr b="0" i="0" sz="1800" u="none" cap="none" strike="noStrike">
              <a:solidFill>
                <a:srgbClr val="FFFFFF"/>
              </a:solidFill>
              <a:latin typeface="Calibri"/>
              <a:ea typeface="Calibri"/>
              <a:cs typeface="Calibri"/>
              <a:sym typeface="Calibri"/>
            </a:endParaRPr>
          </a:p>
        </p:txBody>
      </p:sp>
      <p:sp>
        <p:nvSpPr>
          <p:cNvPr id="341" name="Google Shape;341;p40"/>
          <p:cNvSpPr txBox="1"/>
          <p:nvPr/>
        </p:nvSpPr>
        <p:spPr>
          <a:xfrm>
            <a:off x="9115720" y="5649060"/>
            <a:ext cx="3076200" cy="1077300"/>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rgbClr val="FFFFFF"/>
                </a:solidFill>
                <a:latin typeface="Open Sans SemiBold"/>
                <a:ea typeface="Open Sans SemiBold"/>
                <a:cs typeface="Open Sans SemiBold"/>
                <a:sym typeface="Open Sans SemiBold"/>
              </a:rPr>
              <a:t>Educator Tools</a:t>
            </a:r>
            <a:endParaRPr/>
          </a:p>
        </p:txBody>
      </p:sp>
      <p:grpSp>
        <p:nvGrpSpPr>
          <p:cNvPr id="342" name="Google Shape;342;p40"/>
          <p:cNvGrpSpPr/>
          <p:nvPr/>
        </p:nvGrpSpPr>
        <p:grpSpPr>
          <a:xfrm>
            <a:off x="2231313" y="2391257"/>
            <a:ext cx="7620830" cy="1631700"/>
            <a:chOff x="2231313" y="2391257"/>
            <a:chExt cx="7620830" cy="1631700"/>
          </a:xfrm>
        </p:grpSpPr>
        <p:sp>
          <p:nvSpPr>
            <p:cNvPr id="343" name="Google Shape;343;p40"/>
            <p:cNvSpPr txBox="1"/>
            <p:nvPr/>
          </p:nvSpPr>
          <p:spPr>
            <a:xfrm>
              <a:off x="2339843" y="2391257"/>
              <a:ext cx="7512300" cy="1631700"/>
            </a:xfrm>
            <a:prstGeom prst="rect">
              <a:avLst/>
            </a:prstGeom>
            <a:noFill/>
            <a:ln>
              <a:noFill/>
            </a:ln>
          </p:spPr>
          <p:txBody>
            <a:bodyPr anchorCtr="0" anchor="t" bIns="45700" lIns="22850" spcFirstLastPara="1" rIns="22850" wrap="square" tIns="45700">
              <a:spAutoFit/>
            </a:bodyPr>
            <a:lstStyle/>
            <a:p>
              <a:pPr indent="0" lvl="0" marL="0" marR="0" rtl="0" algn="l">
                <a:lnSpc>
                  <a:spcPct val="100000"/>
                </a:lnSpc>
                <a:spcBef>
                  <a:spcPts val="0"/>
                </a:spcBef>
                <a:spcAft>
                  <a:spcPts val="0"/>
                </a:spcAft>
                <a:buClr>
                  <a:schemeClr val="dk1"/>
                </a:buClr>
                <a:buSzPts val="10000"/>
                <a:buFont typeface="Open Sans"/>
                <a:buNone/>
              </a:pPr>
              <a:r>
                <a:rPr b="1" i="0" lang="en-US" sz="10000" u="none" cap="none" strike="noStrike">
                  <a:solidFill>
                    <a:schemeClr val="dk1"/>
                  </a:solidFill>
                  <a:latin typeface="Open Sans"/>
                  <a:ea typeface="Open Sans"/>
                  <a:cs typeface="Open Sans"/>
                  <a:sym typeface="Open Sans"/>
                </a:rPr>
                <a:t>DISCOVERY</a:t>
              </a:r>
              <a:endParaRPr/>
            </a:p>
          </p:txBody>
        </p:sp>
        <p:pic>
          <p:nvPicPr>
            <p:cNvPr descr="A picture containing logo&#10;&#10;Description automatically generated" id="344" name="Google Shape;344;p40"/>
            <p:cNvPicPr preferRelativeResize="0"/>
            <p:nvPr/>
          </p:nvPicPr>
          <p:blipFill rotWithShape="1">
            <a:blip r:embed="rId3">
              <a:alphaModFix/>
            </a:blip>
            <a:srcRect b="0" l="0" r="0" t="0"/>
            <a:stretch/>
          </p:blipFill>
          <p:spPr>
            <a:xfrm>
              <a:off x="2231313" y="2391257"/>
              <a:ext cx="2804594" cy="795004"/>
            </a:xfrm>
            <a:prstGeom prst="rect">
              <a:avLst/>
            </a:prstGeom>
            <a:noFill/>
            <a:ln>
              <a:noFill/>
            </a:ln>
          </p:spPr>
        </p:pic>
      </p:grpSp>
      <p:pic>
        <p:nvPicPr>
          <p:cNvPr id="345" name="Google Shape;345;p40"/>
          <p:cNvPicPr preferRelativeResize="0"/>
          <p:nvPr/>
        </p:nvPicPr>
        <p:blipFill>
          <a:blip r:embed="rId4">
            <a:alphaModFix/>
          </a:blip>
          <a:stretch>
            <a:fillRect/>
          </a:stretch>
        </p:blipFill>
        <p:spPr>
          <a:xfrm>
            <a:off x="255275" y="168873"/>
            <a:ext cx="10154250" cy="52003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41"/>
          <p:cNvSpPr txBox="1"/>
          <p:nvPr>
            <p:ph idx="4294967295"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SemiBold"/>
              <a:buNone/>
            </a:pPr>
            <a:r>
              <a:rPr lang="en-US"/>
              <a:t>Certifications Intro Slide</a:t>
            </a:r>
            <a:endParaRPr/>
          </a:p>
        </p:txBody>
      </p:sp>
      <p:sp>
        <p:nvSpPr>
          <p:cNvPr id="352" name="Google Shape;352;p41"/>
          <p:cNvSpPr/>
          <p:nvPr/>
        </p:nvSpPr>
        <p:spPr>
          <a:xfrm>
            <a:off x="0" y="0"/>
            <a:ext cx="12192000" cy="6858000"/>
          </a:xfrm>
          <a:prstGeom prst="rect">
            <a:avLst/>
          </a:prstGeom>
          <a:gradFill>
            <a:gsLst>
              <a:gs pos="0">
                <a:srgbClr val="24466C"/>
              </a:gs>
              <a:gs pos="29000">
                <a:srgbClr val="00597C"/>
              </a:gs>
              <a:gs pos="49000">
                <a:srgbClr val="006B80"/>
              </a:gs>
              <a:gs pos="72000">
                <a:srgbClr val="007C74"/>
              </a:gs>
              <a:gs pos="99000">
                <a:srgbClr val="008A5E"/>
              </a:gs>
              <a:gs pos="100000">
                <a:srgbClr val="008A5E"/>
              </a:gs>
            </a:gsLst>
            <a:lin ang="18900044" scaled="0"/>
          </a:gradFill>
          <a:ln cap="flat" cmpd="sng" w="12700">
            <a:solidFill>
              <a:srgbClr val="02548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pen Sans"/>
              <a:buNone/>
            </a:pPr>
            <a:r>
              <a:t/>
            </a:r>
            <a:endParaRPr b="0" i="0" sz="1800" u="none" cap="none" strike="noStrike">
              <a:solidFill>
                <a:srgbClr val="FFFFFF"/>
              </a:solidFill>
              <a:latin typeface="Calibri"/>
              <a:ea typeface="Calibri"/>
              <a:cs typeface="Calibri"/>
              <a:sym typeface="Calibri"/>
            </a:endParaRPr>
          </a:p>
        </p:txBody>
      </p:sp>
      <p:sp>
        <p:nvSpPr>
          <p:cNvPr id="353" name="Google Shape;353;p41"/>
          <p:cNvSpPr txBox="1"/>
          <p:nvPr/>
        </p:nvSpPr>
        <p:spPr>
          <a:xfrm>
            <a:off x="9115720" y="5649060"/>
            <a:ext cx="3076200" cy="1077300"/>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rgbClr val="FFFFFF"/>
                </a:solidFill>
                <a:latin typeface="Open Sans SemiBold"/>
                <a:ea typeface="Open Sans SemiBold"/>
                <a:cs typeface="Open Sans SemiBold"/>
                <a:sym typeface="Open Sans SemiBold"/>
              </a:rPr>
              <a:t>Educator Tools</a:t>
            </a:r>
            <a:endParaRPr/>
          </a:p>
        </p:txBody>
      </p:sp>
      <p:grpSp>
        <p:nvGrpSpPr>
          <p:cNvPr id="354" name="Google Shape;354;p41"/>
          <p:cNvGrpSpPr/>
          <p:nvPr/>
        </p:nvGrpSpPr>
        <p:grpSpPr>
          <a:xfrm>
            <a:off x="2231313" y="2391257"/>
            <a:ext cx="7620830" cy="1631700"/>
            <a:chOff x="2231313" y="2391257"/>
            <a:chExt cx="7620830" cy="1631700"/>
          </a:xfrm>
        </p:grpSpPr>
        <p:sp>
          <p:nvSpPr>
            <p:cNvPr id="355" name="Google Shape;355;p41"/>
            <p:cNvSpPr txBox="1"/>
            <p:nvPr/>
          </p:nvSpPr>
          <p:spPr>
            <a:xfrm>
              <a:off x="2339843" y="2391257"/>
              <a:ext cx="7512300" cy="1631700"/>
            </a:xfrm>
            <a:prstGeom prst="rect">
              <a:avLst/>
            </a:prstGeom>
            <a:noFill/>
            <a:ln>
              <a:noFill/>
            </a:ln>
          </p:spPr>
          <p:txBody>
            <a:bodyPr anchorCtr="0" anchor="t" bIns="45700" lIns="22850" spcFirstLastPara="1" rIns="22850" wrap="square" tIns="45700">
              <a:spAutoFit/>
            </a:bodyPr>
            <a:lstStyle/>
            <a:p>
              <a:pPr indent="0" lvl="0" marL="0" marR="0" rtl="0" algn="l">
                <a:lnSpc>
                  <a:spcPct val="100000"/>
                </a:lnSpc>
                <a:spcBef>
                  <a:spcPts val="0"/>
                </a:spcBef>
                <a:spcAft>
                  <a:spcPts val="0"/>
                </a:spcAft>
                <a:buClr>
                  <a:schemeClr val="dk1"/>
                </a:buClr>
                <a:buSzPts val="10000"/>
                <a:buFont typeface="Open Sans"/>
                <a:buNone/>
              </a:pPr>
              <a:r>
                <a:rPr b="1" i="0" lang="en-US" sz="10000" u="none" cap="none" strike="noStrike">
                  <a:solidFill>
                    <a:schemeClr val="dk1"/>
                  </a:solidFill>
                  <a:latin typeface="Open Sans"/>
                  <a:ea typeface="Open Sans"/>
                  <a:cs typeface="Open Sans"/>
                  <a:sym typeface="Open Sans"/>
                </a:rPr>
                <a:t>DISCOVERY</a:t>
              </a:r>
              <a:endParaRPr/>
            </a:p>
          </p:txBody>
        </p:sp>
        <p:pic>
          <p:nvPicPr>
            <p:cNvPr descr="A picture containing logo&#10;&#10;Description automatically generated" id="356" name="Google Shape;356;p41"/>
            <p:cNvPicPr preferRelativeResize="0"/>
            <p:nvPr/>
          </p:nvPicPr>
          <p:blipFill rotWithShape="1">
            <a:blip r:embed="rId3">
              <a:alphaModFix/>
            </a:blip>
            <a:srcRect b="0" l="0" r="0" t="0"/>
            <a:stretch/>
          </p:blipFill>
          <p:spPr>
            <a:xfrm>
              <a:off x="2231313" y="2391257"/>
              <a:ext cx="2804594" cy="795004"/>
            </a:xfrm>
            <a:prstGeom prst="rect">
              <a:avLst/>
            </a:prstGeom>
            <a:noFill/>
            <a:ln>
              <a:noFill/>
            </a:ln>
          </p:spPr>
        </p:pic>
      </p:grpSp>
      <p:pic>
        <p:nvPicPr>
          <p:cNvPr id="357" name="Google Shape;357;p41"/>
          <p:cNvPicPr preferRelativeResize="0"/>
          <p:nvPr/>
        </p:nvPicPr>
        <p:blipFill>
          <a:blip r:embed="rId4">
            <a:alphaModFix/>
          </a:blip>
          <a:stretch>
            <a:fillRect/>
          </a:stretch>
        </p:blipFill>
        <p:spPr>
          <a:xfrm>
            <a:off x="600286" y="599875"/>
            <a:ext cx="10882898" cy="4920699"/>
          </a:xfrm>
          <a:prstGeom prst="rect">
            <a:avLst/>
          </a:prstGeom>
          <a:noFill/>
          <a:ln>
            <a:noFill/>
          </a:ln>
        </p:spPr>
      </p:pic>
      <p:sp>
        <p:nvSpPr>
          <p:cNvPr id="358" name="Google Shape;358;p41"/>
          <p:cNvSpPr/>
          <p:nvPr/>
        </p:nvSpPr>
        <p:spPr>
          <a:xfrm>
            <a:off x="4256925" y="2234100"/>
            <a:ext cx="2255100" cy="23898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42"/>
          <p:cNvSpPr txBox="1"/>
          <p:nvPr>
            <p:ph idx="4294967295"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SemiBold"/>
              <a:buNone/>
            </a:pPr>
            <a:r>
              <a:rPr lang="en-US"/>
              <a:t>Certifications Intro Slide</a:t>
            </a:r>
            <a:endParaRPr/>
          </a:p>
        </p:txBody>
      </p:sp>
      <p:sp>
        <p:nvSpPr>
          <p:cNvPr id="365" name="Google Shape;365;p42"/>
          <p:cNvSpPr/>
          <p:nvPr/>
        </p:nvSpPr>
        <p:spPr>
          <a:xfrm>
            <a:off x="0" y="0"/>
            <a:ext cx="12192000" cy="6858000"/>
          </a:xfrm>
          <a:prstGeom prst="rect">
            <a:avLst/>
          </a:prstGeom>
          <a:gradFill>
            <a:gsLst>
              <a:gs pos="0">
                <a:srgbClr val="24466C"/>
              </a:gs>
              <a:gs pos="29000">
                <a:srgbClr val="00597C"/>
              </a:gs>
              <a:gs pos="49000">
                <a:srgbClr val="006B80"/>
              </a:gs>
              <a:gs pos="72000">
                <a:srgbClr val="007C74"/>
              </a:gs>
              <a:gs pos="99000">
                <a:srgbClr val="008A5E"/>
              </a:gs>
              <a:gs pos="100000">
                <a:srgbClr val="008A5E"/>
              </a:gs>
            </a:gsLst>
            <a:lin ang="18900044" scaled="0"/>
          </a:gradFill>
          <a:ln cap="flat" cmpd="sng" w="12700">
            <a:solidFill>
              <a:srgbClr val="02548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pen Sans"/>
              <a:buNone/>
            </a:pPr>
            <a:r>
              <a:t/>
            </a:r>
            <a:endParaRPr b="0" i="0" sz="1800" u="none" cap="none" strike="noStrike">
              <a:solidFill>
                <a:srgbClr val="FFFFFF"/>
              </a:solidFill>
              <a:latin typeface="Calibri"/>
              <a:ea typeface="Calibri"/>
              <a:cs typeface="Calibri"/>
              <a:sym typeface="Calibri"/>
            </a:endParaRPr>
          </a:p>
        </p:txBody>
      </p:sp>
      <p:sp>
        <p:nvSpPr>
          <p:cNvPr id="366" name="Google Shape;366;p42"/>
          <p:cNvSpPr txBox="1"/>
          <p:nvPr/>
        </p:nvSpPr>
        <p:spPr>
          <a:xfrm>
            <a:off x="9115720" y="5649060"/>
            <a:ext cx="3076200" cy="1077300"/>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rgbClr val="FFFFFF"/>
                </a:solidFill>
                <a:latin typeface="Open Sans SemiBold"/>
                <a:ea typeface="Open Sans SemiBold"/>
                <a:cs typeface="Open Sans SemiBold"/>
                <a:sym typeface="Open Sans SemiBold"/>
              </a:rPr>
              <a:t>Educator Tools</a:t>
            </a:r>
            <a:endParaRPr/>
          </a:p>
        </p:txBody>
      </p:sp>
      <p:grpSp>
        <p:nvGrpSpPr>
          <p:cNvPr id="367" name="Google Shape;367;p42"/>
          <p:cNvGrpSpPr/>
          <p:nvPr/>
        </p:nvGrpSpPr>
        <p:grpSpPr>
          <a:xfrm>
            <a:off x="2231313" y="2391257"/>
            <a:ext cx="7620830" cy="1631700"/>
            <a:chOff x="2231313" y="2391257"/>
            <a:chExt cx="7620830" cy="1631700"/>
          </a:xfrm>
        </p:grpSpPr>
        <p:sp>
          <p:nvSpPr>
            <p:cNvPr id="368" name="Google Shape;368;p42"/>
            <p:cNvSpPr txBox="1"/>
            <p:nvPr/>
          </p:nvSpPr>
          <p:spPr>
            <a:xfrm>
              <a:off x="2339843" y="2391257"/>
              <a:ext cx="7512300" cy="1631700"/>
            </a:xfrm>
            <a:prstGeom prst="rect">
              <a:avLst/>
            </a:prstGeom>
            <a:noFill/>
            <a:ln>
              <a:noFill/>
            </a:ln>
          </p:spPr>
          <p:txBody>
            <a:bodyPr anchorCtr="0" anchor="t" bIns="45700" lIns="22850" spcFirstLastPara="1" rIns="22850" wrap="square" tIns="45700">
              <a:spAutoFit/>
            </a:bodyPr>
            <a:lstStyle/>
            <a:p>
              <a:pPr indent="0" lvl="0" marL="0" marR="0" rtl="0" algn="l">
                <a:lnSpc>
                  <a:spcPct val="100000"/>
                </a:lnSpc>
                <a:spcBef>
                  <a:spcPts val="0"/>
                </a:spcBef>
                <a:spcAft>
                  <a:spcPts val="0"/>
                </a:spcAft>
                <a:buClr>
                  <a:schemeClr val="dk1"/>
                </a:buClr>
                <a:buSzPts val="10000"/>
                <a:buFont typeface="Open Sans"/>
                <a:buNone/>
              </a:pPr>
              <a:r>
                <a:rPr b="1" i="0" lang="en-US" sz="10000" u="none" cap="none" strike="noStrike">
                  <a:solidFill>
                    <a:schemeClr val="dk1"/>
                  </a:solidFill>
                  <a:latin typeface="Open Sans"/>
                  <a:ea typeface="Open Sans"/>
                  <a:cs typeface="Open Sans"/>
                  <a:sym typeface="Open Sans"/>
                </a:rPr>
                <a:t>DISCOVERY</a:t>
              </a:r>
              <a:endParaRPr/>
            </a:p>
          </p:txBody>
        </p:sp>
        <p:pic>
          <p:nvPicPr>
            <p:cNvPr descr="A picture containing logo&#10;&#10;Description automatically generated" id="369" name="Google Shape;369;p42"/>
            <p:cNvPicPr preferRelativeResize="0"/>
            <p:nvPr/>
          </p:nvPicPr>
          <p:blipFill rotWithShape="1">
            <a:blip r:embed="rId3">
              <a:alphaModFix/>
            </a:blip>
            <a:srcRect b="0" l="0" r="0" t="0"/>
            <a:stretch/>
          </p:blipFill>
          <p:spPr>
            <a:xfrm>
              <a:off x="2231313" y="2391257"/>
              <a:ext cx="2804594" cy="795004"/>
            </a:xfrm>
            <a:prstGeom prst="rect">
              <a:avLst/>
            </a:prstGeom>
            <a:noFill/>
            <a:ln>
              <a:noFill/>
            </a:ln>
          </p:spPr>
        </p:pic>
      </p:grpSp>
      <p:pic>
        <p:nvPicPr>
          <p:cNvPr id="370" name="Google Shape;370;p42"/>
          <p:cNvPicPr preferRelativeResize="0"/>
          <p:nvPr/>
        </p:nvPicPr>
        <p:blipFill>
          <a:blip r:embed="rId4">
            <a:alphaModFix/>
          </a:blip>
          <a:stretch>
            <a:fillRect/>
          </a:stretch>
        </p:blipFill>
        <p:spPr>
          <a:xfrm>
            <a:off x="953282" y="0"/>
            <a:ext cx="10512434" cy="68579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43"/>
          <p:cNvSpPr txBox="1"/>
          <p:nvPr>
            <p:ph idx="4294967295"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SemiBold"/>
              <a:buNone/>
            </a:pPr>
            <a:r>
              <a:rPr lang="en-US"/>
              <a:t>Certifications Intro Slide</a:t>
            </a:r>
            <a:endParaRPr/>
          </a:p>
        </p:txBody>
      </p:sp>
      <p:sp>
        <p:nvSpPr>
          <p:cNvPr id="377" name="Google Shape;377;p43"/>
          <p:cNvSpPr/>
          <p:nvPr/>
        </p:nvSpPr>
        <p:spPr>
          <a:xfrm>
            <a:off x="0" y="0"/>
            <a:ext cx="12192000" cy="6858000"/>
          </a:xfrm>
          <a:prstGeom prst="rect">
            <a:avLst/>
          </a:prstGeom>
          <a:gradFill>
            <a:gsLst>
              <a:gs pos="0">
                <a:srgbClr val="24466C"/>
              </a:gs>
              <a:gs pos="29000">
                <a:srgbClr val="00597C"/>
              </a:gs>
              <a:gs pos="49000">
                <a:srgbClr val="006B80"/>
              </a:gs>
              <a:gs pos="72000">
                <a:srgbClr val="007C74"/>
              </a:gs>
              <a:gs pos="99000">
                <a:srgbClr val="008A5E"/>
              </a:gs>
              <a:gs pos="100000">
                <a:srgbClr val="008A5E"/>
              </a:gs>
            </a:gsLst>
            <a:lin ang="18900044" scaled="0"/>
          </a:gradFill>
          <a:ln cap="flat" cmpd="sng" w="12700">
            <a:solidFill>
              <a:srgbClr val="02548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pen Sans"/>
              <a:buNone/>
            </a:pPr>
            <a:r>
              <a:t/>
            </a:r>
            <a:endParaRPr b="0" i="0" sz="1800" u="none" cap="none" strike="noStrike">
              <a:solidFill>
                <a:srgbClr val="FFFFFF"/>
              </a:solidFill>
              <a:latin typeface="Calibri"/>
              <a:ea typeface="Calibri"/>
              <a:cs typeface="Calibri"/>
              <a:sym typeface="Calibri"/>
            </a:endParaRPr>
          </a:p>
        </p:txBody>
      </p:sp>
      <p:sp>
        <p:nvSpPr>
          <p:cNvPr id="378" name="Google Shape;378;p43"/>
          <p:cNvSpPr txBox="1"/>
          <p:nvPr/>
        </p:nvSpPr>
        <p:spPr>
          <a:xfrm>
            <a:off x="9115720" y="5649060"/>
            <a:ext cx="3076200" cy="1077300"/>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rgbClr val="FFFFFF"/>
                </a:solidFill>
                <a:latin typeface="Open Sans SemiBold"/>
                <a:ea typeface="Open Sans SemiBold"/>
                <a:cs typeface="Open Sans SemiBold"/>
                <a:sym typeface="Open Sans SemiBold"/>
              </a:rPr>
              <a:t>Educator Tools</a:t>
            </a:r>
            <a:endParaRPr/>
          </a:p>
        </p:txBody>
      </p:sp>
      <p:grpSp>
        <p:nvGrpSpPr>
          <p:cNvPr id="379" name="Google Shape;379;p43"/>
          <p:cNvGrpSpPr/>
          <p:nvPr/>
        </p:nvGrpSpPr>
        <p:grpSpPr>
          <a:xfrm>
            <a:off x="2231313" y="2391257"/>
            <a:ext cx="7620830" cy="1631700"/>
            <a:chOff x="2231313" y="2391257"/>
            <a:chExt cx="7620830" cy="1631700"/>
          </a:xfrm>
        </p:grpSpPr>
        <p:sp>
          <p:nvSpPr>
            <p:cNvPr id="380" name="Google Shape;380;p43"/>
            <p:cNvSpPr txBox="1"/>
            <p:nvPr/>
          </p:nvSpPr>
          <p:spPr>
            <a:xfrm>
              <a:off x="2339843" y="2391257"/>
              <a:ext cx="7512300" cy="1631700"/>
            </a:xfrm>
            <a:prstGeom prst="rect">
              <a:avLst/>
            </a:prstGeom>
            <a:noFill/>
            <a:ln>
              <a:noFill/>
            </a:ln>
          </p:spPr>
          <p:txBody>
            <a:bodyPr anchorCtr="0" anchor="t" bIns="45700" lIns="22850" spcFirstLastPara="1" rIns="22850" wrap="square" tIns="45700">
              <a:spAutoFit/>
            </a:bodyPr>
            <a:lstStyle/>
            <a:p>
              <a:pPr indent="0" lvl="0" marL="0" marR="0" rtl="0" algn="l">
                <a:lnSpc>
                  <a:spcPct val="100000"/>
                </a:lnSpc>
                <a:spcBef>
                  <a:spcPts val="0"/>
                </a:spcBef>
                <a:spcAft>
                  <a:spcPts val="0"/>
                </a:spcAft>
                <a:buClr>
                  <a:schemeClr val="dk1"/>
                </a:buClr>
                <a:buSzPts val="10000"/>
                <a:buFont typeface="Open Sans"/>
                <a:buNone/>
              </a:pPr>
              <a:r>
                <a:rPr b="1" i="0" lang="en-US" sz="10000" u="none" cap="none" strike="noStrike">
                  <a:solidFill>
                    <a:schemeClr val="dk1"/>
                  </a:solidFill>
                  <a:latin typeface="Open Sans"/>
                  <a:ea typeface="Open Sans"/>
                  <a:cs typeface="Open Sans"/>
                  <a:sym typeface="Open Sans"/>
                </a:rPr>
                <a:t>DISCOVERY</a:t>
              </a:r>
              <a:endParaRPr/>
            </a:p>
          </p:txBody>
        </p:sp>
        <p:pic>
          <p:nvPicPr>
            <p:cNvPr descr="A picture containing logo&#10;&#10;Description automatically generated" id="381" name="Google Shape;381;p43"/>
            <p:cNvPicPr preferRelativeResize="0"/>
            <p:nvPr/>
          </p:nvPicPr>
          <p:blipFill rotWithShape="1">
            <a:blip r:embed="rId3">
              <a:alphaModFix/>
            </a:blip>
            <a:srcRect b="0" l="0" r="0" t="0"/>
            <a:stretch/>
          </p:blipFill>
          <p:spPr>
            <a:xfrm>
              <a:off x="2231313" y="2391257"/>
              <a:ext cx="2804594" cy="795004"/>
            </a:xfrm>
            <a:prstGeom prst="rect">
              <a:avLst/>
            </a:prstGeom>
            <a:noFill/>
            <a:ln>
              <a:noFill/>
            </a:ln>
          </p:spPr>
        </p:pic>
      </p:grpSp>
      <p:pic>
        <p:nvPicPr>
          <p:cNvPr id="382" name="Google Shape;382;p43"/>
          <p:cNvPicPr preferRelativeResize="0"/>
          <p:nvPr/>
        </p:nvPicPr>
        <p:blipFill>
          <a:blip r:embed="rId4">
            <a:alphaModFix/>
          </a:blip>
          <a:stretch>
            <a:fillRect/>
          </a:stretch>
        </p:blipFill>
        <p:spPr>
          <a:xfrm>
            <a:off x="473449" y="0"/>
            <a:ext cx="11245105" cy="68580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44"/>
          <p:cNvSpPr txBox="1"/>
          <p:nvPr>
            <p:ph idx="4294967295"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SemiBold"/>
              <a:buNone/>
            </a:pPr>
            <a:r>
              <a:rPr lang="en-US"/>
              <a:t>Certifications Intro Slide</a:t>
            </a:r>
            <a:endParaRPr/>
          </a:p>
        </p:txBody>
      </p:sp>
      <p:sp>
        <p:nvSpPr>
          <p:cNvPr id="389" name="Google Shape;389;p44"/>
          <p:cNvSpPr/>
          <p:nvPr/>
        </p:nvSpPr>
        <p:spPr>
          <a:xfrm>
            <a:off x="0" y="0"/>
            <a:ext cx="12192000" cy="6858000"/>
          </a:xfrm>
          <a:prstGeom prst="rect">
            <a:avLst/>
          </a:prstGeom>
          <a:gradFill>
            <a:gsLst>
              <a:gs pos="0">
                <a:srgbClr val="24466C"/>
              </a:gs>
              <a:gs pos="29000">
                <a:srgbClr val="00597C"/>
              </a:gs>
              <a:gs pos="49000">
                <a:srgbClr val="006B80"/>
              </a:gs>
              <a:gs pos="72000">
                <a:srgbClr val="007C74"/>
              </a:gs>
              <a:gs pos="99000">
                <a:srgbClr val="008A5E"/>
              </a:gs>
              <a:gs pos="100000">
                <a:srgbClr val="008A5E"/>
              </a:gs>
            </a:gsLst>
            <a:lin ang="18900044" scaled="0"/>
          </a:gradFill>
          <a:ln cap="flat" cmpd="sng" w="12700">
            <a:solidFill>
              <a:srgbClr val="02548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pen Sans"/>
              <a:buNone/>
            </a:pPr>
            <a:r>
              <a:t/>
            </a:r>
            <a:endParaRPr b="0" i="0" sz="1800" u="none" cap="none" strike="noStrike">
              <a:solidFill>
                <a:srgbClr val="FFFFFF"/>
              </a:solidFill>
              <a:latin typeface="Calibri"/>
              <a:ea typeface="Calibri"/>
              <a:cs typeface="Calibri"/>
              <a:sym typeface="Calibri"/>
            </a:endParaRPr>
          </a:p>
        </p:txBody>
      </p:sp>
      <p:sp>
        <p:nvSpPr>
          <p:cNvPr id="390" name="Google Shape;390;p44"/>
          <p:cNvSpPr txBox="1"/>
          <p:nvPr/>
        </p:nvSpPr>
        <p:spPr>
          <a:xfrm>
            <a:off x="5769864" y="5649060"/>
            <a:ext cx="6422100" cy="585000"/>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rgbClr val="FFFFFF"/>
                </a:solidFill>
                <a:latin typeface="Open Sans SemiBold"/>
                <a:ea typeface="Open Sans SemiBold"/>
                <a:cs typeface="Open Sans SemiBold"/>
                <a:sym typeface="Open Sans SemiBold"/>
              </a:rPr>
              <a:t>Classroom Application</a:t>
            </a:r>
            <a:endParaRPr/>
          </a:p>
        </p:txBody>
      </p:sp>
      <p:grpSp>
        <p:nvGrpSpPr>
          <p:cNvPr id="391" name="Google Shape;391;p44"/>
          <p:cNvGrpSpPr/>
          <p:nvPr/>
        </p:nvGrpSpPr>
        <p:grpSpPr>
          <a:xfrm>
            <a:off x="2231313" y="2391257"/>
            <a:ext cx="7620830" cy="1631700"/>
            <a:chOff x="2231313" y="2391257"/>
            <a:chExt cx="7620830" cy="1631700"/>
          </a:xfrm>
        </p:grpSpPr>
        <p:sp>
          <p:nvSpPr>
            <p:cNvPr id="392" name="Google Shape;392;p44"/>
            <p:cNvSpPr txBox="1"/>
            <p:nvPr/>
          </p:nvSpPr>
          <p:spPr>
            <a:xfrm>
              <a:off x="2339843" y="2391257"/>
              <a:ext cx="7512300" cy="1631700"/>
            </a:xfrm>
            <a:prstGeom prst="rect">
              <a:avLst/>
            </a:prstGeom>
            <a:noFill/>
            <a:ln>
              <a:noFill/>
            </a:ln>
          </p:spPr>
          <p:txBody>
            <a:bodyPr anchorCtr="0" anchor="t" bIns="45700" lIns="22850" spcFirstLastPara="1" rIns="22850" wrap="square" tIns="45700">
              <a:spAutoFit/>
            </a:bodyPr>
            <a:lstStyle/>
            <a:p>
              <a:pPr indent="0" lvl="0" marL="0" marR="0" rtl="0" algn="l">
                <a:lnSpc>
                  <a:spcPct val="100000"/>
                </a:lnSpc>
                <a:spcBef>
                  <a:spcPts val="0"/>
                </a:spcBef>
                <a:spcAft>
                  <a:spcPts val="0"/>
                </a:spcAft>
                <a:buClr>
                  <a:schemeClr val="dk1"/>
                </a:buClr>
                <a:buSzPts val="10000"/>
                <a:buFont typeface="Open Sans"/>
                <a:buNone/>
              </a:pPr>
              <a:r>
                <a:rPr b="1" i="0" lang="en-US" sz="10000" u="none" cap="none" strike="noStrike">
                  <a:solidFill>
                    <a:schemeClr val="dk1"/>
                  </a:solidFill>
                  <a:latin typeface="Open Sans"/>
                  <a:ea typeface="Open Sans"/>
                  <a:cs typeface="Open Sans"/>
                  <a:sym typeface="Open Sans"/>
                </a:rPr>
                <a:t>DISCOVERY</a:t>
              </a:r>
              <a:endParaRPr/>
            </a:p>
          </p:txBody>
        </p:sp>
        <p:pic>
          <p:nvPicPr>
            <p:cNvPr descr="A picture containing logo&#10;&#10;Description automatically generated" id="393" name="Google Shape;393;p44"/>
            <p:cNvPicPr preferRelativeResize="0"/>
            <p:nvPr/>
          </p:nvPicPr>
          <p:blipFill rotWithShape="1">
            <a:blip r:embed="rId3">
              <a:alphaModFix/>
            </a:blip>
            <a:srcRect b="0" l="0" r="0" t="0"/>
            <a:stretch/>
          </p:blipFill>
          <p:spPr>
            <a:xfrm>
              <a:off x="2231313" y="2391257"/>
              <a:ext cx="2804594" cy="795004"/>
            </a:xfrm>
            <a:prstGeom prst="rect">
              <a:avLst/>
            </a:prstGeom>
            <a:noFill/>
            <a:ln>
              <a:noFill/>
            </a:ln>
          </p:spPr>
        </p:pic>
      </p:grpSp>
      <p:graphicFrame>
        <p:nvGraphicFramePr>
          <p:cNvPr id="394" name="Google Shape;394;p44"/>
          <p:cNvGraphicFramePr/>
          <p:nvPr/>
        </p:nvGraphicFramePr>
        <p:xfrm>
          <a:off x="952500" y="3933275"/>
          <a:ext cx="3000000" cy="3000000"/>
        </p:xfrm>
        <a:graphic>
          <a:graphicData uri="http://schemas.openxmlformats.org/drawingml/2006/table">
            <a:tbl>
              <a:tblPr>
                <a:noFill/>
                <a:tableStyleId>{57038419-42C4-41AD-A6F7-694B55767D67}</a:tableStyleId>
              </a:tblPr>
              <a:tblGrid>
                <a:gridCol w="2571750"/>
                <a:gridCol w="2571750"/>
                <a:gridCol w="2571750"/>
                <a:gridCol w="2571750"/>
              </a:tblGrid>
              <a:tr h="711750">
                <a:tc>
                  <a:txBody>
                    <a:bodyPr/>
                    <a:lstStyle/>
                    <a:p>
                      <a:pPr indent="0" lvl="0" marL="0" rtl="0" algn="l">
                        <a:spcBef>
                          <a:spcPts val="0"/>
                        </a:spcBef>
                        <a:spcAft>
                          <a:spcPts val="0"/>
                        </a:spcAft>
                        <a:buNone/>
                      </a:pPr>
                      <a:r>
                        <a:rPr b="1" lang="en-US" sz="1700" u="sng">
                          <a:solidFill>
                            <a:schemeClr val="hlink"/>
                          </a:solidFill>
                          <a:highlight>
                            <a:srgbClr val="C8E9F0"/>
                          </a:highlight>
                          <a:latin typeface="Comfortaa"/>
                          <a:ea typeface="Comfortaa"/>
                          <a:cs typeface="Comfortaa"/>
                          <a:sym typeface="Comfortaa"/>
                          <a:hlinkClick r:id="rId4"/>
                        </a:rPr>
                        <a:t>LAUREN</a:t>
                      </a:r>
                      <a:endParaRPr sz="1500"/>
                    </a:p>
                  </a:txBody>
                  <a:tcPr marT="91425" marB="91425" marR="91425" marL="91425"/>
                </a:tc>
                <a:tc>
                  <a:txBody>
                    <a:bodyPr/>
                    <a:lstStyle/>
                    <a:p>
                      <a:pPr indent="0" lvl="0" marL="0" rtl="0" algn="l">
                        <a:spcBef>
                          <a:spcPts val="0"/>
                        </a:spcBef>
                        <a:spcAft>
                          <a:spcPts val="0"/>
                        </a:spcAft>
                        <a:buNone/>
                      </a:pPr>
                      <a:r>
                        <a:rPr b="1" lang="en-US" sz="2000" u="sng">
                          <a:solidFill>
                            <a:schemeClr val="hlink"/>
                          </a:solidFill>
                          <a:highlight>
                            <a:srgbClr val="C8E9F0"/>
                          </a:highlight>
                          <a:latin typeface="Comfortaa"/>
                          <a:ea typeface="Comfortaa"/>
                          <a:cs typeface="Comfortaa"/>
                          <a:sym typeface="Comfortaa"/>
                          <a:hlinkClick r:id="rId5"/>
                        </a:rPr>
                        <a:t>MARIN</a:t>
                      </a:r>
                      <a:endParaRPr sz="1500"/>
                    </a:p>
                  </a:txBody>
                  <a:tcPr marT="91425" marB="91425" marR="91425" marL="91425"/>
                </a:tc>
                <a:tc>
                  <a:txBody>
                    <a:bodyPr/>
                    <a:lstStyle/>
                    <a:p>
                      <a:pPr indent="0" lvl="0" marL="0" rtl="0" algn="l">
                        <a:spcBef>
                          <a:spcPts val="0"/>
                        </a:spcBef>
                        <a:spcAft>
                          <a:spcPts val="0"/>
                        </a:spcAft>
                        <a:buNone/>
                      </a:pPr>
                      <a:r>
                        <a:rPr b="1" lang="en-US" sz="2000" u="sng">
                          <a:solidFill>
                            <a:schemeClr val="hlink"/>
                          </a:solidFill>
                          <a:highlight>
                            <a:srgbClr val="C8E9F0"/>
                          </a:highlight>
                          <a:latin typeface="Comfortaa"/>
                          <a:ea typeface="Comfortaa"/>
                          <a:cs typeface="Comfortaa"/>
                          <a:sym typeface="Comfortaa"/>
                          <a:hlinkClick r:id="rId6"/>
                        </a:rPr>
                        <a:t>LUKAS</a:t>
                      </a:r>
                      <a:endParaRPr sz="1500"/>
                    </a:p>
                  </a:txBody>
                  <a:tcPr marT="91425" marB="91425" marR="91425" marL="91425"/>
                </a:tc>
                <a:tc>
                  <a:txBody>
                    <a:bodyPr/>
                    <a:lstStyle/>
                    <a:p>
                      <a:pPr indent="0" lvl="0" marL="0" rtl="0" algn="l">
                        <a:spcBef>
                          <a:spcPts val="0"/>
                        </a:spcBef>
                        <a:spcAft>
                          <a:spcPts val="0"/>
                        </a:spcAft>
                        <a:buNone/>
                      </a:pPr>
                      <a:r>
                        <a:rPr lang="en-US" sz="2000" u="sng">
                          <a:solidFill>
                            <a:schemeClr val="hlink"/>
                          </a:solidFill>
                          <a:highlight>
                            <a:srgbClr val="C8E9F0"/>
                          </a:highlight>
                          <a:hlinkClick r:id="rId7"/>
                        </a:rPr>
                        <a:t>KEATON</a:t>
                      </a:r>
                      <a:endParaRPr sz="2000" u="sng">
                        <a:highlight>
                          <a:srgbClr val="C8E9F0"/>
                        </a:highlight>
                      </a:endParaRPr>
                    </a:p>
                  </a:txBody>
                  <a:tcPr marT="91425" marB="91425" marR="91425" marL="91425"/>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id="400" name="Google Shape;400;p45">
            <a:hlinkClick r:id="rId3"/>
          </p:cNvPr>
          <p:cNvPicPr preferRelativeResize="0"/>
          <p:nvPr/>
        </p:nvPicPr>
        <p:blipFill>
          <a:blip r:embed="rId4">
            <a:alphaModFix/>
          </a:blip>
          <a:stretch>
            <a:fillRect/>
          </a:stretch>
        </p:blipFill>
        <p:spPr>
          <a:xfrm>
            <a:off x="569575" y="264325"/>
            <a:ext cx="10099925" cy="62070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46"/>
          <p:cNvSpPr txBox="1"/>
          <p:nvPr>
            <p:ph idx="4294967295"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SemiBold"/>
              <a:buNone/>
            </a:pPr>
            <a:r>
              <a:rPr lang="en-US"/>
              <a:t>Certifications Intro Slide</a:t>
            </a:r>
            <a:endParaRPr/>
          </a:p>
        </p:txBody>
      </p:sp>
      <p:sp>
        <p:nvSpPr>
          <p:cNvPr id="407" name="Google Shape;407;p46"/>
          <p:cNvSpPr/>
          <p:nvPr/>
        </p:nvSpPr>
        <p:spPr>
          <a:xfrm>
            <a:off x="0" y="0"/>
            <a:ext cx="12192000" cy="6858000"/>
          </a:xfrm>
          <a:prstGeom prst="rect">
            <a:avLst/>
          </a:prstGeom>
          <a:gradFill>
            <a:gsLst>
              <a:gs pos="0">
                <a:srgbClr val="24466C"/>
              </a:gs>
              <a:gs pos="29000">
                <a:srgbClr val="00597C"/>
              </a:gs>
              <a:gs pos="49000">
                <a:srgbClr val="006B80"/>
              </a:gs>
              <a:gs pos="72000">
                <a:srgbClr val="007C74"/>
              </a:gs>
              <a:gs pos="99000">
                <a:srgbClr val="008A5E"/>
              </a:gs>
              <a:gs pos="100000">
                <a:srgbClr val="008A5E"/>
              </a:gs>
            </a:gsLst>
            <a:lin ang="18900044" scaled="0"/>
          </a:gradFill>
          <a:ln cap="flat" cmpd="sng" w="12700">
            <a:solidFill>
              <a:srgbClr val="02548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pen Sans"/>
              <a:buNone/>
            </a:pPr>
            <a:r>
              <a:t/>
            </a:r>
            <a:endParaRPr b="0" i="0" sz="1800" u="none" cap="none" strike="noStrike">
              <a:solidFill>
                <a:srgbClr val="FFFFFF"/>
              </a:solidFill>
              <a:latin typeface="Calibri"/>
              <a:ea typeface="Calibri"/>
              <a:cs typeface="Calibri"/>
              <a:sym typeface="Calibri"/>
            </a:endParaRPr>
          </a:p>
        </p:txBody>
      </p:sp>
      <p:sp>
        <p:nvSpPr>
          <p:cNvPr id="408" name="Google Shape;408;p46"/>
          <p:cNvSpPr txBox="1"/>
          <p:nvPr/>
        </p:nvSpPr>
        <p:spPr>
          <a:xfrm>
            <a:off x="5769864" y="5649060"/>
            <a:ext cx="6422100" cy="307800"/>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a:p>
        </p:txBody>
      </p:sp>
      <p:pic>
        <p:nvPicPr>
          <p:cNvPr descr="A picture containing logo&#10;&#10;Description automatically generated" id="409" name="Google Shape;409;p46"/>
          <p:cNvPicPr preferRelativeResize="0"/>
          <p:nvPr/>
        </p:nvPicPr>
        <p:blipFill rotWithShape="1">
          <a:blip r:embed="rId3">
            <a:alphaModFix/>
          </a:blip>
          <a:srcRect b="0" l="0" r="0" t="0"/>
          <a:stretch/>
        </p:blipFill>
        <p:spPr>
          <a:xfrm>
            <a:off x="631660" y="365115"/>
            <a:ext cx="5210275" cy="1476925"/>
          </a:xfrm>
          <a:prstGeom prst="rect">
            <a:avLst/>
          </a:prstGeom>
          <a:noFill/>
          <a:ln>
            <a:noFill/>
          </a:ln>
        </p:spPr>
      </p:pic>
      <p:pic>
        <p:nvPicPr>
          <p:cNvPr id="410" name="Google Shape;410;p46"/>
          <p:cNvPicPr preferRelativeResize="0"/>
          <p:nvPr/>
        </p:nvPicPr>
        <p:blipFill rotWithShape="1">
          <a:blip r:embed="rId4">
            <a:alphaModFix/>
          </a:blip>
          <a:srcRect b="23101" l="0" r="0" t="20305"/>
          <a:stretch/>
        </p:blipFill>
        <p:spPr>
          <a:xfrm>
            <a:off x="7290575" y="4723999"/>
            <a:ext cx="3380699" cy="1650850"/>
          </a:xfrm>
          <a:prstGeom prst="rect">
            <a:avLst/>
          </a:prstGeom>
          <a:noFill/>
          <a:ln>
            <a:noFill/>
          </a:ln>
        </p:spPr>
      </p:pic>
      <p:sp>
        <p:nvSpPr>
          <p:cNvPr id="411" name="Google Shape;411;p46"/>
          <p:cNvSpPr txBox="1"/>
          <p:nvPr/>
        </p:nvSpPr>
        <p:spPr>
          <a:xfrm>
            <a:off x="2521000" y="2316596"/>
            <a:ext cx="6695100" cy="1908600"/>
          </a:xfrm>
          <a:prstGeom prst="rect">
            <a:avLst/>
          </a:prstGeom>
          <a:noFill/>
          <a:ln>
            <a:noFill/>
          </a:ln>
        </p:spPr>
        <p:txBody>
          <a:bodyPr anchorCtr="0" anchor="t" bIns="45700" lIns="22850" spcFirstLastPara="1" rIns="22850" wrap="square" tIns="45700">
            <a:spAutoFit/>
          </a:bodyPr>
          <a:lstStyle/>
          <a:p>
            <a:pPr indent="0" lvl="0" marL="0" marR="0" rtl="0" algn="ctr">
              <a:lnSpc>
                <a:spcPct val="100000"/>
              </a:lnSpc>
              <a:spcBef>
                <a:spcPts val="0"/>
              </a:spcBef>
              <a:spcAft>
                <a:spcPts val="0"/>
              </a:spcAft>
              <a:buNone/>
            </a:pPr>
            <a:r>
              <a:rPr b="1" lang="en-US" sz="2800">
                <a:solidFill>
                  <a:srgbClr val="FCFCFC"/>
                </a:solidFill>
                <a:latin typeface="Open Sans"/>
                <a:ea typeface="Open Sans"/>
                <a:cs typeface="Open Sans"/>
                <a:sym typeface="Open Sans"/>
              </a:rPr>
              <a:t>Katie Grothaus</a:t>
            </a:r>
            <a:endParaRPr b="1" sz="2800">
              <a:solidFill>
                <a:srgbClr val="FCFCFC"/>
              </a:solidFill>
              <a:latin typeface="Open Sans"/>
              <a:ea typeface="Open Sans"/>
              <a:cs typeface="Open Sans"/>
              <a:sym typeface="Open Sans"/>
            </a:endParaRPr>
          </a:p>
          <a:p>
            <a:pPr indent="0" lvl="0" marL="0" marR="0" rtl="0" algn="ctr">
              <a:lnSpc>
                <a:spcPct val="100000"/>
              </a:lnSpc>
              <a:spcBef>
                <a:spcPts val="0"/>
              </a:spcBef>
              <a:spcAft>
                <a:spcPts val="0"/>
              </a:spcAft>
              <a:buNone/>
            </a:pPr>
            <a:r>
              <a:rPr b="1" lang="en-US" sz="2800">
                <a:solidFill>
                  <a:srgbClr val="FCFCFC"/>
                </a:solidFill>
                <a:latin typeface="Open Sans"/>
                <a:ea typeface="Open Sans"/>
                <a:cs typeface="Open Sans"/>
                <a:sym typeface="Open Sans"/>
              </a:rPr>
              <a:t>Career Navigation Specialist</a:t>
            </a:r>
            <a:endParaRPr sz="2500">
              <a:solidFill>
                <a:srgbClr val="FCFCFC"/>
              </a:solidFill>
            </a:endParaRPr>
          </a:p>
          <a:p>
            <a:pPr indent="0" lvl="0" marL="0" marR="0" rtl="0" algn="ctr">
              <a:lnSpc>
                <a:spcPct val="100000"/>
              </a:lnSpc>
              <a:spcBef>
                <a:spcPts val="0"/>
              </a:spcBef>
              <a:spcAft>
                <a:spcPts val="0"/>
              </a:spcAft>
              <a:buNone/>
            </a:pPr>
            <a:r>
              <a:rPr b="1" lang="en-US" sz="2800">
                <a:solidFill>
                  <a:srgbClr val="FCFCFC"/>
                </a:solidFill>
                <a:latin typeface="Open Sans"/>
                <a:ea typeface="Open Sans"/>
                <a:cs typeface="Open Sans"/>
                <a:sym typeface="Open Sans"/>
              </a:rPr>
              <a:t>katie.grothaus@mcesc.org</a:t>
            </a:r>
            <a:endParaRPr b="1" i="0" sz="2800" u="none" cap="none" strike="noStrike">
              <a:solidFill>
                <a:srgbClr val="FCFCFC"/>
              </a:solidFill>
              <a:latin typeface="Open Sans"/>
              <a:ea typeface="Open Sans"/>
              <a:cs typeface="Open Sans"/>
              <a:sym typeface="Open Sans"/>
            </a:endParaRPr>
          </a:p>
          <a:p>
            <a:pPr indent="0" lvl="0" marL="0" marR="0" rtl="0" algn="l">
              <a:lnSpc>
                <a:spcPct val="100000"/>
              </a:lnSpc>
              <a:spcBef>
                <a:spcPts val="0"/>
              </a:spcBef>
              <a:spcAft>
                <a:spcPts val="0"/>
              </a:spcAft>
              <a:buClr>
                <a:srgbClr val="0374B3"/>
              </a:buClr>
              <a:buSzPts val="1700"/>
              <a:buFont typeface="Open Sans"/>
              <a:buNone/>
            </a:pPr>
            <a:r>
              <a:rPr b="0" i="0" lang="en-US" sz="1700" u="none" cap="none" strike="noStrike">
                <a:solidFill>
                  <a:srgbClr val="FCFCFC"/>
                </a:solidFill>
                <a:latin typeface="Open Sans"/>
                <a:ea typeface="Open Sans"/>
                <a:cs typeface="Open Sans"/>
                <a:sym typeface="Open Sans"/>
              </a:rPr>
              <a:t> </a:t>
            </a:r>
            <a:endParaRPr>
              <a:solidFill>
                <a:srgbClr val="FCFCFC"/>
              </a:solidFill>
            </a:endParaRPr>
          </a:p>
          <a:p>
            <a:pPr indent="0" lvl="0" marL="0" marR="0" rtl="0" algn="l">
              <a:lnSpc>
                <a:spcPct val="100000"/>
              </a:lnSpc>
              <a:spcBef>
                <a:spcPts val="0"/>
              </a:spcBef>
              <a:spcAft>
                <a:spcPts val="0"/>
              </a:spcAft>
              <a:buClr>
                <a:schemeClr val="dk1"/>
              </a:buClr>
              <a:buSzPts val="1700"/>
              <a:buFont typeface="Arial"/>
              <a:buNone/>
            </a:pPr>
            <a:r>
              <a:t/>
            </a:r>
            <a:endParaRPr b="0" i="0" sz="1700" u="none" cap="none" strike="noStrike">
              <a:solidFill>
                <a:srgbClr val="FCFCFC"/>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descr="Graphical user interface, text, application&#10;&#10;Description automatically generated" id="123" name="Google Shape;123;p20"/>
          <p:cNvPicPr preferRelativeResize="0"/>
          <p:nvPr/>
        </p:nvPicPr>
        <p:blipFill rotWithShape="1">
          <a:blip r:embed="rId3">
            <a:alphaModFix/>
          </a:blip>
          <a:srcRect b="0" l="0" r="0" t="0"/>
          <a:stretch/>
        </p:blipFill>
        <p:spPr>
          <a:xfrm>
            <a:off x="0" y="0"/>
            <a:ext cx="12192001" cy="6821391"/>
          </a:xfrm>
          <a:prstGeom prst="rect">
            <a:avLst/>
          </a:prstGeom>
          <a:noFill/>
          <a:ln>
            <a:noFill/>
          </a:ln>
        </p:spPr>
      </p:pic>
      <p:sp>
        <p:nvSpPr>
          <p:cNvPr id="124" name="Google Shape;124;p20"/>
          <p:cNvSpPr txBox="1"/>
          <p:nvPr>
            <p:ph idx="4294967295" type="title"/>
          </p:nvPr>
        </p:nvSpPr>
        <p:spPr>
          <a:xfrm>
            <a:off x="777814" y="140126"/>
            <a:ext cx="10515600" cy="825900"/>
          </a:xfrm>
          <a:prstGeom prst="rect">
            <a:avLst/>
          </a:prstGeom>
          <a:solidFill>
            <a:srgbClr val="FFFFFF"/>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24466C"/>
              </a:buClr>
              <a:buSzPts val="4000"/>
              <a:buFont typeface="Open Sans SemiBold"/>
              <a:buNone/>
            </a:pPr>
            <a:r>
              <a:rPr b="1" lang="en-US" sz="4000">
                <a:solidFill>
                  <a:srgbClr val="24466C"/>
                </a:solidFill>
              </a:rPr>
              <a:t>How we used to do things….</a:t>
            </a:r>
            <a:endParaRPr/>
          </a:p>
        </p:txBody>
      </p:sp>
      <p:sp>
        <p:nvSpPr>
          <p:cNvPr id="125" name="Google Shape;125;p20"/>
          <p:cNvSpPr txBox="1"/>
          <p:nvPr/>
        </p:nvSpPr>
        <p:spPr>
          <a:xfrm>
            <a:off x="254775" y="5397525"/>
            <a:ext cx="6354300" cy="136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Open Sans"/>
                <a:ea typeface="Open Sans"/>
                <a:cs typeface="Open Sans"/>
                <a:sym typeface="Open Sans"/>
              </a:rPr>
              <a:t>Career guidance </a:t>
            </a:r>
            <a:r>
              <a:rPr lang="en-US" sz="2800">
                <a:solidFill>
                  <a:schemeClr val="dk1"/>
                </a:solidFill>
                <a:latin typeface="Open Sans"/>
                <a:ea typeface="Open Sans"/>
                <a:cs typeface="Open Sans"/>
                <a:sym typeface="Open Sans"/>
              </a:rPr>
              <a:t>solely</a:t>
            </a:r>
            <a:r>
              <a:rPr lang="en-US" sz="2800">
                <a:solidFill>
                  <a:schemeClr val="dk1"/>
                </a:solidFill>
                <a:latin typeface="Open Sans"/>
                <a:ea typeface="Open Sans"/>
                <a:cs typeface="Open Sans"/>
                <a:sym typeface="Open Sans"/>
              </a:rPr>
              <a:t> by interest survey’s is limited by a student’s exposure.</a:t>
            </a:r>
            <a:endParaRPr sz="2800">
              <a:solidFill>
                <a:schemeClr val="dk1"/>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1"/>
          <p:cNvSpPr txBox="1"/>
          <p:nvPr>
            <p:ph type="title"/>
          </p:nvPr>
        </p:nvSpPr>
        <p:spPr>
          <a:xfrm>
            <a:off x="415600" y="546667"/>
            <a:ext cx="11360700" cy="8103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131" name="Google Shape;131;p21"/>
          <p:cNvSpPr txBox="1"/>
          <p:nvPr>
            <p:ph idx="1" type="body"/>
          </p:nvPr>
        </p:nvSpPr>
        <p:spPr>
          <a:xfrm>
            <a:off x="415600" y="1639833"/>
            <a:ext cx="11360700" cy="44520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132" name="Google Shape;132;p21"/>
          <p:cNvPicPr preferRelativeResize="0"/>
          <p:nvPr/>
        </p:nvPicPr>
        <p:blipFill>
          <a:blip r:embed="rId3">
            <a:alphaModFix/>
          </a:blip>
          <a:stretch>
            <a:fillRect/>
          </a:stretch>
        </p:blipFill>
        <p:spPr>
          <a:xfrm>
            <a:off x="110951" y="0"/>
            <a:ext cx="11970099"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2"/>
          <p:cNvSpPr txBox="1"/>
          <p:nvPr/>
        </p:nvSpPr>
        <p:spPr>
          <a:xfrm>
            <a:off x="566298" y="98854"/>
            <a:ext cx="11059500" cy="981600"/>
          </a:xfrm>
          <a:prstGeom prst="rect">
            <a:avLst/>
          </a:prstGeom>
          <a:solidFill>
            <a:srgbClr val="FFFFFF"/>
          </a:solid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24466C"/>
              </a:buClr>
              <a:buSzPts val="4000"/>
              <a:buFont typeface="Open Sans SemiBold"/>
              <a:buNone/>
            </a:pPr>
            <a:r>
              <a:rPr b="0" i="0" lang="en-US" sz="4000" u="none" cap="none" strike="noStrike">
                <a:solidFill>
                  <a:srgbClr val="24466C"/>
                </a:solidFill>
                <a:latin typeface="Open Sans SemiBold"/>
                <a:ea typeface="Open Sans SemiBold"/>
                <a:cs typeface="Open Sans SemiBold"/>
                <a:sym typeface="Open Sans SemiBold"/>
              </a:rPr>
              <a:t>Aptitudes Remove Societal Bias</a:t>
            </a:r>
            <a:endParaRPr b="0" i="0" sz="1400" u="none" cap="none" strike="noStrike">
              <a:solidFill>
                <a:srgbClr val="000000"/>
              </a:solidFill>
              <a:latin typeface="Arial"/>
              <a:ea typeface="Arial"/>
              <a:cs typeface="Arial"/>
              <a:sym typeface="Arial"/>
            </a:endParaRPr>
          </a:p>
        </p:txBody>
      </p:sp>
      <p:sp>
        <p:nvSpPr>
          <p:cNvPr id="138" name="Google Shape;138;p22"/>
          <p:cNvSpPr txBox="1"/>
          <p:nvPr/>
        </p:nvSpPr>
        <p:spPr>
          <a:xfrm>
            <a:off x="2119086" y="1364343"/>
            <a:ext cx="15504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Calibri"/>
              <a:buNone/>
            </a:pPr>
            <a:r>
              <a:rPr b="0" i="0" lang="en-US" sz="3200" u="none" cap="none" strike="noStrike">
                <a:solidFill>
                  <a:srgbClr val="000000"/>
                </a:solidFill>
                <a:latin typeface="Calibri"/>
                <a:ea typeface="Calibri"/>
                <a:cs typeface="Calibri"/>
                <a:sym typeface="Calibri"/>
              </a:rPr>
              <a:t>Interest</a:t>
            </a:r>
            <a:endParaRPr/>
          </a:p>
        </p:txBody>
      </p:sp>
      <p:sp>
        <p:nvSpPr>
          <p:cNvPr id="139" name="Google Shape;139;p22"/>
          <p:cNvSpPr txBox="1"/>
          <p:nvPr/>
        </p:nvSpPr>
        <p:spPr>
          <a:xfrm>
            <a:off x="8522492" y="1364342"/>
            <a:ext cx="16884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Calibri"/>
              <a:buNone/>
            </a:pPr>
            <a:r>
              <a:rPr b="0" i="0" lang="en-US" sz="3200" u="none" cap="none" strike="noStrike">
                <a:solidFill>
                  <a:srgbClr val="000000"/>
                </a:solidFill>
                <a:latin typeface="Calibri"/>
                <a:ea typeface="Calibri"/>
                <a:cs typeface="Calibri"/>
                <a:sym typeface="Calibri"/>
              </a:rPr>
              <a:t>Aptitude</a:t>
            </a:r>
            <a:endParaRPr/>
          </a:p>
        </p:txBody>
      </p:sp>
      <p:cxnSp>
        <p:nvCxnSpPr>
          <p:cNvPr id="140" name="Google Shape;140;p22"/>
          <p:cNvCxnSpPr/>
          <p:nvPr/>
        </p:nvCxnSpPr>
        <p:spPr>
          <a:xfrm>
            <a:off x="6096000" y="1502229"/>
            <a:ext cx="0" cy="4055400"/>
          </a:xfrm>
          <a:prstGeom prst="straightConnector1">
            <a:avLst/>
          </a:prstGeom>
          <a:noFill/>
          <a:ln cap="flat" cmpd="sng" w="9525">
            <a:solidFill>
              <a:srgbClr val="BFBFBF"/>
            </a:solidFill>
            <a:prstDash val="solid"/>
            <a:miter lim="800000"/>
            <a:headEnd len="sm" w="sm" type="none"/>
            <a:tailEnd len="sm" w="sm" type="none"/>
          </a:ln>
        </p:spPr>
      </p:cxnSp>
      <p:pic>
        <p:nvPicPr>
          <p:cNvPr id="141" name="Google Shape;141;p22"/>
          <p:cNvPicPr preferRelativeResize="0"/>
          <p:nvPr/>
        </p:nvPicPr>
        <p:blipFill rotWithShape="1">
          <a:blip r:embed="rId3">
            <a:alphaModFix/>
          </a:blip>
          <a:srcRect b="0" l="0" r="0" t="0"/>
          <a:stretch/>
        </p:blipFill>
        <p:spPr>
          <a:xfrm>
            <a:off x="591457" y="1674797"/>
            <a:ext cx="5486400" cy="3657600"/>
          </a:xfrm>
          <a:prstGeom prst="rect">
            <a:avLst/>
          </a:prstGeom>
          <a:noFill/>
          <a:ln>
            <a:noFill/>
          </a:ln>
        </p:spPr>
      </p:pic>
      <p:pic>
        <p:nvPicPr>
          <p:cNvPr id="142" name="Google Shape;142;p22"/>
          <p:cNvPicPr preferRelativeResize="0"/>
          <p:nvPr/>
        </p:nvPicPr>
        <p:blipFill rotWithShape="1">
          <a:blip r:embed="rId4">
            <a:alphaModFix/>
          </a:blip>
          <a:srcRect b="0" l="0" r="0" t="0"/>
          <a:stretch/>
        </p:blipFill>
        <p:spPr>
          <a:xfrm>
            <a:off x="6095998" y="1656729"/>
            <a:ext cx="5486400" cy="3657600"/>
          </a:xfrm>
          <a:prstGeom prst="rect">
            <a:avLst/>
          </a:prstGeom>
          <a:noFill/>
          <a:ln>
            <a:noFill/>
          </a:ln>
        </p:spPr>
      </p:pic>
      <p:sp>
        <p:nvSpPr>
          <p:cNvPr id="143" name="Google Shape;143;p22"/>
          <p:cNvSpPr txBox="1"/>
          <p:nvPr/>
        </p:nvSpPr>
        <p:spPr>
          <a:xfrm>
            <a:off x="3530681" y="6008040"/>
            <a:ext cx="5130600" cy="677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Percentages of </a:t>
            </a:r>
            <a:r>
              <a:rPr b="0" i="0" lang="en-US" sz="2000" u="none" cap="none" strike="noStrike">
                <a:solidFill>
                  <a:srgbClr val="2E2E81"/>
                </a:solidFill>
                <a:latin typeface="Arial Black"/>
                <a:ea typeface="Arial Black"/>
                <a:cs typeface="Arial Black"/>
                <a:sym typeface="Arial Black"/>
              </a:rPr>
              <a:t>GIRLS</a:t>
            </a:r>
            <a:r>
              <a:rPr b="0" i="0" lang="en-US" sz="1800" u="none" cap="none" strike="noStrike">
                <a:solidFill>
                  <a:srgbClr val="000000"/>
                </a:solidFill>
                <a:latin typeface="Arial"/>
                <a:ea typeface="Arial"/>
                <a:cs typeface="Arial"/>
                <a:sym typeface="Arial"/>
              </a:rPr>
              <a:t> and </a:t>
            </a:r>
            <a:r>
              <a:rPr b="0" i="0" lang="en-US" sz="2000" u="none" cap="none" strike="noStrike">
                <a:solidFill>
                  <a:srgbClr val="0374B3"/>
                </a:solidFill>
                <a:latin typeface="Arial Black"/>
                <a:ea typeface="Arial Black"/>
                <a:cs typeface="Arial Black"/>
                <a:sym typeface="Arial Black"/>
              </a:rPr>
              <a:t>BOYS</a:t>
            </a:r>
            <a:endParaRPr b="0" i="0" sz="2000" u="none" cap="none" strike="noStrike">
              <a:solidFill>
                <a:srgbClr val="0374B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with Top Quartile scores in each category</a:t>
            </a:r>
            <a:endParaRPr/>
          </a:p>
        </p:txBody>
      </p:sp>
      <p:pic>
        <p:nvPicPr>
          <p:cNvPr descr="Computer with solid fill" id="144" name="Google Shape;144;p22"/>
          <p:cNvPicPr preferRelativeResize="0"/>
          <p:nvPr/>
        </p:nvPicPr>
        <p:blipFill rotWithShape="1">
          <a:blip r:embed="rId5">
            <a:alphaModFix/>
          </a:blip>
          <a:srcRect b="0" l="0" r="0" t="0"/>
          <a:stretch/>
        </p:blipFill>
        <p:spPr>
          <a:xfrm>
            <a:off x="1012302" y="5296840"/>
            <a:ext cx="457200" cy="457200"/>
          </a:xfrm>
          <a:prstGeom prst="rect">
            <a:avLst/>
          </a:prstGeom>
          <a:noFill/>
          <a:ln>
            <a:noFill/>
          </a:ln>
        </p:spPr>
      </p:pic>
      <p:pic>
        <p:nvPicPr>
          <p:cNvPr descr="Computer with solid fill" id="145" name="Google Shape;145;p22"/>
          <p:cNvPicPr preferRelativeResize="0"/>
          <p:nvPr/>
        </p:nvPicPr>
        <p:blipFill rotWithShape="1">
          <a:blip r:embed="rId5">
            <a:alphaModFix/>
          </a:blip>
          <a:srcRect b="0" l="0" r="0" t="0"/>
          <a:stretch/>
        </p:blipFill>
        <p:spPr>
          <a:xfrm>
            <a:off x="6529182" y="5296840"/>
            <a:ext cx="457200" cy="457200"/>
          </a:xfrm>
          <a:prstGeom prst="rect">
            <a:avLst/>
          </a:prstGeom>
          <a:noFill/>
          <a:ln>
            <a:noFill/>
          </a:ln>
        </p:spPr>
      </p:pic>
      <p:pic>
        <p:nvPicPr>
          <p:cNvPr descr="Production with solid fill" id="146" name="Google Shape;146;p22"/>
          <p:cNvPicPr preferRelativeResize="0"/>
          <p:nvPr/>
        </p:nvPicPr>
        <p:blipFill rotWithShape="1">
          <a:blip r:embed="rId6">
            <a:alphaModFix/>
          </a:blip>
          <a:srcRect b="0" l="0" r="0" t="0"/>
          <a:stretch/>
        </p:blipFill>
        <p:spPr>
          <a:xfrm>
            <a:off x="2068941" y="5296840"/>
            <a:ext cx="457200" cy="457200"/>
          </a:xfrm>
          <a:prstGeom prst="rect">
            <a:avLst/>
          </a:prstGeom>
          <a:noFill/>
          <a:ln>
            <a:noFill/>
          </a:ln>
        </p:spPr>
      </p:pic>
      <p:pic>
        <p:nvPicPr>
          <p:cNvPr descr="Production with solid fill" id="147" name="Google Shape;147;p22"/>
          <p:cNvPicPr preferRelativeResize="0"/>
          <p:nvPr/>
        </p:nvPicPr>
        <p:blipFill rotWithShape="1">
          <a:blip r:embed="rId6">
            <a:alphaModFix/>
          </a:blip>
          <a:srcRect b="0" l="0" r="0" t="0"/>
          <a:stretch/>
        </p:blipFill>
        <p:spPr>
          <a:xfrm>
            <a:off x="7565500" y="5296840"/>
            <a:ext cx="457200" cy="457200"/>
          </a:xfrm>
          <a:prstGeom prst="rect">
            <a:avLst/>
          </a:prstGeom>
          <a:noFill/>
          <a:ln>
            <a:noFill/>
          </a:ln>
        </p:spPr>
      </p:pic>
      <p:pic>
        <p:nvPicPr>
          <p:cNvPr descr="Hammer with solid fill" id="148" name="Google Shape;148;p22"/>
          <p:cNvPicPr preferRelativeResize="0"/>
          <p:nvPr/>
        </p:nvPicPr>
        <p:blipFill rotWithShape="1">
          <a:blip r:embed="rId7">
            <a:alphaModFix/>
          </a:blip>
          <a:srcRect b="0" l="0" r="0" t="0"/>
          <a:stretch/>
        </p:blipFill>
        <p:spPr>
          <a:xfrm>
            <a:off x="3103961" y="5296840"/>
            <a:ext cx="457200" cy="457200"/>
          </a:xfrm>
          <a:prstGeom prst="rect">
            <a:avLst/>
          </a:prstGeom>
          <a:noFill/>
          <a:ln>
            <a:noFill/>
          </a:ln>
        </p:spPr>
      </p:pic>
      <p:pic>
        <p:nvPicPr>
          <p:cNvPr descr="Hammer with solid fill" id="149" name="Google Shape;149;p22"/>
          <p:cNvPicPr preferRelativeResize="0"/>
          <p:nvPr/>
        </p:nvPicPr>
        <p:blipFill rotWithShape="1">
          <a:blip r:embed="rId7">
            <a:alphaModFix/>
          </a:blip>
          <a:srcRect b="0" l="0" r="0" t="0"/>
          <a:stretch/>
        </p:blipFill>
        <p:spPr>
          <a:xfrm>
            <a:off x="8611102" y="5296840"/>
            <a:ext cx="457200" cy="457200"/>
          </a:xfrm>
          <a:prstGeom prst="rect">
            <a:avLst/>
          </a:prstGeom>
          <a:noFill/>
          <a:ln>
            <a:noFill/>
          </a:ln>
        </p:spPr>
      </p:pic>
      <p:pic>
        <p:nvPicPr>
          <p:cNvPr descr="Stethoscope with solid fill" id="150" name="Google Shape;150;p22"/>
          <p:cNvPicPr preferRelativeResize="0"/>
          <p:nvPr/>
        </p:nvPicPr>
        <p:blipFill rotWithShape="1">
          <a:blip r:embed="rId8">
            <a:alphaModFix/>
          </a:blip>
          <a:srcRect b="0" l="0" r="0" t="0"/>
          <a:stretch/>
        </p:blipFill>
        <p:spPr>
          <a:xfrm>
            <a:off x="4158421" y="5296840"/>
            <a:ext cx="457200" cy="457200"/>
          </a:xfrm>
          <a:prstGeom prst="rect">
            <a:avLst/>
          </a:prstGeom>
          <a:noFill/>
          <a:ln>
            <a:noFill/>
          </a:ln>
        </p:spPr>
      </p:pic>
      <p:pic>
        <p:nvPicPr>
          <p:cNvPr descr="Stethoscope with solid fill" id="151" name="Google Shape;151;p22"/>
          <p:cNvPicPr preferRelativeResize="0"/>
          <p:nvPr/>
        </p:nvPicPr>
        <p:blipFill rotWithShape="1">
          <a:blip r:embed="rId8">
            <a:alphaModFix/>
          </a:blip>
          <a:srcRect b="0" l="0" r="0" t="0"/>
          <a:stretch/>
        </p:blipFill>
        <p:spPr>
          <a:xfrm>
            <a:off x="9654981" y="5296840"/>
            <a:ext cx="457200" cy="457200"/>
          </a:xfrm>
          <a:prstGeom prst="rect">
            <a:avLst/>
          </a:prstGeom>
          <a:noFill/>
          <a:ln>
            <a:noFill/>
          </a:ln>
        </p:spPr>
      </p:pic>
      <p:pic>
        <p:nvPicPr>
          <p:cNvPr id="152" name="Google Shape;152;p22"/>
          <p:cNvPicPr preferRelativeResize="0"/>
          <p:nvPr/>
        </p:nvPicPr>
        <p:blipFill rotWithShape="1">
          <a:blip r:embed="rId9">
            <a:alphaModFix/>
          </a:blip>
          <a:srcRect b="0" l="0" r="0" t="0"/>
          <a:stretch/>
        </p:blipFill>
        <p:spPr>
          <a:xfrm>
            <a:off x="10694782" y="5296840"/>
            <a:ext cx="457199" cy="457199"/>
          </a:xfrm>
          <a:prstGeom prst="rect">
            <a:avLst/>
          </a:prstGeom>
          <a:noFill/>
          <a:ln>
            <a:noFill/>
          </a:ln>
        </p:spPr>
      </p:pic>
      <p:pic>
        <p:nvPicPr>
          <p:cNvPr id="153" name="Google Shape;153;p22"/>
          <p:cNvPicPr preferRelativeResize="0"/>
          <p:nvPr/>
        </p:nvPicPr>
        <p:blipFill rotWithShape="1">
          <a:blip r:embed="rId9">
            <a:alphaModFix/>
          </a:blip>
          <a:srcRect b="0" l="0" r="0" t="0"/>
          <a:stretch/>
        </p:blipFill>
        <p:spPr>
          <a:xfrm>
            <a:off x="5184579" y="5296840"/>
            <a:ext cx="457199" cy="457199"/>
          </a:xfrm>
          <a:prstGeom prst="rect">
            <a:avLst/>
          </a:prstGeom>
          <a:noFill/>
          <a:ln>
            <a:noFill/>
          </a:ln>
        </p:spPr>
      </p:pic>
      <p:pic>
        <p:nvPicPr>
          <p:cNvPr descr="Chart, bar chart&#10;&#10;Description automatically generated" id="154" name="Google Shape;154;p22"/>
          <p:cNvPicPr preferRelativeResize="0"/>
          <p:nvPr/>
        </p:nvPicPr>
        <p:blipFill rotWithShape="1">
          <a:blip r:embed="rId10">
            <a:alphaModFix/>
          </a:blip>
          <a:srcRect b="0" l="85972" r="0" t="90071"/>
          <a:stretch/>
        </p:blipFill>
        <p:spPr>
          <a:xfrm>
            <a:off x="10481638" y="6177148"/>
            <a:ext cx="1710342" cy="68085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23"/>
          <p:cNvPicPr preferRelativeResize="0"/>
          <p:nvPr/>
        </p:nvPicPr>
        <p:blipFill rotWithShape="1">
          <a:blip r:embed="rId3">
            <a:alphaModFix/>
          </a:blip>
          <a:srcRect b="18447" l="0" r="0" t="27133"/>
          <a:stretch/>
        </p:blipFill>
        <p:spPr>
          <a:xfrm>
            <a:off x="0" y="2392849"/>
            <a:ext cx="12192001" cy="3732028"/>
          </a:xfrm>
          <a:prstGeom prst="rect">
            <a:avLst/>
          </a:prstGeom>
          <a:noFill/>
          <a:ln>
            <a:noFill/>
          </a:ln>
        </p:spPr>
      </p:pic>
      <p:sp>
        <p:nvSpPr>
          <p:cNvPr id="160" name="Google Shape;160;p23"/>
          <p:cNvSpPr/>
          <p:nvPr/>
        </p:nvSpPr>
        <p:spPr>
          <a:xfrm>
            <a:off x="131915" y="4137226"/>
            <a:ext cx="1652100" cy="843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r>
              <a:rPr b="1" lang="en-US" sz="2400">
                <a:solidFill>
                  <a:srgbClr val="FFFFFF"/>
                </a:solidFill>
                <a:latin typeface="Open Sans"/>
                <a:ea typeface="Open Sans"/>
                <a:cs typeface="Open Sans"/>
                <a:sym typeface="Open Sans"/>
              </a:rPr>
              <a:t>85%</a:t>
            </a:r>
            <a:endParaRPr/>
          </a:p>
          <a:p>
            <a:pPr indent="0" lvl="0" marL="0" marR="0" rtl="0" algn="ctr">
              <a:lnSpc>
                <a:spcPct val="90000"/>
              </a:lnSpc>
              <a:spcBef>
                <a:spcPts val="0"/>
              </a:spcBef>
              <a:spcAft>
                <a:spcPts val="0"/>
              </a:spcAft>
              <a:buNone/>
            </a:pPr>
            <a:r>
              <a:rPr lang="en-US" sz="1600">
                <a:solidFill>
                  <a:srgbClr val="FFFFFF"/>
                </a:solidFill>
                <a:latin typeface="Open Sans"/>
                <a:ea typeface="Open Sans"/>
                <a:cs typeface="Open Sans"/>
                <a:sym typeface="Open Sans"/>
              </a:rPr>
              <a:t>High school graduation rates</a:t>
            </a:r>
            <a:endParaRPr/>
          </a:p>
        </p:txBody>
      </p:sp>
      <p:sp>
        <p:nvSpPr>
          <p:cNvPr id="161" name="Google Shape;161;p23"/>
          <p:cNvSpPr/>
          <p:nvPr/>
        </p:nvSpPr>
        <p:spPr>
          <a:xfrm>
            <a:off x="10238111" y="4134712"/>
            <a:ext cx="1828800" cy="7062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r>
              <a:rPr b="1" lang="en-US" sz="2400">
                <a:solidFill>
                  <a:srgbClr val="FFFFFF"/>
                </a:solidFill>
                <a:latin typeface="Open Sans"/>
                <a:ea typeface="Open Sans"/>
                <a:cs typeface="Open Sans"/>
                <a:sym typeface="Open Sans"/>
              </a:rPr>
              <a:t>Millions</a:t>
            </a:r>
            <a:endParaRPr/>
          </a:p>
          <a:p>
            <a:pPr indent="0" lvl="0" marL="0" marR="0" rtl="0" algn="ctr">
              <a:lnSpc>
                <a:spcPct val="90000"/>
              </a:lnSpc>
              <a:spcBef>
                <a:spcPts val="0"/>
              </a:spcBef>
              <a:spcAft>
                <a:spcPts val="0"/>
              </a:spcAft>
              <a:buNone/>
            </a:pPr>
            <a:r>
              <a:rPr lang="en-US" sz="1600">
                <a:solidFill>
                  <a:srgbClr val="FFFFFF"/>
                </a:solidFill>
                <a:latin typeface="Open Sans"/>
                <a:ea typeface="Open Sans"/>
                <a:cs typeface="Open Sans"/>
                <a:sym typeface="Open Sans"/>
              </a:rPr>
              <a:t>of Jobs going unfilled</a:t>
            </a:r>
            <a:endParaRPr/>
          </a:p>
          <a:p>
            <a:pPr indent="0" lvl="0" marL="0" marR="0" rtl="0" algn="ctr">
              <a:lnSpc>
                <a:spcPct val="90000"/>
              </a:lnSpc>
              <a:spcBef>
                <a:spcPts val="0"/>
              </a:spcBef>
              <a:spcAft>
                <a:spcPts val="0"/>
              </a:spcAft>
              <a:buNone/>
            </a:pPr>
            <a:r>
              <a:t/>
            </a:r>
            <a:endParaRPr b="1" sz="3200">
              <a:solidFill>
                <a:srgbClr val="FFFFFF"/>
              </a:solidFill>
              <a:latin typeface="Avenir"/>
              <a:ea typeface="Avenir"/>
              <a:cs typeface="Avenir"/>
              <a:sym typeface="Avenir"/>
            </a:endParaRPr>
          </a:p>
        </p:txBody>
      </p:sp>
      <p:sp>
        <p:nvSpPr>
          <p:cNvPr id="162" name="Google Shape;162;p23"/>
          <p:cNvSpPr/>
          <p:nvPr/>
        </p:nvSpPr>
        <p:spPr>
          <a:xfrm>
            <a:off x="4935629" y="4863203"/>
            <a:ext cx="2483400" cy="794400"/>
          </a:xfrm>
          <a:prstGeom prst="rect">
            <a:avLst/>
          </a:prstGeom>
          <a:noFill/>
          <a:ln>
            <a:noFill/>
          </a:ln>
        </p:spPr>
        <p:txBody>
          <a:bodyPr anchorCtr="0" anchor="t" bIns="0" lIns="0" spcFirstLastPara="1" rIns="0" wrap="square" tIns="0">
            <a:noAutofit/>
          </a:bodyPr>
          <a:lstStyle/>
          <a:p>
            <a:pPr indent="0" lvl="0" marL="0" marR="0" rtl="0" algn="ctr">
              <a:lnSpc>
                <a:spcPct val="80000"/>
              </a:lnSpc>
              <a:spcBef>
                <a:spcPts val="0"/>
              </a:spcBef>
              <a:spcAft>
                <a:spcPts val="0"/>
              </a:spcAft>
              <a:buNone/>
            </a:pPr>
            <a:r>
              <a:rPr b="1" lang="en-US" sz="3600">
                <a:solidFill>
                  <a:srgbClr val="24466C"/>
                </a:solidFill>
                <a:latin typeface="Open Sans"/>
                <a:ea typeface="Open Sans"/>
                <a:cs typeface="Open Sans"/>
                <a:sym typeface="Open Sans"/>
              </a:rPr>
              <a:t>WIDENING</a:t>
            </a:r>
            <a:endParaRPr/>
          </a:p>
          <a:p>
            <a:pPr indent="0" lvl="0" marL="0" marR="0" rtl="0" algn="ctr">
              <a:lnSpc>
                <a:spcPct val="80000"/>
              </a:lnSpc>
              <a:spcBef>
                <a:spcPts val="0"/>
              </a:spcBef>
              <a:spcAft>
                <a:spcPts val="0"/>
              </a:spcAft>
              <a:buNone/>
            </a:pPr>
            <a:r>
              <a:rPr lang="en-US" sz="3100">
                <a:solidFill>
                  <a:srgbClr val="24466C"/>
                </a:solidFill>
                <a:latin typeface="Open Sans"/>
                <a:ea typeface="Open Sans"/>
                <a:cs typeface="Open Sans"/>
                <a:sym typeface="Open Sans"/>
              </a:rPr>
              <a:t>SKILLS GAP</a:t>
            </a:r>
            <a:endParaRPr sz="3100">
              <a:solidFill>
                <a:srgbClr val="24466C"/>
              </a:solidFill>
              <a:latin typeface="Open Sans"/>
              <a:ea typeface="Open Sans"/>
              <a:cs typeface="Open Sans"/>
              <a:sym typeface="Open Sans"/>
            </a:endParaRPr>
          </a:p>
        </p:txBody>
      </p:sp>
      <p:grpSp>
        <p:nvGrpSpPr>
          <p:cNvPr id="163" name="Google Shape;163;p23"/>
          <p:cNvGrpSpPr/>
          <p:nvPr/>
        </p:nvGrpSpPr>
        <p:grpSpPr>
          <a:xfrm>
            <a:off x="4821873" y="2529429"/>
            <a:ext cx="2710800" cy="1433499"/>
            <a:chOff x="4821873" y="2529429"/>
            <a:chExt cx="2710800" cy="1433499"/>
          </a:xfrm>
        </p:grpSpPr>
        <p:sp>
          <p:nvSpPr>
            <p:cNvPr id="164" name="Google Shape;164;p23"/>
            <p:cNvSpPr/>
            <p:nvPr/>
          </p:nvSpPr>
          <p:spPr>
            <a:xfrm>
              <a:off x="4821873" y="3198528"/>
              <a:ext cx="2710800" cy="764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r>
                <a:rPr b="1" lang="en-US" sz="1600">
                  <a:solidFill>
                    <a:srgbClr val="24466C"/>
                  </a:solidFill>
                  <a:latin typeface="Open Sans"/>
                  <a:ea typeface="Open Sans"/>
                  <a:cs typeface="Open Sans"/>
                  <a:sym typeface="Open Sans"/>
                </a:rPr>
                <a:t>UN- &amp; UNDER-EMPLOYED</a:t>
              </a:r>
              <a:endParaRPr/>
            </a:p>
            <a:p>
              <a:pPr indent="0" lvl="0" marL="0" marR="0" rtl="0" algn="ctr">
                <a:lnSpc>
                  <a:spcPct val="90000"/>
                </a:lnSpc>
                <a:spcBef>
                  <a:spcPts val="0"/>
                </a:spcBef>
                <a:spcAft>
                  <a:spcPts val="0"/>
                </a:spcAft>
                <a:buNone/>
              </a:pPr>
              <a:r>
                <a:rPr b="1" lang="en-US" sz="1600">
                  <a:solidFill>
                    <a:srgbClr val="24466C"/>
                  </a:solidFill>
                  <a:latin typeface="Open Sans"/>
                  <a:ea typeface="Open Sans"/>
                  <a:cs typeface="Open Sans"/>
                  <a:sym typeface="Open Sans"/>
                </a:rPr>
                <a:t>COLLEGE GRADS</a:t>
              </a:r>
              <a:endParaRPr b="1" sz="1600">
                <a:solidFill>
                  <a:srgbClr val="24466C"/>
                </a:solidFill>
                <a:latin typeface="Open Sans"/>
                <a:ea typeface="Open Sans"/>
                <a:cs typeface="Open Sans"/>
                <a:sym typeface="Open Sans"/>
              </a:endParaRPr>
            </a:p>
          </p:txBody>
        </p:sp>
        <p:sp>
          <p:nvSpPr>
            <p:cNvPr id="165" name="Google Shape;165;p23"/>
            <p:cNvSpPr/>
            <p:nvPr/>
          </p:nvSpPr>
          <p:spPr>
            <a:xfrm>
              <a:off x="4951127" y="2529429"/>
              <a:ext cx="2452200" cy="8028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r>
                <a:rPr b="1" lang="en-US" sz="5400">
                  <a:solidFill>
                    <a:srgbClr val="24466C"/>
                  </a:solidFill>
                  <a:latin typeface="Open Sans"/>
                  <a:ea typeface="Open Sans"/>
                  <a:cs typeface="Open Sans"/>
                  <a:sym typeface="Open Sans"/>
                </a:rPr>
                <a:t>40%</a:t>
              </a:r>
              <a:endParaRPr b="1" sz="5400">
                <a:solidFill>
                  <a:srgbClr val="24466C"/>
                </a:solidFill>
                <a:latin typeface="Open Sans"/>
                <a:ea typeface="Open Sans"/>
                <a:cs typeface="Open Sans"/>
                <a:sym typeface="Open Sans"/>
              </a:endParaRPr>
            </a:p>
          </p:txBody>
        </p:sp>
      </p:grpSp>
      <p:sp>
        <p:nvSpPr>
          <p:cNvPr id="166" name="Google Shape;166;p23"/>
          <p:cNvSpPr txBox="1"/>
          <p:nvPr/>
        </p:nvSpPr>
        <p:spPr>
          <a:xfrm>
            <a:off x="500061" y="592261"/>
            <a:ext cx="11191800" cy="708000"/>
          </a:xfrm>
          <a:prstGeom prst="rect">
            <a:avLst/>
          </a:prstGeom>
          <a:noFill/>
          <a:ln>
            <a:noFill/>
          </a:ln>
        </p:spPr>
        <p:txBody>
          <a:bodyPr anchorCtr="0" anchor="t" bIns="45700" lIns="22850" spcFirstLastPara="1" rIns="22850" wrap="square" tIns="45700">
            <a:spAutoFit/>
          </a:bodyPr>
          <a:lstStyle/>
          <a:p>
            <a:pPr indent="0" lvl="0" marL="0" marR="0" rtl="0" algn="ctr">
              <a:lnSpc>
                <a:spcPct val="100000"/>
              </a:lnSpc>
              <a:spcBef>
                <a:spcPts val="0"/>
              </a:spcBef>
              <a:spcAft>
                <a:spcPts val="0"/>
              </a:spcAft>
              <a:buClr>
                <a:srgbClr val="24466C"/>
              </a:buClr>
              <a:buSzPts val="4000"/>
              <a:buFont typeface="Open Sans SemiBold"/>
              <a:buNone/>
            </a:pPr>
            <a:r>
              <a:rPr b="1" i="0" lang="en-US" sz="4000" u="none" cap="none" strike="noStrike">
                <a:solidFill>
                  <a:srgbClr val="24466C"/>
                </a:solidFill>
                <a:latin typeface="Open Sans SemiBold"/>
                <a:ea typeface="Open Sans SemiBold"/>
                <a:cs typeface="Open Sans SemiBold"/>
                <a:sym typeface="Open Sans SemiBold"/>
              </a:rPr>
              <a:t>An Education &amp; Workforce Disconnect</a:t>
            </a:r>
            <a:endParaRPr/>
          </a:p>
        </p:txBody>
      </p:sp>
      <p:sp>
        <p:nvSpPr>
          <p:cNvPr id="167" name="Google Shape;167;p23"/>
          <p:cNvSpPr txBox="1"/>
          <p:nvPr/>
        </p:nvSpPr>
        <p:spPr>
          <a:xfrm rot="-5400000">
            <a:off x="-481886" y="944200"/>
            <a:ext cx="1765200" cy="200100"/>
          </a:xfrm>
          <a:prstGeom prst="rect">
            <a:avLst/>
          </a:prstGeom>
          <a:noFill/>
          <a:ln>
            <a:noFill/>
          </a:ln>
        </p:spPr>
        <p:txBody>
          <a:bodyPr anchorCtr="0" anchor="t" bIns="45700" lIns="22850" spcFirstLastPara="1" rIns="22850" wrap="square" tIns="45700">
            <a:spAutoFit/>
          </a:bodyPr>
          <a:lstStyle/>
          <a:p>
            <a:pPr indent="0" lvl="0" marL="0" marR="0" rtl="0" algn="r">
              <a:lnSpc>
                <a:spcPct val="100000"/>
              </a:lnSpc>
              <a:spcBef>
                <a:spcPts val="0"/>
              </a:spcBef>
              <a:spcAft>
                <a:spcPts val="0"/>
              </a:spcAft>
              <a:buClr>
                <a:srgbClr val="000000"/>
              </a:buClr>
              <a:buSzPts val="700"/>
              <a:buFont typeface="Open Sans"/>
              <a:buNone/>
            </a:pPr>
            <a:r>
              <a:rPr b="0" i="0" lang="en-US" sz="700" u="none" cap="none" strike="noStrike">
                <a:solidFill>
                  <a:srgbClr val="000000"/>
                </a:solidFill>
                <a:latin typeface="Open Sans"/>
                <a:ea typeface="Open Sans"/>
                <a:cs typeface="Open Sans"/>
                <a:sym typeface="Open Sans"/>
              </a:rPr>
              <a:t>CUSTOMER</a:t>
            </a:r>
            <a:r>
              <a:rPr b="0" i="0" lang="en-US" sz="700" u="none" cap="none" strike="noStrike">
                <a:solidFill>
                  <a:srgbClr val="000000"/>
                </a:solidFill>
                <a:latin typeface="Calibri"/>
                <a:ea typeface="Calibri"/>
                <a:cs typeface="Calibri"/>
                <a:sym typeface="Calibri"/>
              </a:rPr>
              <a:t> S</a:t>
            </a:r>
            <a:r>
              <a:rPr lang="en-US" sz="700">
                <a:solidFill>
                  <a:srgbClr val="000000"/>
                </a:solidFill>
                <a:latin typeface="Calibri"/>
                <a:ea typeface="Calibri"/>
                <a:cs typeface="Calibri"/>
                <a:sym typeface="Calibri"/>
              </a:rPr>
              <a:t>UCCESS</a:t>
            </a:r>
            <a:endParaRPr b="0" i="0" sz="700" u="none" cap="none" strike="noStrike">
              <a:solidFill>
                <a:srgbClr val="000000"/>
              </a:solidFill>
              <a:latin typeface="Calibri"/>
              <a:ea typeface="Calibri"/>
              <a:cs typeface="Calibri"/>
              <a:sym typeface="Calibri"/>
            </a:endParaRPr>
          </a:p>
        </p:txBody>
      </p:sp>
      <p:sp>
        <p:nvSpPr>
          <p:cNvPr id="168" name="Google Shape;168;p23"/>
          <p:cNvSpPr/>
          <p:nvPr/>
        </p:nvSpPr>
        <p:spPr>
          <a:xfrm>
            <a:off x="1858888" y="4137226"/>
            <a:ext cx="1943400" cy="843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r>
              <a:rPr b="1" lang="en-US" sz="2400">
                <a:solidFill>
                  <a:srgbClr val="FFFFFF"/>
                </a:solidFill>
                <a:latin typeface="Open Sans"/>
                <a:ea typeface="Open Sans"/>
                <a:cs typeface="Open Sans"/>
                <a:sym typeface="Open Sans"/>
              </a:rPr>
              <a:t>33%</a:t>
            </a:r>
            <a:endParaRPr/>
          </a:p>
          <a:p>
            <a:pPr indent="0" lvl="0" marL="0" marR="0" rtl="0" algn="ctr">
              <a:lnSpc>
                <a:spcPct val="90000"/>
              </a:lnSpc>
              <a:spcBef>
                <a:spcPts val="0"/>
              </a:spcBef>
              <a:spcAft>
                <a:spcPts val="0"/>
              </a:spcAft>
              <a:buNone/>
            </a:pPr>
            <a:r>
              <a:rPr lang="en-US" sz="1600">
                <a:solidFill>
                  <a:srgbClr val="FFFFFF"/>
                </a:solidFill>
                <a:latin typeface="Open Sans"/>
                <a:ea typeface="Open Sans"/>
                <a:cs typeface="Open Sans"/>
                <a:sym typeface="Open Sans"/>
              </a:rPr>
              <a:t>HS students are engaged in their education</a:t>
            </a:r>
            <a:endParaRPr/>
          </a:p>
        </p:txBody>
      </p:sp>
      <p:sp>
        <p:nvSpPr>
          <p:cNvPr id="169" name="Google Shape;169;p23"/>
          <p:cNvSpPr/>
          <p:nvPr/>
        </p:nvSpPr>
        <p:spPr>
          <a:xfrm>
            <a:off x="8506274" y="4135436"/>
            <a:ext cx="1826700" cy="7062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r>
              <a:rPr b="1" lang="en-US" sz="2400">
                <a:solidFill>
                  <a:srgbClr val="FFFFFF"/>
                </a:solidFill>
                <a:latin typeface="Open Sans"/>
                <a:ea typeface="Open Sans"/>
                <a:cs typeface="Open Sans"/>
                <a:sym typeface="Open Sans"/>
              </a:rPr>
              <a:t>27%</a:t>
            </a:r>
            <a:endParaRPr/>
          </a:p>
          <a:p>
            <a:pPr indent="0" lvl="0" marL="0" marR="0" rtl="0" algn="ctr">
              <a:lnSpc>
                <a:spcPct val="90000"/>
              </a:lnSpc>
              <a:spcBef>
                <a:spcPts val="0"/>
              </a:spcBef>
              <a:spcAft>
                <a:spcPts val="0"/>
              </a:spcAft>
              <a:buNone/>
            </a:pPr>
            <a:r>
              <a:rPr lang="en-US" sz="1600">
                <a:solidFill>
                  <a:srgbClr val="FFFFFF"/>
                </a:solidFill>
                <a:latin typeface="Open Sans"/>
                <a:ea typeface="Open Sans"/>
                <a:cs typeface="Open Sans"/>
                <a:sym typeface="Open Sans"/>
              </a:rPr>
              <a:t>College graduates work in a field related to their major</a:t>
            </a:r>
            <a:endParaRPr/>
          </a:p>
          <a:p>
            <a:pPr indent="0" lvl="0" marL="0" marR="0" rtl="0" algn="ctr">
              <a:lnSpc>
                <a:spcPct val="90000"/>
              </a:lnSpc>
              <a:spcBef>
                <a:spcPts val="0"/>
              </a:spcBef>
              <a:spcAft>
                <a:spcPts val="0"/>
              </a:spcAft>
              <a:buNone/>
            </a:pPr>
            <a:r>
              <a:t/>
            </a:r>
            <a:endParaRPr b="1" sz="3200">
              <a:solidFill>
                <a:srgbClr val="FFFFFF"/>
              </a:solidFill>
              <a:latin typeface="Avenir"/>
              <a:ea typeface="Avenir"/>
              <a:cs typeface="Avenir"/>
              <a:sym typeface="Aveni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500"/>
                                        <p:tgtEl>
                                          <p:spTgt spid="1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500"/>
                                        <p:tgtEl>
                                          <p:spTgt spid="1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500"/>
                                        <p:tgtEl>
                                          <p:spTgt spid="1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500"/>
                                        <p:tgtEl>
                                          <p:spTgt spid="1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500"/>
                                        <p:tgtEl>
                                          <p:spTgt spid="1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500"/>
                                        <p:tgtEl>
                                          <p:spTgt spid="1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grpSp>
        <p:nvGrpSpPr>
          <p:cNvPr id="175" name="Google Shape;175;p24"/>
          <p:cNvGrpSpPr/>
          <p:nvPr/>
        </p:nvGrpSpPr>
        <p:grpSpPr>
          <a:xfrm>
            <a:off x="3585375" y="2917259"/>
            <a:ext cx="5021401" cy="2788463"/>
            <a:chOff x="769035" y="2070752"/>
            <a:chExt cx="2216660" cy="1153640"/>
          </a:xfrm>
        </p:grpSpPr>
        <p:pic>
          <p:nvPicPr>
            <p:cNvPr id="176" name="Google Shape;176;p24"/>
            <p:cNvPicPr preferRelativeResize="0"/>
            <p:nvPr/>
          </p:nvPicPr>
          <p:blipFill rotWithShape="1">
            <a:blip r:embed="rId3">
              <a:alphaModFix/>
            </a:blip>
            <a:srcRect b="0" l="0" r="0" t="0"/>
            <a:stretch/>
          </p:blipFill>
          <p:spPr>
            <a:xfrm>
              <a:off x="769035" y="2070752"/>
              <a:ext cx="2216660" cy="1153640"/>
            </a:xfrm>
            <a:prstGeom prst="rect">
              <a:avLst/>
            </a:prstGeom>
            <a:noFill/>
            <a:ln>
              <a:noFill/>
            </a:ln>
          </p:spPr>
        </p:pic>
        <p:sp>
          <p:nvSpPr>
            <p:cNvPr id="177" name="Google Shape;177;p24"/>
            <p:cNvSpPr/>
            <p:nvPr/>
          </p:nvSpPr>
          <p:spPr>
            <a:xfrm flipH="1">
              <a:off x="1075307" y="2094117"/>
              <a:ext cx="175500" cy="175500"/>
            </a:xfrm>
            <a:prstGeom prst="star5">
              <a:avLst>
                <a:gd fmla="val 19098" name="adj"/>
                <a:gd fmla="val 105146" name="hf"/>
                <a:gd fmla="val 110557" name="vf"/>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pen Sans"/>
                <a:buNone/>
              </a:pPr>
              <a:r>
                <a:t/>
              </a:r>
              <a:endParaRPr b="0" i="0" sz="1800" u="none" cap="none" strike="noStrike">
                <a:solidFill>
                  <a:srgbClr val="3B75AB"/>
                </a:solidFill>
                <a:latin typeface="Calibri"/>
                <a:ea typeface="Calibri"/>
                <a:cs typeface="Calibri"/>
                <a:sym typeface="Calibri"/>
              </a:endParaRPr>
            </a:p>
          </p:txBody>
        </p:sp>
      </p:grpSp>
      <p:grpSp>
        <p:nvGrpSpPr>
          <p:cNvPr id="178" name="Google Shape;178;p24"/>
          <p:cNvGrpSpPr/>
          <p:nvPr/>
        </p:nvGrpSpPr>
        <p:grpSpPr>
          <a:xfrm>
            <a:off x="3585377" y="2917164"/>
            <a:ext cx="5021401" cy="2788463"/>
            <a:chOff x="817044" y="5044448"/>
            <a:chExt cx="2216660" cy="1153640"/>
          </a:xfrm>
        </p:grpSpPr>
        <p:pic>
          <p:nvPicPr>
            <p:cNvPr id="179" name="Google Shape;179;p24"/>
            <p:cNvPicPr preferRelativeResize="0"/>
            <p:nvPr/>
          </p:nvPicPr>
          <p:blipFill rotWithShape="1">
            <a:blip r:embed="rId4">
              <a:alphaModFix/>
            </a:blip>
            <a:srcRect b="0" l="0" r="0" t="0"/>
            <a:stretch/>
          </p:blipFill>
          <p:spPr>
            <a:xfrm>
              <a:off x="817044" y="5044448"/>
              <a:ext cx="2216660" cy="1153640"/>
            </a:xfrm>
            <a:prstGeom prst="rect">
              <a:avLst/>
            </a:prstGeom>
            <a:noFill/>
            <a:ln>
              <a:noFill/>
            </a:ln>
          </p:spPr>
        </p:pic>
        <p:sp>
          <p:nvSpPr>
            <p:cNvPr id="180" name="Google Shape;180;p24"/>
            <p:cNvSpPr/>
            <p:nvPr/>
          </p:nvSpPr>
          <p:spPr>
            <a:xfrm flipH="1">
              <a:off x="1119455" y="5068767"/>
              <a:ext cx="175500" cy="175500"/>
            </a:xfrm>
            <a:prstGeom prst="star5">
              <a:avLst>
                <a:gd fmla="val 19098" name="adj"/>
                <a:gd fmla="val 105146" name="hf"/>
                <a:gd fmla="val 110557" name="vf"/>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pen Sans"/>
                <a:buNone/>
              </a:pPr>
              <a:r>
                <a:t/>
              </a:r>
              <a:endParaRPr b="0" i="0" sz="1800" u="none" cap="none" strike="noStrike">
                <a:solidFill>
                  <a:srgbClr val="FFFFFF"/>
                </a:solidFill>
                <a:latin typeface="Calibri"/>
                <a:ea typeface="Calibri"/>
                <a:cs typeface="Calibri"/>
                <a:sym typeface="Calibri"/>
              </a:endParaRPr>
            </a:p>
          </p:txBody>
        </p:sp>
        <p:sp>
          <p:nvSpPr>
            <p:cNvPr id="181" name="Google Shape;181;p24"/>
            <p:cNvSpPr/>
            <p:nvPr/>
          </p:nvSpPr>
          <p:spPr>
            <a:xfrm flipH="1">
              <a:off x="1584129" y="5062973"/>
              <a:ext cx="175500" cy="175500"/>
            </a:xfrm>
            <a:prstGeom prst="star5">
              <a:avLst>
                <a:gd fmla="val 19098" name="adj"/>
                <a:gd fmla="val 105146" name="hf"/>
                <a:gd fmla="val 110557" name="vf"/>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pen Sans"/>
                <a:buNone/>
              </a:pPr>
              <a:r>
                <a:t/>
              </a:r>
              <a:endParaRPr b="0" i="0" sz="1800" u="none" cap="none" strike="noStrike">
                <a:solidFill>
                  <a:srgbClr val="FFFFFF"/>
                </a:solidFill>
                <a:latin typeface="Calibri"/>
                <a:ea typeface="Calibri"/>
                <a:cs typeface="Calibri"/>
                <a:sym typeface="Calibri"/>
              </a:endParaRPr>
            </a:p>
          </p:txBody>
        </p:sp>
        <p:sp>
          <p:nvSpPr>
            <p:cNvPr id="182" name="Google Shape;182;p24"/>
            <p:cNvSpPr/>
            <p:nvPr/>
          </p:nvSpPr>
          <p:spPr>
            <a:xfrm flipH="1">
              <a:off x="1829987" y="5348016"/>
              <a:ext cx="175500" cy="175500"/>
            </a:xfrm>
            <a:prstGeom prst="star5">
              <a:avLst>
                <a:gd fmla="val 19098" name="adj"/>
                <a:gd fmla="val 105146" name="hf"/>
                <a:gd fmla="val 110557" name="vf"/>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pen Sans"/>
                <a:buNone/>
              </a:pPr>
              <a:r>
                <a:t/>
              </a:r>
              <a:endParaRPr b="0" i="0" sz="1800" u="none" cap="none" strike="noStrike">
                <a:solidFill>
                  <a:srgbClr val="FFFFFF"/>
                </a:solidFill>
                <a:latin typeface="Calibri"/>
                <a:ea typeface="Calibri"/>
                <a:cs typeface="Calibri"/>
                <a:sym typeface="Calibri"/>
              </a:endParaRPr>
            </a:p>
          </p:txBody>
        </p:sp>
        <p:sp>
          <p:nvSpPr>
            <p:cNvPr id="183" name="Google Shape;183;p24"/>
            <p:cNvSpPr/>
            <p:nvPr/>
          </p:nvSpPr>
          <p:spPr>
            <a:xfrm flipH="1">
              <a:off x="1362894" y="5343095"/>
              <a:ext cx="175500" cy="175500"/>
            </a:xfrm>
            <a:prstGeom prst="star5">
              <a:avLst>
                <a:gd fmla="val 19098" name="adj"/>
                <a:gd fmla="val 105146" name="hf"/>
                <a:gd fmla="val 110557" name="vf"/>
              </a:avLst>
            </a:prstGeom>
            <a:solidFill>
              <a:srgbClr val="FFF5B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pen Sans"/>
                <a:buNone/>
              </a:pPr>
              <a:r>
                <a:t/>
              </a:r>
              <a:endParaRPr b="0" i="0" sz="1800" u="none" cap="none" strike="noStrike">
                <a:solidFill>
                  <a:srgbClr val="FFFFFF"/>
                </a:solidFill>
                <a:latin typeface="Calibri"/>
                <a:ea typeface="Calibri"/>
                <a:cs typeface="Calibri"/>
                <a:sym typeface="Calibri"/>
              </a:endParaRPr>
            </a:p>
          </p:txBody>
        </p:sp>
        <p:sp>
          <p:nvSpPr>
            <p:cNvPr id="184" name="Google Shape;184;p24"/>
            <p:cNvSpPr/>
            <p:nvPr/>
          </p:nvSpPr>
          <p:spPr>
            <a:xfrm flipH="1">
              <a:off x="2305996" y="5349320"/>
              <a:ext cx="175500" cy="175500"/>
            </a:xfrm>
            <a:prstGeom prst="star5">
              <a:avLst>
                <a:gd fmla="val 19098" name="adj"/>
                <a:gd fmla="val 105146" name="hf"/>
                <a:gd fmla="val 110557" name="vf"/>
              </a:avLst>
            </a:prstGeom>
            <a:solidFill>
              <a:srgbClr val="F28F7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pen Sans"/>
                <a:buNone/>
              </a:pPr>
              <a:r>
                <a:t/>
              </a:r>
              <a:endParaRPr b="0" i="0" sz="1800" u="none" cap="none" strike="noStrike">
                <a:solidFill>
                  <a:srgbClr val="FFFFFF"/>
                </a:solidFill>
                <a:latin typeface="Calibri"/>
                <a:ea typeface="Calibri"/>
                <a:cs typeface="Calibri"/>
                <a:sym typeface="Calibri"/>
              </a:endParaRPr>
            </a:p>
          </p:txBody>
        </p:sp>
        <p:sp>
          <p:nvSpPr>
            <p:cNvPr id="185" name="Google Shape;185;p24"/>
            <p:cNvSpPr/>
            <p:nvPr/>
          </p:nvSpPr>
          <p:spPr>
            <a:xfrm flipH="1">
              <a:off x="2052822" y="5070181"/>
              <a:ext cx="175500" cy="175500"/>
            </a:xfrm>
            <a:prstGeom prst="star5">
              <a:avLst>
                <a:gd fmla="val 19098" name="adj"/>
                <a:gd fmla="val 105146" name="hf"/>
                <a:gd fmla="val 110557" name="vf"/>
              </a:avLst>
            </a:prstGeom>
            <a:solidFill>
              <a:srgbClr val="DFA1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pen Sans"/>
                <a:buNone/>
              </a:pPr>
              <a:r>
                <a:t/>
              </a:r>
              <a:endParaRPr b="0" i="0" sz="1800" u="none" cap="none" strike="noStrike">
                <a:solidFill>
                  <a:srgbClr val="FFFFFF"/>
                </a:solidFill>
                <a:latin typeface="Calibri"/>
                <a:ea typeface="Calibri"/>
                <a:cs typeface="Calibri"/>
                <a:sym typeface="Calibri"/>
              </a:endParaRPr>
            </a:p>
          </p:txBody>
        </p:sp>
        <p:sp>
          <p:nvSpPr>
            <p:cNvPr id="186" name="Google Shape;186;p24"/>
            <p:cNvSpPr/>
            <p:nvPr/>
          </p:nvSpPr>
          <p:spPr>
            <a:xfrm flipH="1">
              <a:off x="2527558" y="5070181"/>
              <a:ext cx="175500" cy="175500"/>
            </a:xfrm>
            <a:prstGeom prst="star5">
              <a:avLst>
                <a:gd fmla="val 19098" name="adj"/>
                <a:gd fmla="val 105146" name="hf"/>
                <a:gd fmla="val 110557" name="vf"/>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pen Sans"/>
                <a:buNone/>
              </a:pPr>
              <a:r>
                <a:t/>
              </a:r>
              <a:endParaRPr b="0" i="0" sz="1800" u="none" cap="none" strike="noStrike">
                <a:solidFill>
                  <a:srgbClr val="FFFFFF"/>
                </a:solidFill>
                <a:latin typeface="Calibri"/>
                <a:ea typeface="Calibri"/>
                <a:cs typeface="Calibri"/>
                <a:sym typeface="Calibri"/>
              </a:endParaRPr>
            </a:p>
          </p:txBody>
        </p:sp>
        <p:sp>
          <p:nvSpPr>
            <p:cNvPr id="187" name="Google Shape;187;p24"/>
            <p:cNvSpPr/>
            <p:nvPr/>
          </p:nvSpPr>
          <p:spPr>
            <a:xfrm flipH="1">
              <a:off x="900680" y="5348588"/>
              <a:ext cx="175500" cy="175500"/>
            </a:xfrm>
            <a:prstGeom prst="star5">
              <a:avLst>
                <a:gd fmla="val 19098" name="adj"/>
                <a:gd fmla="val 105146" name="hf"/>
                <a:gd fmla="val 110557" name="vf"/>
              </a:avLst>
            </a:prstGeom>
            <a:solidFill>
              <a:srgbClr val="7CCF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pen Sans"/>
                <a:buNone/>
              </a:pPr>
              <a:r>
                <a:t/>
              </a:r>
              <a:endParaRPr b="0" i="0" sz="1800" u="none" cap="none" strike="noStrike">
                <a:solidFill>
                  <a:srgbClr val="FFFFFF"/>
                </a:solidFill>
                <a:latin typeface="Calibri"/>
                <a:ea typeface="Calibri"/>
                <a:cs typeface="Calibri"/>
                <a:sym typeface="Calibri"/>
              </a:endParaRPr>
            </a:p>
          </p:txBody>
        </p:sp>
        <p:sp>
          <p:nvSpPr>
            <p:cNvPr id="188" name="Google Shape;188;p24"/>
            <p:cNvSpPr/>
            <p:nvPr/>
          </p:nvSpPr>
          <p:spPr>
            <a:xfrm flipH="1">
              <a:off x="2778383" y="5349487"/>
              <a:ext cx="175500" cy="175500"/>
            </a:xfrm>
            <a:prstGeom prst="star5">
              <a:avLst>
                <a:gd fmla="val 19098" name="adj"/>
                <a:gd fmla="val 105146" name="hf"/>
                <a:gd fmla="val 110557" name="vf"/>
              </a:avLst>
            </a:prstGeom>
            <a:solidFill>
              <a:srgbClr val="C12E0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pen Sans"/>
                <a:buNone/>
              </a:pPr>
              <a:r>
                <a:t/>
              </a:r>
              <a:endParaRPr b="0" i="0" sz="1800" u="none" cap="none" strike="noStrike">
                <a:solidFill>
                  <a:srgbClr val="FFFFFF"/>
                </a:solidFill>
                <a:latin typeface="Calibri"/>
                <a:ea typeface="Calibri"/>
                <a:cs typeface="Calibri"/>
                <a:sym typeface="Calibri"/>
              </a:endParaRPr>
            </a:p>
          </p:txBody>
        </p:sp>
      </p:grpSp>
      <p:sp>
        <p:nvSpPr>
          <p:cNvPr id="189" name="Google Shape;189;p24"/>
          <p:cNvSpPr/>
          <p:nvPr/>
        </p:nvSpPr>
        <p:spPr>
          <a:xfrm>
            <a:off x="2663992" y="1596705"/>
            <a:ext cx="68295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Open Sans"/>
              <a:buNone/>
            </a:pPr>
            <a:r>
              <a:rPr b="1" i="0" lang="en-US" sz="2400" u="none" cap="none" strike="noStrike">
                <a:solidFill>
                  <a:schemeClr val="dk1"/>
                </a:solidFill>
                <a:latin typeface="Open Sans"/>
                <a:ea typeface="Open Sans"/>
                <a:cs typeface="Open Sans"/>
                <a:sym typeface="Open Sans"/>
              </a:rPr>
              <a:t>Our nation’s economy needs everyone</a:t>
            </a:r>
            <a:endParaRPr/>
          </a:p>
        </p:txBody>
      </p:sp>
      <p:sp>
        <p:nvSpPr>
          <p:cNvPr id="190" name="Google Shape;190;p24"/>
          <p:cNvSpPr txBox="1"/>
          <p:nvPr/>
        </p:nvSpPr>
        <p:spPr>
          <a:xfrm>
            <a:off x="0" y="389080"/>
            <a:ext cx="12192000" cy="6792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252C3A"/>
              </a:buClr>
              <a:buSzPts val="4000"/>
              <a:buFont typeface="Arial"/>
              <a:buNone/>
            </a:pPr>
            <a:r>
              <a:t/>
            </a:r>
            <a:endParaRPr b="1" i="0" sz="4000" u="none" cap="none" strike="noStrike">
              <a:solidFill>
                <a:srgbClr val="404756"/>
              </a:solidFill>
              <a:latin typeface="Open Sans"/>
              <a:ea typeface="Open Sans"/>
              <a:cs typeface="Open Sans"/>
              <a:sym typeface="Open Sans"/>
            </a:endParaRPr>
          </a:p>
        </p:txBody>
      </p:sp>
      <p:sp>
        <p:nvSpPr>
          <p:cNvPr id="191" name="Google Shape;191;p24"/>
          <p:cNvSpPr txBox="1"/>
          <p:nvPr>
            <p:ph type="title"/>
          </p:nvPr>
        </p:nvSpPr>
        <p:spPr>
          <a:xfrm>
            <a:off x="2420773" y="389075"/>
            <a:ext cx="7350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Open Sans SemiBold"/>
              <a:buNone/>
            </a:pPr>
            <a:r>
              <a:rPr lang="en-US" sz="4000"/>
              <a:t>All Students Have Talent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78"/>
                                        </p:tgtEl>
                                        <p:attrNameLst>
                                          <p:attrName>style.visibility</p:attrName>
                                        </p:attrNameLst>
                                      </p:cBhvr>
                                      <p:to>
                                        <p:strVal val="visible"/>
                                      </p:to>
                                    </p:set>
                                    <p:anim calcmode="lin" valueType="num">
                                      <p:cBhvr additive="base">
                                        <p:cTn dur="500"/>
                                        <p:tgtEl>
                                          <p:spTgt spid="178"/>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500"/>
                                        <p:tgtEl>
                                          <p:spTgt spid="1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25">
            <a:hlinkClick r:id="rId3"/>
          </p:cNvPr>
          <p:cNvPicPr preferRelativeResize="0"/>
          <p:nvPr/>
        </p:nvPicPr>
        <p:blipFill>
          <a:blip r:embed="rId4">
            <a:alphaModFix/>
          </a:blip>
          <a:stretch>
            <a:fillRect/>
          </a:stretch>
        </p:blipFill>
        <p:spPr>
          <a:xfrm>
            <a:off x="3671888" y="347663"/>
            <a:ext cx="4848225" cy="6162675"/>
          </a:xfrm>
          <a:prstGeom prst="rect">
            <a:avLst/>
          </a:prstGeom>
          <a:noFill/>
          <a:ln>
            <a:noFill/>
          </a:ln>
        </p:spPr>
      </p:pic>
      <p:pic>
        <p:nvPicPr>
          <p:cNvPr id="197" name="Google Shape;197;p25"/>
          <p:cNvPicPr preferRelativeResize="0"/>
          <p:nvPr/>
        </p:nvPicPr>
        <p:blipFill>
          <a:blip r:embed="rId5">
            <a:alphaModFix/>
          </a:blip>
          <a:stretch>
            <a:fillRect/>
          </a:stretch>
        </p:blipFill>
        <p:spPr>
          <a:xfrm>
            <a:off x="464875" y="5844926"/>
            <a:ext cx="1403891" cy="708001"/>
          </a:xfrm>
          <a:prstGeom prst="rect">
            <a:avLst/>
          </a:prstGeom>
          <a:noFill/>
          <a:ln>
            <a:noFill/>
          </a:ln>
        </p:spPr>
      </p:pic>
      <p:sp>
        <p:nvSpPr>
          <p:cNvPr id="198" name="Google Shape;198;p25"/>
          <p:cNvSpPr/>
          <p:nvPr/>
        </p:nvSpPr>
        <p:spPr>
          <a:xfrm rot="-679929">
            <a:off x="8687385" y="2884401"/>
            <a:ext cx="2694288" cy="818768"/>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What drives you?</a:t>
            </a:r>
          </a:p>
        </p:txBody>
      </p:sp>
      <p:sp>
        <p:nvSpPr>
          <p:cNvPr id="199" name="Google Shape;199;p25"/>
          <p:cNvSpPr/>
          <p:nvPr/>
        </p:nvSpPr>
        <p:spPr>
          <a:xfrm rot="-679923">
            <a:off x="9273962" y="3664757"/>
            <a:ext cx="1851279" cy="40291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(Putting your skills to work)</a:t>
            </a:r>
          </a:p>
        </p:txBody>
      </p:sp>
      <p:sp>
        <p:nvSpPr>
          <p:cNvPr id="200" name="Google Shape;200;p25"/>
          <p:cNvSpPr/>
          <p:nvPr/>
        </p:nvSpPr>
        <p:spPr>
          <a:xfrm rot="-1167102">
            <a:off x="490490" y="1335528"/>
            <a:ext cx="2250668" cy="94434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accent4"/>
                </a:solidFill>
                <a:latin typeface="Arial"/>
              </a:rPr>
              <a:t>What type of work</a:t>
            </a:r>
          </a:p>
        </p:txBody>
      </p:sp>
      <p:sp>
        <p:nvSpPr>
          <p:cNvPr id="201" name="Google Shape;201;p25"/>
          <p:cNvSpPr/>
          <p:nvPr/>
        </p:nvSpPr>
        <p:spPr>
          <a:xfrm rot="-1167102">
            <a:off x="878192" y="2188504"/>
            <a:ext cx="1793321" cy="94434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accent4"/>
                </a:solidFill>
                <a:latin typeface="Arial"/>
              </a:rPr>
              <a:t>do you prefer?</a:t>
            </a:r>
          </a:p>
        </p:txBody>
      </p:sp>
      <p:sp>
        <p:nvSpPr>
          <p:cNvPr id="202" name="Google Shape;202;p25"/>
          <p:cNvSpPr/>
          <p:nvPr/>
        </p:nvSpPr>
        <p:spPr>
          <a:xfrm rot="899324">
            <a:off x="899126" y="4436521"/>
            <a:ext cx="2647948" cy="8361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accent6"/>
                </a:solidFill>
                <a:latin typeface="Arial"/>
              </a:rPr>
              <a:t>Number cruncher?</a:t>
            </a:r>
          </a:p>
        </p:txBody>
      </p:sp>
      <p:sp>
        <p:nvSpPr>
          <p:cNvPr id="203" name="Google Shape;203;p25"/>
          <p:cNvSpPr/>
          <p:nvPr/>
        </p:nvSpPr>
        <p:spPr>
          <a:xfrm rot="718000">
            <a:off x="8740548" y="5272623"/>
            <a:ext cx="1894347" cy="851327"/>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accent3"/>
                </a:solidFill>
                <a:latin typeface="Arial"/>
              </a:rPr>
              <a:t>Visual learner?</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26"/>
          <p:cNvPicPr preferRelativeResize="0"/>
          <p:nvPr/>
        </p:nvPicPr>
        <p:blipFill>
          <a:blip r:embed="rId3">
            <a:alphaModFix/>
          </a:blip>
          <a:stretch>
            <a:fillRect/>
          </a:stretch>
        </p:blipFill>
        <p:spPr>
          <a:xfrm>
            <a:off x="464875" y="5844926"/>
            <a:ext cx="1403891" cy="708001"/>
          </a:xfrm>
          <a:prstGeom prst="rect">
            <a:avLst/>
          </a:prstGeom>
          <a:noFill/>
          <a:ln>
            <a:noFill/>
          </a:ln>
        </p:spPr>
      </p:pic>
      <p:pic>
        <p:nvPicPr>
          <p:cNvPr id="209" name="Google Shape;209;p26"/>
          <p:cNvPicPr preferRelativeResize="0"/>
          <p:nvPr/>
        </p:nvPicPr>
        <p:blipFill>
          <a:blip r:embed="rId4">
            <a:alphaModFix/>
          </a:blip>
          <a:stretch>
            <a:fillRect/>
          </a:stretch>
        </p:blipFill>
        <p:spPr>
          <a:xfrm>
            <a:off x="1581150" y="225500"/>
            <a:ext cx="9029700" cy="5476875"/>
          </a:xfrm>
          <a:prstGeom prst="rect">
            <a:avLst/>
          </a:prstGeom>
          <a:noFill/>
          <a:ln>
            <a:noFill/>
          </a:ln>
        </p:spPr>
      </p:pic>
      <p:cxnSp>
        <p:nvCxnSpPr>
          <p:cNvPr id="210" name="Google Shape;210;p26"/>
          <p:cNvCxnSpPr/>
          <p:nvPr/>
        </p:nvCxnSpPr>
        <p:spPr>
          <a:xfrm flipH="1" rot="10800000">
            <a:off x="853350" y="3674913"/>
            <a:ext cx="867300" cy="182100"/>
          </a:xfrm>
          <a:prstGeom prst="straightConnector1">
            <a:avLst/>
          </a:prstGeom>
          <a:noFill/>
          <a:ln cap="flat" cmpd="sng" w="38100">
            <a:solidFill>
              <a:schemeClr val="dk2"/>
            </a:solidFill>
            <a:prstDash val="solid"/>
            <a:round/>
            <a:headEnd len="med" w="med" type="none"/>
            <a:tailEnd len="med" w="med" type="triangle"/>
          </a:ln>
        </p:spPr>
      </p:cxn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YouScience Style Guide 2020">
      <a:dk1>
        <a:srgbClr val="24466C"/>
      </a:dk1>
      <a:lt1>
        <a:srgbClr val="3B75AB"/>
      </a:lt1>
      <a:dk2>
        <a:srgbClr val="008A5E"/>
      </a:dk2>
      <a:lt2>
        <a:srgbClr val="44BB8F"/>
      </a:lt2>
      <a:accent1>
        <a:srgbClr val="0374B3"/>
      </a:accent1>
      <a:accent2>
        <a:srgbClr val="009299"/>
      </a:accent2>
      <a:accent3>
        <a:srgbClr val="2E2E81"/>
      </a:accent3>
      <a:accent4>
        <a:srgbClr val="953386"/>
      </a:accent4>
      <a:accent5>
        <a:srgbClr val="F04923"/>
      </a:accent5>
      <a:accent6>
        <a:srgbClr val="FEE7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