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21"/>
  </p:notesMasterIdLst>
  <p:handoutMasterIdLst>
    <p:handoutMasterId r:id="rId22"/>
  </p:handoutMasterIdLst>
  <p:sldIdLst>
    <p:sldId id="391" r:id="rId5"/>
    <p:sldId id="389" r:id="rId6"/>
    <p:sldId id="390" r:id="rId7"/>
    <p:sldId id="398" r:id="rId8"/>
    <p:sldId id="371" r:id="rId9"/>
    <p:sldId id="392" r:id="rId10"/>
    <p:sldId id="395" r:id="rId11"/>
    <p:sldId id="387" r:id="rId12"/>
    <p:sldId id="352" r:id="rId13"/>
    <p:sldId id="388" r:id="rId14"/>
    <p:sldId id="382" r:id="rId15"/>
    <p:sldId id="397" r:id="rId16"/>
    <p:sldId id="383" r:id="rId17"/>
    <p:sldId id="396" r:id="rId18"/>
    <p:sldId id="379" r:id="rId19"/>
    <p:sldId id="380" r:id="rId20"/>
  </p:sldIdLst>
  <p:sldSz cx="9144000" cy="5143500" type="screen16x9"/>
  <p:notesSz cx="7010400" cy="9296400"/>
  <p:defaultTextStyle>
    <a:defPPr>
      <a:defRPr lang="en-US"/>
    </a:defPPr>
    <a:lvl1pPr marL="0" algn="l" defTabSz="914265" rtl="0" eaLnBrk="1" latinLnBrk="0" hangingPunct="1">
      <a:defRPr sz="1800" kern="1200">
        <a:solidFill>
          <a:schemeClr val="tx1"/>
        </a:solidFill>
        <a:latin typeface="+mn-lt"/>
        <a:ea typeface="+mn-ea"/>
        <a:cs typeface="+mn-cs"/>
      </a:defRPr>
    </a:lvl1pPr>
    <a:lvl2pPr marL="457130" algn="l" defTabSz="914265" rtl="0" eaLnBrk="1" latinLnBrk="0" hangingPunct="1">
      <a:defRPr sz="1800" kern="1200">
        <a:solidFill>
          <a:schemeClr val="tx1"/>
        </a:solidFill>
        <a:latin typeface="+mn-lt"/>
        <a:ea typeface="+mn-ea"/>
        <a:cs typeface="+mn-cs"/>
      </a:defRPr>
    </a:lvl2pPr>
    <a:lvl3pPr marL="914265" algn="l" defTabSz="914265" rtl="0" eaLnBrk="1" latinLnBrk="0" hangingPunct="1">
      <a:defRPr sz="1800" kern="1200">
        <a:solidFill>
          <a:schemeClr val="tx1"/>
        </a:solidFill>
        <a:latin typeface="+mn-lt"/>
        <a:ea typeface="+mn-ea"/>
        <a:cs typeface="+mn-cs"/>
      </a:defRPr>
    </a:lvl3pPr>
    <a:lvl4pPr marL="1371396" algn="l" defTabSz="914265" rtl="0" eaLnBrk="1" latinLnBrk="0" hangingPunct="1">
      <a:defRPr sz="1800" kern="1200">
        <a:solidFill>
          <a:schemeClr val="tx1"/>
        </a:solidFill>
        <a:latin typeface="+mn-lt"/>
        <a:ea typeface="+mn-ea"/>
        <a:cs typeface="+mn-cs"/>
      </a:defRPr>
    </a:lvl4pPr>
    <a:lvl5pPr marL="1828529" algn="l" defTabSz="914265" rtl="0" eaLnBrk="1" latinLnBrk="0" hangingPunct="1">
      <a:defRPr sz="1800" kern="1200">
        <a:solidFill>
          <a:schemeClr val="tx1"/>
        </a:solidFill>
        <a:latin typeface="+mn-lt"/>
        <a:ea typeface="+mn-ea"/>
        <a:cs typeface="+mn-cs"/>
      </a:defRPr>
    </a:lvl5pPr>
    <a:lvl6pPr marL="2285658" algn="l" defTabSz="914265" rtl="0" eaLnBrk="1" latinLnBrk="0" hangingPunct="1">
      <a:defRPr sz="1800" kern="1200">
        <a:solidFill>
          <a:schemeClr val="tx1"/>
        </a:solidFill>
        <a:latin typeface="+mn-lt"/>
        <a:ea typeface="+mn-ea"/>
        <a:cs typeface="+mn-cs"/>
      </a:defRPr>
    </a:lvl6pPr>
    <a:lvl7pPr marL="2742788" algn="l" defTabSz="914265" rtl="0" eaLnBrk="1" latinLnBrk="0" hangingPunct="1">
      <a:defRPr sz="1800" kern="1200">
        <a:solidFill>
          <a:schemeClr val="tx1"/>
        </a:solidFill>
        <a:latin typeface="+mn-lt"/>
        <a:ea typeface="+mn-ea"/>
        <a:cs typeface="+mn-cs"/>
      </a:defRPr>
    </a:lvl7pPr>
    <a:lvl8pPr marL="3199920" algn="l" defTabSz="914265" rtl="0" eaLnBrk="1" latinLnBrk="0" hangingPunct="1">
      <a:defRPr sz="1800" kern="1200">
        <a:solidFill>
          <a:schemeClr val="tx1"/>
        </a:solidFill>
        <a:latin typeface="+mn-lt"/>
        <a:ea typeface="+mn-ea"/>
        <a:cs typeface="+mn-cs"/>
      </a:defRPr>
    </a:lvl8pPr>
    <a:lvl9pPr marL="3657052" algn="l" defTabSz="914265"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1A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26"/>
  </p:normalViewPr>
  <p:slideViewPr>
    <p:cSldViewPr snapToGrid="0" snapToObjects="1">
      <p:cViewPr varScale="1">
        <p:scale>
          <a:sx n="152" d="100"/>
          <a:sy n="152" d="100"/>
        </p:scale>
        <p:origin x="480" y="132"/>
      </p:cViewPr>
      <p:guideLst>
        <p:guide orient="horz" pos="162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99CF75-D726-41D8-A2CA-FC5D55644C27}" type="doc">
      <dgm:prSet loTypeId="urn:microsoft.com/office/officeart/2005/8/layout/venn1" loCatId="relationship" qsTypeId="urn:microsoft.com/office/officeart/2005/8/quickstyle/3d3" qsCatId="3D" csTypeId="urn:microsoft.com/office/officeart/2005/8/colors/colorful4" csCatId="colorful" phldr="1"/>
      <dgm:spPr/>
    </dgm:pt>
    <dgm:pt modelId="{44B6F9E4-0901-47DB-BD5A-583E4234E69C}">
      <dgm:prSet phldrT="[Text]"/>
      <dgm:spPr>
        <a:solidFill>
          <a:srgbClr val="92D050">
            <a:alpha val="50000"/>
          </a:srgbClr>
        </a:solidFill>
      </dgm:spPr>
      <dgm:t>
        <a:bodyPr/>
        <a:lstStyle/>
        <a:p>
          <a:r>
            <a:rPr lang="en-US" dirty="0"/>
            <a:t>Sinclair College</a:t>
          </a:r>
        </a:p>
      </dgm:t>
    </dgm:pt>
    <dgm:pt modelId="{1166569D-8F18-4671-B81E-FF5AE123AA7D}" type="parTrans" cxnId="{9C7BDFDC-5A1C-44A5-B5FD-546D651B1F30}">
      <dgm:prSet/>
      <dgm:spPr/>
      <dgm:t>
        <a:bodyPr/>
        <a:lstStyle/>
        <a:p>
          <a:endParaRPr lang="en-US"/>
        </a:p>
      </dgm:t>
    </dgm:pt>
    <dgm:pt modelId="{0A74053F-0814-4BF2-BB14-83E0DD2C7182}" type="sibTrans" cxnId="{9C7BDFDC-5A1C-44A5-B5FD-546D651B1F30}">
      <dgm:prSet/>
      <dgm:spPr/>
      <dgm:t>
        <a:bodyPr/>
        <a:lstStyle/>
        <a:p>
          <a:endParaRPr lang="en-US"/>
        </a:p>
      </dgm:t>
    </dgm:pt>
    <dgm:pt modelId="{C5A92254-A0C1-4E98-9304-E755B64199CA}">
      <dgm:prSet phldrT="[Text]"/>
      <dgm:spPr>
        <a:solidFill>
          <a:srgbClr val="FFFF00">
            <a:alpha val="50000"/>
          </a:srgbClr>
        </a:solidFill>
      </dgm:spPr>
      <dgm:t>
        <a:bodyPr/>
        <a:lstStyle/>
        <a:p>
          <a:r>
            <a:rPr lang="en-US" dirty="0"/>
            <a:t>Employers</a:t>
          </a:r>
        </a:p>
      </dgm:t>
    </dgm:pt>
    <dgm:pt modelId="{B8D5C4D3-2BEF-434C-A1CF-C11B13A9B985}" type="parTrans" cxnId="{73F0F0C1-F490-45E9-B52A-969847A5EB70}">
      <dgm:prSet/>
      <dgm:spPr/>
      <dgm:t>
        <a:bodyPr/>
        <a:lstStyle/>
        <a:p>
          <a:endParaRPr lang="en-US"/>
        </a:p>
      </dgm:t>
    </dgm:pt>
    <dgm:pt modelId="{47FB1FE0-7A34-4D27-BBD0-1864EC73C623}" type="sibTrans" cxnId="{73F0F0C1-F490-45E9-B52A-969847A5EB70}">
      <dgm:prSet/>
      <dgm:spPr/>
      <dgm:t>
        <a:bodyPr/>
        <a:lstStyle/>
        <a:p>
          <a:endParaRPr lang="en-US"/>
        </a:p>
      </dgm:t>
    </dgm:pt>
    <dgm:pt modelId="{3144109D-A7B4-41C9-AE80-8595F8DC5510}">
      <dgm:prSet phldrT="[Text]" custT="1"/>
      <dgm:spPr>
        <a:solidFill>
          <a:srgbClr val="00B0F0">
            <a:alpha val="50000"/>
          </a:srgbClr>
        </a:solidFill>
      </dgm:spPr>
      <dgm:t>
        <a:bodyPr/>
        <a:lstStyle/>
        <a:p>
          <a:r>
            <a:rPr lang="en-US" sz="2600" dirty="0" smtClean="0"/>
            <a:t>Students </a:t>
          </a:r>
          <a:r>
            <a:rPr lang="en-US" sz="2000" i="1" dirty="0"/>
            <a:t>HS &amp; College</a:t>
          </a:r>
        </a:p>
      </dgm:t>
    </dgm:pt>
    <dgm:pt modelId="{15B7E89D-987A-4FE1-B659-A0FD5E735145}" type="parTrans" cxnId="{2BF33D82-68D7-490C-ABE0-6C09C5917F25}">
      <dgm:prSet/>
      <dgm:spPr/>
      <dgm:t>
        <a:bodyPr/>
        <a:lstStyle/>
        <a:p>
          <a:endParaRPr lang="en-US"/>
        </a:p>
      </dgm:t>
    </dgm:pt>
    <dgm:pt modelId="{012C0105-7B4F-479D-9A87-D6AF1666502D}" type="sibTrans" cxnId="{2BF33D82-68D7-490C-ABE0-6C09C5917F25}">
      <dgm:prSet/>
      <dgm:spPr/>
      <dgm:t>
        <a:bodyPr/>
        <a:lstStyle/>
        <a:p>
          <a:endParaRPr lang="en-US"/>
        </a:p>
      </dgm:t>
    </dgm:pt>
    <dgm:pt modelId="{703A4EBD-C035-42F8-B1A4-D77EA3F8E44F}" type="pres">
      <dgm:prSet presAssocID="{5B99CF75-D726-41D8-A2CA-FC5D55644C27}" presName="compositeShape" presStyleCnt="0">
        <dgm:presLayoutVars>
          <dgm:chMax val="7"/>
          <dgm:dir/>
          <dgm:resizeHandles val="exact"/>
        </dgm:presLayoutVars>
      </dgm:prSet>
      <dgm:spPr/>
    </dgm:pt>
    <dgm:pt modelId="{E82622D3-E12B-4F99-A56B-8E089C0CEDAF}" type="pres">
      <dgm:prSet presAssocID="{44B6F9E4-0901-47DB-BD5A-583E4234E69C}" presName="circ1" presStyleLbl="vennNode1" presStyleIdx="0" presStyleCnt="3" custLinFactNeighborX="-4808" custLinFactNeighborY="-5638"/>
      <dgm:spPr/>
      <dgm:t>
        <a:bodyPr/>
        <a:lstStyle/>
        <a:p>
          <a:endParaRPr lang="en-US"/>
        </a:p>
      </dgm:t>
    </dgm:pt>
    <dgm:pt modelId="{370D5775-AF6E-491A-AB18-7708E7193544}" type="pres">
      <dgm:prSet presAssocID="{44B6F9E4-0901-47DB-BD5A-583E4234E69C}" presName="circ1Tx" presStyleLbl="revTx" presStyleIdx="0" presStyleCnt="0">
        <dgm:presLayoutVars>
          <dgm:chMax val="0"/>
          <dgm:chPref val="0"/>
          <dgm:bulletEnabled val="1"/>
        </dgm:presLayoutVars>
      </dgm:prSet>
      <dgm:spPr/>
      <dgm:t>
        <a:bodyPr/>
        <a:lstStyle/>
        <a:p>
          <a:endParaRPr lang="en-US"/>
        </a:p>
      </dgm:t>
    </dgm:pt>
    <dgm:pt modelId="{EB521527-FF61-40C2-94A7-A9F93C37EBFC}" type="pres">
      <dgm:prSet presAssocID="{C5A92254-A0C1-4E98-9304-E755B64199CA}" presName="circ2" presStyleLbl="vennNode1" presStyleIdx="1" presStyleCnt="3"/>
      <dgm:spPr/>
      <dgm:t>
        <a:bodyPr/>
        <a:lstStyle/>
        <a:p>
          <a:endParaRPr lang="en-US"/>
        </a:p>
      </dgm:t>
    </dgm:pt>
    <dgm:pt modelId="{3B5FAC9F-55DC-4995-A4C9-4565C032E70F}" type="pres">
      <dgm:prSet presAssocID="{C5A92254-A0C1-4E98-9304-E755B64199CA}" presName="circ2Tx" presStyleLbl="revTx" presStyleIdx="0" presStyleCnt="0">
        <dgm:presLayoutVars>
          <dgm:chMax val="0"/>
          <dgm:chPref val="0"/>
          <dgm:bulletEnabled val="1"/>
        </dgm:presLayoutVars>
      </dgm:prSet>
      <dgm:spPr/>
      <dgm:t>
        <a:bodyPr/>
        <a:lstStyle/>
        <a:p>
          <a:endParaRPr lang="en-US"/>
        </a:p>
      </dgm:t>
    </dgm:pt>
    <dgm:pt modelId="{55046353-572F-44ED-860C-24E1FDEC1BF4}" type="pres">
      <dgm:prSet presAssocID="{3144109D-A7B4-41C9-AE80-8595F8DC5510}" presName="circ3" presStyleLbl="vennNode1" presStyleIdx="2" presStyleCnt="3" custScaleX="109489" custLinFactNeighborX="-9494" custLinFactNeighborY="8386"/>
      <dgm:spPr/>
      <dgm:t>
        <a:bodyPr/>
        <a:lstStyle/>
        <a:p>
          <a:endParaRPr lang="en-US"/>
        </a:p>
      </dgm:t>
    </dgm:pt>
    <dgm:pt modelId="{79FF9E29-2789-4C9C-9FAD-D43852369B0A}" type="pres">
      <dgm:prSet presAssocID="{3144109D-A7B4-41C9-AE80-8595F8DC5510}" presName="circ3Tx" presStyleLbl="revTx" presStyleIdx="0" presStyleCnt="0">
        <dgm:presLayoutVars>
          <dgm:chMax val="0"/>
          <dgm:chPref val="0"/>
          <dgm:bulletEnabled val="1"/>
        </dgm:presLayoutVars>
      </dgm:prSet>
      <dgm:spPr/>
      <dgm:t>
        <a:bodyPr/>
        <a:lstStyle/>
        <a:p>
          <a:endParaRPr lang="en-US"/>
        </a:p>
      </dgm:t>
    </dgm:pt>
  </dgm:ptLst>
  <dgm:cxnLst>
    <dgm:cxn modelId="{07CB24D6-CAEE-41EF-AEA5-49F33A24EDED}" type="presOf" srcId="{3144109D-A7B4-41C9-AE80-8595F8DC5510}" destId="{55046353-572F-44ED-860C-24E1FDEC1BF4}" srcOrd="0" destOrd="0" presId="urn:microsoft.com/office/officeart/2005/8/layout/venn1"/>
    <dgm:cxn modelId="{5EA34DC9-77C6-46A9-9DC9-E8D365609222}" type="presOf" srcId="{C5A92254-A0C1-4E98-9304-E755B64199CA}" destId="{EB521527-FF61-40C2-94A7-A9F93C37EBFC}" srcOrd="0" destOrd="0" presId="urn:microsoft.com/office/officeart/2005/8/layout/venn1"/>
    <dgm:cxn modelId="{0A805630-DC4D-4E60-9DC1-93F8D61963CC}" type="presOf" srcId="{44B6F9E4-0901-47DB-BD5A-583E4234E69C}" destId="{370D5775-AF6E-491A-AB18-7708E7193544}" srcOrd="1" destOrd="0" presId="urn:microsoft.com/office/officeart/2005/8/layout/venn1"/>
    <dgm:cxn modelId="{2BF33D82-68D7-490C-ABE0-6C09C5917F25}" srcId="{5B99CF75-D726-41D8-A2CA-FC5D55644C27}" destId="{3144109D-A7B4-41C9-AE80-8595F8DC5510}" srcOrd="2" destOrd="0" parTransId="{15B7E89D-987A-4FE1-B659-A0FD5E735145}" sibTransId="{012C0105-7B4F-479D-9A87-D6AF1666502D}"/>
    <dgm:cxn modelId="{E69074E0-B8AC-4335-9109-5515A07A6159}" type="presOf" srcId="{3144109D-A7B4-41C9-AE80-8595F8DC5510}" destId="{79FF9E29-2789-4C9C-9FAD-D43852369B0A}" srcOrd="1" destOrd="0" presId="urn:microsoft.com/office/officeart/2005/8/layout/venn1"/>
    <dgm:cxn modelId="{73F0F0C1-F490-45E9-B52A-969847A5EB70}" srcId="{5B99CF75-D726-41D8-A2CA-FC5D55644C27}" destId="{C5A92254-A0C1-4E98-9304-E755B64199CA}" srcOrd="1" destOrd="0" parTransId="{B8D5C4D3-2BEF-434C-A1CF-C11B13A9B985}" sibTransId="{47FB1FE0-7A34-4D27-BBD0-1864EC73C623}"/>
    <dgm:cxn modelId="{B81AAF9C-3807-4426-868A-A1844C1820ED}" type="presOf" srcId="{44B6F9E4-0901-47DB-BD5A-583E4234E69C}" destId="{E82622D3-E12B-4F99-A56B-8E089C0CEDAF}" srcOrd="0" destOrd="0" presId="urn:microsoft.com/office/officeart/2005/8/layout/venn1"/>
    <dgm:cxn modelId="{9C7BDFDC-5A1C-44A5-B5FD-546D651B1F30}" srcId="{5B99CF75-D726-41D8-A2CA-FC5D55644C27}" destId="{44B6F9E4-0901-47DB-BD5A-583E4234E69C}" srcOrd="0" destOrd="0" parTransId="{1166569D-8F18-4671-B81E-FF5AE123AA7D}" sibTransId="{0A74053F-0814-4BF2-BB14-83E0DD2C7182}"/>
    <dgm:cxn modelId="{BFBBC178-EB2B-4B55-AF13-2A74979D24C8}" type="presOf" srcId="{5B99CF75-D726-41D8-A2CA-FC5D55644C27}" destId="{703A4EBD-C035-42F8-B1A4-D77EA3F8E44F}" srcOrd="0" destOrd="0" presId="urn:microsoft.com/office/officeart/2005/8/layout/venn1"/>
    <dgm:cxn modelId="{2A47DF96-85E6-452F-B228-2B9011B1C68E}" type="presOf" srcId="{C5A92254-A0C1-4E98-9304-E755B64199CA}" destId="{3B5FAC9F-55DC-4995-A4C9-4565C032E70F}" srcOrd="1" destOrd="0" presId="urn:microsoft.com/office/officeart/2005/8/layout/venn1"/>
    <dgm:cxn modelId="{B576EA1B-F4C6-47FF-99FF-2A4573E7AB86}" type="presParOf" srcId="{703A4EBD-C035-42F8-B1A4-D77EA3F8E44F}" destId="{E82622D3-E12B-4F99-A56B-8E089C0CEDAF}" srcOrd="0" destOrd="0" presId="urn:microsoft.com/office/officeart/2005/8/layout/venn1"/>
    <dgm:cxn modelId="{DBF78064-7A18-419F-92E3-328B8FDCAEEB}" type="presParOf" srcId="{703A4EBD-C035-42F8-B1A4-D77EA3F8E44F}" destId="{370D5775-AF6E-491A-AB18-7708E7193544}" srcOrd="1" destOrd="0" presId="urn:microsoft.com/office/officeart/2005/8/layout/venn1"/>
    <dgm:cxn modelId="{669A30BF-1B66-43DB-B71B-D06D5C87A880}" type="presParOf" srcId="{703A4EBD-C035-42F8-B1A4-D77EA3F8E44F}" destId="{EB521527-FF61-40C2-94A7-A9F93C37EBFC}" srcOrd="2" destOrd="0" presId="urn:microsoft.com/office/officeart/2005/8/layout/venn1"/>
    <dgm:cxn modelId="{27D6B834-FDAB-4EAE-916E-6242A7E3ED3E}" type="presParOf" srcId="{703A4EBD-C035-42F8-B1A4-D77EA3F8E44F}" destId="{3B5FAC9F-55DC-4995-A4C9-4565C032E70F}" srcOrd="3" destOrd="0" presId="urn:microsoft.com/office/officeart/2005/8/layout/venn1"/>
    <dgm:cxn modelId="{E198246B-C054-4B15-B6D3-CEDCD712C8B8}" type="presParOf" srcId="{703A4EBD-C035-42F8-B1A4-D77EA3F8E44F}" destId="{55046353-572F-44ED-860C-24E1FDEC1BF4}" srcOrd="4" destOrd="0" presId="urn:microsoft.com/office/officeart/2005/8/layout/venn1"/>
    <dgm:cxn modelId="{15F5BA31-07C9-44AB-B234-DE521B05986B}" type="presParOf" srcId="{703A4EBD-C035-42F8-B1A4-D77EA3F8E44F}" destId="{79FF9E29-2789-4C9C-9FAD-D43852369B0A}"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2622D3-E12B-4F99-A56B-8E089C0CEDAF}">
      <dsp:nvSpPr>
        <dsp:cNvPr id="0" name=""/>
        <dsp:cNvSpPr/>
      </dsp:nvSpPr>
      <dsp:spPr>
        <a:xfrm>
          <a:off x="617920" y="0"/>
          <a:ext cx="1836448" cy="1836448"/>
        </a:xfrm>
        <a:prstGeom prst="ellipse">
          <a:avLst/>
        </a:prstGeom>
        <a:solidFill>
          <a:srgbClr val="92D050">
            <a:alpha val="50000"/>
          </a:srgb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n-US" sz="2000" kern="1200" dirty="0"/>
            <a:t>Sinclair College</a:t>
          </a:r>
        </a:p>
      </dsp:txBody>
      <dsp:txXfrm>
        <a:off x="862780" y="321378"/>
        <a:ext cx="1346728" cy="826401"/>
      </dsp:txXfrm>
    </dsp:sp>
    <dsp:sp modelId="{EB521527-FF61-40C2-94A7-A9F93C37EBFC}">
      <dsp:nvSpPr>
        <dsp:cNvPr id="0" name=""/>
        <dsp:cNvSpPr/>
      </dsp:nvSpPr>
      <dsp:spPr>
        <a:xfrm>
          <a:off x="1368868" y="1239520"/>
          <a:ext cx="1836448" cy="1836448"/>
        </a:xfrm>
        <a:prstGeom prst="ellipse">
          <a:avLst/>
        </a:prstGeom>
        <a:solidFill>
          <a:srgbClr val="FFFF00">
            <a:alpha val="50000"/>
          </a:srgb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n-US" sz="2000" kern="1200" dirty="0"/>
            <a:t>Employers</a:t>
          </a:r>
        </a:p>
      </dsp:txBody>
      <dsp:txXfrm>
        <a:off x="1930515" y="1713936"/>
        <a:ext cx="1101869" cy="1010046"/>
      </dsp:txXfrm>
    </dsp:sp>
    <dsp:sp modelId="{55046353-572F-44ED-860C-24E1FDEC1BF4}">
      <dsp:nvSpPr>
        <dsp:cNvPr id="0" name=""/>
        <dsp:cNvSpPr/>
      </dsp:nvSpPr>
      <dsp:spPr>
        <a:xfrm>
          <a:off x="-43565" y="1331260"/>
          <a:ext cx="2010708" cy="1836448"/>
        </a:xfrm>
        <a:prstGeom prst="ellipse">
          <a:avLst/>
        </a:prstGeom>
        <a:solidFill>
          <a:srgbClr val="00B0F0">
            <a:alpha val="50000"/>
          </a:srgb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r>
            <a:rPr lang="en-US" sz="2600" kern="1200" dirty="0" smtClean="0"/>
            <a:t>Students </a:t>
          </a:r>
          <a:r>
            <a:rPr lang="en-US" sz="2000" i="1" kern="1200" dirty="0"/>
            <a:t>HS &amp; College</a:t>
          </a:r>
        </a:p>
      </dsp:txBody>
      <dsp:txXfrm>
        <a:off x="145776" y="1805676"/>
        <a:ext cx="1206425" cy="101004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5BFE0B5-D173-5146-AA11-42540079C446}" type="datetimeFigureOut">
              <a:rPr lang="en-US" smtClean="0"/>
              <a:t>10/26/2022</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C0EF1548-5A87-C94F-B792-AE0E342FA5CE}" type="slidenum">
              <a:rPr lang="en-US" smtClean="0"/>
              <a:t>‹#›</a:t>
            </a:fld>
            <a:endParaRPr lang="en-US"/>
          </a:p>
        </p:txBody>
      </p:sp>
    </p:spTree>
    <p:extLst>
      <p:ext uri="{BB962C8B-B14F-4D97-AF65-F5344CB8AC3E}">
        <p14:creationId xmlns:p14="http://schemas.microsoft.com/office/powerpoint/2010/main" val="9027269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33F3156-D4B4-2C4D-A0E0-E029CDAB1DA8}" type="datetimeFigureOut">
              <a:rPr lang="en-US" smtClean="0"/>
              <a:t>10/26/2022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5B592E6-5C00-9D46-AA8E-8041D767108D}" type="slidenum">
              <a:rPr lang="en-US" smtClean="0"/>
              <a:t>‹#›</a:t>
            </a:fld>
            <a:endParaRPr lang="en-US"/>
          </a:p>
        </p:txBody>
      </p:sp>
    </p:spTree>
    <p:extLst>
      <p:ext uri="{BB962C8B-B14F-4D97-AF65-F5344CB8AC3E}">
        <p14:creationId xmlns:p14="http://schemas.microsoft.com/office/powerpoint/2010/main" val="1134990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41772"/>
            <a:ext cx="7772400" cy="1790700"/>
          </a:xfrm>
        </p:spPr>
        <p:txBody>
          <a:bodyPr anchor="b"/>
          <a:lstStyle>
            <a:lvl1pPr algn="ctr">
              <a:defRPr sz="4500" b="1">
                <a:latin typeface="Calibri" panose="020F0502020204030204" pitchFamily="34" charset="0"/>
                <a:cs typeface="Calibri" panose="020F0502020204030204"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848" indent="0" algn="ctr">
              <a:buNone/>
              <a:defRPr sz="1500"/>
            </a:lvl2pPr>
            <a:lvl3pPr marL="685698" indent="0" algn="ctr">
              <a:buNone/>
              <a:defRPr sz="1400"/>
            </a:lvl3pPr>
            <a:lvl4pPr marL="1028547" indent="0" algn="ctr">
              <a:buNone/>
              <a:defRPr sz="1200"/>
            </a:lvl4pPr>
            <a:lvl5pPr marL="1371396" indent="0" algn="ctr">
              <a:buNone/>
              <a:defRPr sz="1200"/>
            </a:lvl5pPr>
            <a:lvl6pPr marL="1714247" indent="0" algn="ctr">
              <a:buNone/>
              <a:defRPr sz="1200"/>
            </a:lvl6pPr>
            <a:lvl7pPr marL="2057093" indent="0" algn="ctr">
              <a:buNone/>
              <a:defRPr sz="1200"/>
            </a:lvl7pPr>
            <a:lvl8pPr marL="2399940" indent="0" algn="ctr">
              <a:buNone/>
              <a:defRPr sz="1200"/>
            </a:lvl8pPr>
            <a:lvl9pPr marL="2742788" indent="0" algn="ctr">
              <a:buNone/>
              <a:defRPr sz="1200"/>
            </a:lvl9pPr>
          </a:lstStyle>
          <a:p>
            <a:r>
              <a:rPr lang="en-US" smtClean="0"/>
              <a:t>Click to edit Master subtitle style</a:t>
            </a:r>
            <a:endParaRPr lang="en-US" dirty="0"/>
          </a:p>
        </p:txBody>
      </p:sp>
    </p:spTree>
    <p:extLst>
      <p:ext uri="{BB962C8B-B14F-4D97-AF65-F5344CB8AC3E}">
        <p14:creationId xmlns:p14="http://schemas.microsoft.com/office/powerpoint/2010/main" val="1834679257"/>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6E6DEA-F44A-F443-BCB2-CB6EA0086346}" type="datetime1">
              <a:rPr lang="en-US" smtClean="0"/>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B1F54-33F6-4345-B2B4-71409FDC8AAC}" type="slidenum">
              <a:rPr lang="en-US" smtClean="0"/>
              <a:t>‹#›</a:t>
            </a:fld>
            <a:endParaRPr lang="en-US"/>
          </a:p>
        </p:txBody>
      </p:sp>
    </p:spTree>
    <p:extLst>
      <p:ext uri="{BB962C8B-B14F-4D97-AF65-F5344CB8AC3E}">
        <p14:creationId xmlns:p14="http://schemas.microsoft.com/office/powerpoint/2010/main" val="146825799"/>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273850"/>
            <a:ext cx="1971675" cy="435887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2" y="273850"/>
            <a:ext cx="5800725" cy="435887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DBF6B3-6FAA-5847-8CFF-3F6CF52C564C}" type="datetime1">
              <a:rPr lang="en-US" smtClean="0"/>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B1F54-33F6-4345-B2B4-71409FDC8AAC}" type="slidenum">
              <a:rPr lang="en-US" smtClean="0"/>
              <a:t>‹#›</a:t>
            </a:fld>
            <a:endParaRPr lang="en-US"/>
          </a:p>
        </p:txBody>
      </p:sp>
    </p:spTree>
    <p:extLst>
      <p:ext uri="{BB962C8B-B14F-4D97-AF65-F5344CB8AC3E}">
        <p14:creationId xmlns:p14="http://schemas.microsoft.com/office/powerpoint/2010/main" val="2043917395"/>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170482"/>
            <a:ext cx="7886700" cy="994172"/>
          </a:xfrm>
        </p:spPr>
        <p:txBody>
          <a:bodyPr>
            <a:normAutofit/>
          </a:bodyPr>
          <a:lstStyle>
            <a:lvl1pPr algn="ctr">
              <a:defRPr sz="4000" b="1">
                <a:solidFill>
                  <a:srgbClr val="AC1A2F"/>
                </a:solidFill>
                <a:latin typeface="Calibri" panose="020F0502020204030204" pitchFamily="34" charset="0"/>
                <a:ea typeface="Calibri" panose="020F0502020204030204" pitchFamily="34" charset="0"/>
                <a:cs typeface="Calibri" panose="020F050202020403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628650" y="1273809"/>
            <a:ext cx="7886700" cy="303949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0AF489-83CD-F346-ADE2-2BA2520B6224}" type="datetime1">
              <a:rPr lang="en-US" smtClean="0"/>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B1F54-33F6-4345-B2B4-71409FDC8AAC}" type="slidenum">
              <a:rPr lang="en-US" smtClean="0"/>
              <a:t>‹#›</a:t>
            </a:fld>
            <a:endParaRPr lang="en-US"/>
          </a:p>
        </p:txBody>
      </p:sp>
    </p:spTree>
    <p:extLst>
      <p:ext uri="{BB962C8B-B14F-4D97-AF65-F5344CB8AC3E}">
        <p14:creationId xmlns:p14="http://schemas.microsoft.com/office/powerpoint/2010/main" val="2934827838"/>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11"/>
            <a:ext cx="7886700" cy="2139553"/>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623888" y="3442099"/>
            <a:ext cx="7886700" cy="1125140"/>
          </a:xfrm>
        </p:spPr>
        <p:txBody>
          <a:bodyPr/>
          <a:lstStyle>
            <a:lvl1pPr marL="0" indent="0">
              <a:buNone/>
              <a:defRPr sz="1800">
                <a:solidFill>
                  <a:schemeClr val="tx1"/>
                </a:solidFill>
              </a:defRPr>
            </a:lvl1pPr>
            <a:lvl2pPr marL="342848" indent="0">
              <a:buNone/>
              <a:defRPr sz="1500">
                <a:solidFill>
                  <a:schemeClr val="tx1">
                    <a:tint val="75000"/>
                  </a:schemeClr>
                </a:solidFill>
              </a:defRPr>
            </a:lvl2pPr>
            <a:lvl3pPr marL="685698" indent="0">
              <a:buNone/>
              <a:defRPr sz="1400">
                <a:solidFill>
                  <a:schemeClr val="tx1">
                    <a:tint val="75000"/>
                  </a:schemeClr>
                </a:solidFill>
              </a:defRPr>
            </a:lvl3pPr>
            <a:lvl4pPr marL="1028547" indent="0">
              <a:buNone/>
              <a:defRPr sz="1200">
                <a:solidFill>
                  <a:schemeClr val="tx1">
                    <a:tint val="75000"/>
                  </a:schemeClr>
                </a:solidFill>
              </a:defRPr>
            </a:lvl4pPr>
            <a:lvl5pPr marL="1371396" indent="0">
              <a:buNone/>
              <a:defRPr sz="1200">
                <a:solidFill>
                  <a:schemeClr val="tx1">
                    <a:tint val="75000"/>
                  </a:schemeClr>
                </a:solidFill>
              </a:defRPr>
            </a:lvl5pPr>
            <a:lvl6pPr marL="1714247" indent="0">
              <a:buNone/>
              <a:defRPr sz="1200">
                <a:solidFill>
                  <a:schemeClr val="tx1">
                    <a:tint val="75000"/>
                  </a:schemeClr>
                </a:solidFill>
              </a:defRPr>
            </a:lvl6pPr>
            <a:lvl7pPr marL="2057093" indent="0">
              <a:buNone/>
              <a:defRPr sz="1200">
                <a:solidFill>
                  <a:schemeClr val="tx1">
                    <a:tint val="75000"/>
                  </a:schemeClr>
                </a:solidFill>
              </a:defRPr>
            </a:lvl7pPr>
            <a:lvl8pPr marL="2399940" indent="0">
              <a:buNone/>
              <a:defRPr sz="1200">
                <a:solidFill>
                  <a:schemeClr val="tx1">
                    <a:tint val="75000"/>
                  </a:schemeClr>
                </a:solidFill>
              </a:defRPr>
            </a:lvl8pPr>
            <a:lvl9pPr marL="2742788"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4E5BAC-E3BF-934B-BEF2-FE6466C88962}" type="datetime1">
              <a:rPr lang="en-US" smtClean="0"/>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B1F54-33F6-4345-B2B4-71409FDC8AAC}" type="slidenum">
              <a:rPr lang="en-US" smtClean="0"/>
              <a:t>‹#›</a:t>
            </a:fld>
            <a:endParaRPr lang="en-US"/>
          </a:p>
        </p:txBody>
      </p:sp>
    </p:spTree>
    <p:extLst>
      <p:ext uri="{BB962C8B-B14F-4D97-AF65-F5344CB8AC3E}">
        <p14:creationId xmlns:p14="http://schemas.microsoft.com/office/powerpoint/2010/main" val="1666836057"/>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16703E2-36E6-0E4D-8761-FC813AE701F0}" type="datetime1">
              <a:rPr lang="en-US" smtClean="0"/>
              <a:t>10/26/2022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EB1F54-33F6-4345-B2B4-71409FDC8AAC}" type="slidenum">
              <a:rPr lang="en-US" smtClean="0"/>
              <a:t>‹#›</a:t>
            </a:fld>
            <a:endParaRPr lang="en-US"/>
          </a:p>
        </p:txBody>
      </p:sp>
    </p:spTree>
    <p:extLst>
      <p:ext uri="{BB962C8B-B14F-4D97-AF65-F5344CB8AC3E}">
        <p14:creationId xmlns:p14="http://schemas.microsoft.com/office/powerpoint/2010/main" val="2910019345"/>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7"/>
            <a:ext cx="7886700" cy="99417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848" indent="0">
              <a:buNone/>
              <a:defRPr sz="1500" b="1"/>
            </a:lvl2pPr>
            <a:lvl3pPr marL="685698" indent="0">
              <a:buNone/>
              <a:defRPr sz="1400" b="1"/>
            </a:lvl3pPr>
            <a:lvl4pPr marL="1028547" indent="0">
              <a:buNone/>
              <a:defRPr sz="1200" b="1"/>
            </a:lvl4pPr>
            <a:lvl5pPr marL="1371396" indent="0">
              <a:buNone/>
              <a:defRPr sz="1200" b="1"/>
            </a:lvl5pPr>
            <a:lvl6pPr marL="1714247" indent="0">
              <a:buNone/>
              <a:defRPr sz="1200" b="1"/>
            </a:lvl6pPr>
            <a:lvl7pPr marL="2057093" indent="0">
              <a:buNone/>
              <a:defRPr sz="1200" b="1"/>
            </a:lvl7pPr>
            <a:lvl8pPr marL="2399940" indent="0">
              <a:buNone/>
              <a:defRPr sz="1200" b="1"/>
            </a:lvl8pPr>
            <a:lvl9pPr marL="2742788"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2" y="1260872"/>
            <a:ext cx="3887391" cy="617934"/>
          </a:xfrm>
        </p:spPr>
        <p:txBody>
          <a:bodyPr anchor="b"/>
          <a:lstStyle>
            <a:lvl1pPr marL="0" indent="0">
              <a:buNone/>
              <a:defRPr sz="1800" b="1"/>
            </a:lvl1pPr>
            <a:lvl2pPr marL="342848" indent="0">
              <a:buNone/>
              <a:defRPr sz="1500" b="1"/>
            </a:lvl2pPr>
            <a:lvl3pPr marL="685698" indent="0">
              <a:buNone/>
              <a:defRPr sz="1400" b="1"/>
            </a:lvl3pPr>
            <a:lvl4pPr marL="1028547" indent="0">
              <a:buNone/>
              <a:defRPr sz="1200" b="1"/>
            </a:lvl4pPr>
            <a:lvl5pPr marL="1371396" indent="0">
              <a:buNone/>
              <a:defRPr sz="1200" b="1"/>
            </a:lvl5pPr>
            <a:lvl6pPr marL="1714247" indent="0">
              <a:buNone/>
              <a:defRPr sz="1200" b="1"/>
            </a:lvl6pPr>
            <a:lvl7pPr marL="2057093" indent="0">
              <a:buNone/>
              <a:defRPr sz="1200" b="1"/>
            </a:lvl7pPr>
            <a:lvl8pPr marL="2399940" indent="0">
              <a:buNone/>
              <a:defRPr sz="1200" b="1"/>
            </a:lvl8pPr>
            <a:lvl9pPr marL="2742788"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2" y="1878806"/>
            <a:ext cx="3887391"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72A3F3B-A2F1-5440-BE28-322F802CC61A}" type="datetime1">
              <a:rPr lang="en-US" smtClean="0"/>
              <a:t>10/26/2022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EB1F54-33F6-4345-B2B4-71409FDC8AAC}" type="slidenum">
              <a:rPr lang="en-US" smtClean="0"/>
              <a:t>‹#›</a:t>
            </a:fld>
            <a:endParaRPr lang="en-US"/>
          </a:p>
        </p:txBody>
      </p:sp>
    </p:spTree>
    <p:extLst>
      <p:ext uri="{BB962C8B-B14F-4D97-AF65-F5344CB8AC3E}">
        <p14:creationId xmlns:p14="http://schemas.microsoft.com/office/powerpoint/2010/main" val="187757325"/>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A0C5282-C33B-C24C-B36D-8264460BF8E7}" type="datetime1">
              <a:rPr lang="en-US" smtClean="0"/>
              <a:t>10/26/2022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EB1F54-33F6-4345-B2B4-71409FDC8AAC}" type="slidenum">
              <a:rPr lang="en-US" smtClean="0"/>
              <a:t>‹#›</a:t>
            </a:fld>
            <a:endParaRPr lang="en-US"/>
          </a:p>
        </p:txBody>
      </p:sp>
    </p:spTree>
    <p:extLst>
      <p:ext uri="{BB962C8B-B14F-4D97-AF65-F5344CB8AC3E}">
        <p14:creationId xmlns:p14="http://schemas.microsoft.com/office/powerpoint/2010/main" val="4112032727"/>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951940-3142-8F4A-89E0-1CD0DB9DA789}" type="datetime1">
              <a:rPr lang="en-US" smtClean="0"/>
              <a:t>10/26/2022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EB1F54-33F6-4345-B2B4-71409FDC8AAC}" type="slidenum">
              <a:rPr lang="en-US" smtClean="0"/>
              <a:t>‹#›</a:t>
            </a:fld>
            <a:endParaRPr lang="en-US"/>
          </a:p>
        </p:txBody>
      </p:sp>
    </p:spTree>
    <p:extLst>
      <p:ext uri="{BB962C8B-B14F-4D97-AF65-F5344CB8AC3E}">
        <p14:creationId xmlns:p14="http://schemas.microsoft.com/office/powerpoint/2010/main" val="100761950"/>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887391" y="740576"/>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1543052"/>
            <a:ext cx="2949178" cy="2858691"/>
          </a:xfrm>
        </p:spPr>
        <p:txBody>
          <a:bodyPr/>
          <a:lstStyle>
            <a:lvl1pPr marL="0" indent="0">
              <a:buNone/>
              <a:defRPr sz="1200"/>
            </a:lvl1pPr>
            <a:lvl2pPr marL="342848" indent="0">
              <a:buNone/>
              <a:defRPr sz="1100"/>
            </a:lvl2pPr>
            <a:lvl3pPr marL="685698" indent="0">
              <a:buNone/>
              <a:defRPr sz="900"/>
            </a:lvl3pPr>
            <a:lvl4pPr marL="1028547" indent="0">
              <a:buNone/>
              <a:defRPr sz="800"/>
            </a:lvl4pPr>
            <a:lvl5pPr marL="1371396" indent="0">
              <a:buNone/>
              <a:defRPr sz="800"/>
            </a:lvl5pPr>
            <a:lvl6pPr marL="1714247" indent="0">
              <a:buNone/>
              <a:defRPr sz="800"/>
            </a:lvl6pPr>
            <a:lvl7pPr marL="2057093" indent="0">
              <a:buNone/>
              <a:defRPr sz="800"/>
            </a:lvl7pPr>
            <a:lvl8pPr marL="2399940" indent="0">
              <a:buNone/>
              <a:defRPr sz="800"/>
            </a:lvl8pPr>
            <a:lvl9pPr marL="2742788" indent="0">
              <a:buNone/>
              <a:defRPr sz="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236DF8-EA3A-DC47-BAAD-8A0996D78AF3}" type="datetime1">
              <a:rPr lang="en-US" smtClean="0"/>
              <a:t>10/26/2022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EB1F54-33F6-4345-B2B4-71409FDC8AAC}" type="slidenum">
              <a:rPr lang="en-US" smtClean="0"/>
              <a:t>‹#›</a:t>
            </a:fld>
            <a:endParaRPr lang="en-US"/>
          </a:p>
        </p:txBody>
      </p:sp>
    </p:spTree>
    <p:extLst>
      <p:ext uri="{BB962C8B-B14F-4D97-AF65-F5344CB8AC3E}">
        <p14:creationId xmlns:p14="http://schemas.microsoft.com/office/powerpoint/2010/main" val="234043381"/>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740576"/>
            <a:ext cx="4629150" cy="3655219"/>
          </a:xfrm>
        </p:spPr>
        <p:txBody>
          <a:bodyPr anchor="t"/>
          <a:lstStyle>
            <a:lvl1pPr marL="0" indent="0">
              <a:buNone/>
              <a:defRPr sz="2400"/>
            </a:lvl1pPr>
            <a:lvl2pPr marL="342848" indent="0">
              <a:buNone/>
              <a:defRPr sz="2100"/>
            </a:lvl2pPr>
            <a:lvl3pPr marL="685698" indent="0">
              <a:buNone/>
              <a:defRPr sz="1800"/>
            </a:lvl3pPr>
            <a:lvl4pPr marL="1028547" indent="0">
              <a:buNone/>
              <a:defRPr sz="1500"/>
            </a:lvl4pPr>
            <a:lvl5pPr marL="1371396" indent="0">
              <a:buNone/>
              <a:defRPr sz="1500"/>
            </a:lvl5pPr>
            <a:lvl6pPr marL="1714247" indent="0">
              <a:buNone/>
              <a:defRPr sz="1500"/>
            </a:lvl6pPr>
            <a:lvl7pPr marL="2057093" indent="0">
              <a:buNone/>
              <a:defRPr sz="1500"/>
            </a:lvl7pPr>
            <a:lvl8pPr marL="2399940" indent="0">
              <a:buNone/>
              <a:defRPr sz="1500"/>
            </a:lvl8pPr>
            <a:lvl9pPr marL="2742788"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29841" y="1543052"/>
            <a:ext cx="2949178" cy="2858691"/>
          </a:xfrm>
        </p:spPr>
        <p:txBody>
          <a:bodyPr/>
          <a:lstStyle>
            <a:lvl1pPr marL="0" indent="0">
              <a:buNone/>
              <a:defRPr sz="1200"/>
            </a:lvl1pPr>
            <a:lvl2pPr marL="342848" indent="0">
              <a:buNone/>
              <a:defRPr sz="1100"/>
            </a:lvl2pPr>
            <a:lvl3pPr marL="685698" indent="0">
              <a:buNone/>
              <a:defRPr sz="900"/>
            </a:lvl3pPr>
            <a:lvl4pPr marL="1028547" indent="0">
              <a:buNone/>
              <a:defRPr sz="800"/>
            </a:lvl4pPr>
            <a:lvl5pPr marL="1371396" indent="0">
              <a:buNone/>
              <a:defRPr sz="800"/>
            </a:lvl5pPr>
            <a:lvl6pPr marL="1714247" indent="0">
              <a:buNone/>
              <a:defRPr sz="800"/>
            </a:lvl6pPr>
            <a:lvl7pPr marL="2057093" indent="0">
              <a:buNone/>
              <a:defRPr sz="800"/>
            </a:lvl7pPr>
            <a:lvl8pPr marL="2399940" indent="0">
              <a:buNone/>
              <a:defRPr sz="800"/>
            </a:lvl8pPr>
            <a:lvl9pPr marL="2742788" indent="0">
              <a:buNone/>
              <a:defRPr sz="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46F09A-3D34-CD46-BBBD-8939CA4082C3}" type="datetime1">
              <a:rPr lang="en-US" smtClean="0"/>
              <a:t>10/26/2022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EB1F54-33F6-4345-B2B4-71409FDC8AAC}" type="slidenum">
              <a:rPr lang="en-US" smtClean="0"/>
              <a:t>‹#›</a:t>
            </a:fld>
            <a:endParaRPr lang="en-US"/>
          </a:p>
        </p:txBody>
      </p:sp>
    </p:spTree>
    <p:extLst>
      <p:ext uri="{BB962C8B-B14F-4D97-AF65-F5344CB8AC3E}">
        <p14:creationId xmlns:p14="http://schemas.microsoft.com/office/powerpoint/2010/main" val="376431571"/>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7"/>
            <a:ext cx="7886700" cy="994172"/>
          </a:xfrm>
          <a:prstGeom prst="rect">
            <a:avLst/>
          </a:prstGeom>
        </p:spPr>
        <p:txBody>
          <a:bodyPr vert="horz" lIns="91428" tIns="45714" rIns="91428" bIns="45714"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28" tIns="45714" rIns="91428" bIns="4571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4767264"/>
            <a:ext cx="2057400" cy="273844"/>
          </a:xfrm>
          <a:prstGeom prst="rect">
            <a:avLst/>
          </a:prstGeom>
        </p:spPr>
        <p:txBody>
          <a:bodyPr vert="horz" lIns="91428" tIns="45714" rIns="91428" bIns="45714" rtlCol="0" anchor="ctr"/>
          <a:lstStyle>
            <a:lvl1pPr algn="l">
              <a:defRPr sz="900">
                <a:solidFill>
                  <a:schemeClr val="tx1">
                    <a:tint val="75000"/>
                  </a:schemeClr>
                </a:solidFill>
              </a:defRPr>
            </a:lvl1pPr>
          </a:lstStyle>
          <a:p>
            <a:fld id="{9B0332F3-273D-0746-A693-5A187A71CF15}" type="datetime1">
              <a:rPr lang="en-US" smtClean="0"/>
              <a:t>10/26/2022</a:t>
            </a:fld>
            <a:endParaRPr lang="en-US"/>
          </a:p>
        </p:txBody>
      </p:sp>
      <p:sp>
        <p:nvSpPr>
          <p:cNvPr id="5" name="Footer Placeholder 4"/>
          <p:cNvSpPr>
            <a:spLocks noGrp="1"/>
          </p:cNvSpPr>
          <p:nvPr>
            <p:ph type="ftr" sz="quarter" idx="3"/>
          </p:nvPr>
        </p:nvSpPr>
        <p:spPr>
          <a:xfrm>
            <a:off x="3028950" y="4767264"/>
            <a:ext cx="3086100" cy="273844"/>
          </a:xfrm>
          <a:prstGeom prst="rect">
            <a:avLst/>
          </a:prstGeom>
        </p:spPr>
        <p:txBody>
          <a:bodyPr vert="horz" lIns="91428" tIns="45714" rIns="91428" bIns="45714"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4"/>
            <a:ext cx="2057400" cy="273844"/>
          </a:xfrm>
          <a:prstGeom prst="rect">
            <a:avLst/>
          </a:prstGeom>
        </p:spPr>
        <p:txBody>
          <a:bodyPr vert="horz" lIns="91428" tIns="45714" rIns="91428" bIns="45714" rtlCol="0" anchor="ctr"/>
          <a:lstStyle>
            <a:lvl1pPr algn="r">
              <a:defRPr sz="900">
                <a:solidFill>
                  <a:schemeClr val="tx1">
                    <a:tint val="75000"/>
                  </a:schemeClr>
                </a:solidFill>
              </a:defRPr>
            </a:lvl1pPr>
          </a:lstStyle>
          <a:p>
            <a:fld id="{B0EB1F54-33F6-4345-B2B4-71409FDC8AAC}" type="slidenum">
              <a:rPr lang="en-US" smtClean="0"/>
              <a:t>‹#›</a:t>
            </a:fld>
            <a:endParaRPr lang="en-US"/>
          </a:p>
        </p:txBody>
      </p:sp>
    </p:spTree>
    <p:extLst>
      <p:ext uri="{BB962C8B-B14F-4D97-AF65-F5344CB8AC3E}">
        <p14:creationId xmlns:p14="http://schemas.microsoft.com/office/powerpoint/2010/main" val="24749196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hf sldNum="0" hdr="0" ftr="0" dt="0"/>
  <p:txStyles>
    <p:titleStyle>
      <a:lvl1pPr algn="l" defTabSz="685698"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26" indent="-171426" algn="l" defTabSz="685698"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277" indent="-171426" algn="l" defTabSz="685698"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123" indent="-171426" algn="l" defTabSz="685698"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199970" indent="-171426" algn="l" defTabSz="685698"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2818" indent="-171426" algn="l" defTabSz="685698"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668" indent="-171426" algn="l" defTabSz="685698"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517" indent="-171426" algn="l" defTabSz="685698"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366" indent="-171426" algn="l" defTabSz="685698"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217" indent="-171426" algn="l" defTabSz="685698"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698" rtl="0" eaLnBrk="1" latinLnBrk="0" hangingPunct="1">
        <a:defRPr sz="1400" kern="1200">
          <a:solidFill>
            <a:schemeClr val="tx1"/>
          </a:solidFill>
          <a:latin typeface="+mn-lt"/>
          <a:ea typeface="+mn-ea"/>
          <a:cs typeface="+mn-cs"/>
        </a:defRPr>
      </a:lvl1pPr>
      <a:lvl2pPr marL="342848" algn="l" defTabSz="685698" rtl="0" eaLnBrk="1" latinLnBrk="0" hangingPunct="1">
        <a:defRPr sz="1400" kern="1200">
          <a:solidFill>
            <a:schemeClr val="tx1"/>
          </a:solidFill>
          <a:latin typeface="+mn-lt"/>
          <a:ea typeface="+mn-ea"/>
          <a:cs typeface="+mn-cs"/>
        </a:defRPr>
      </a:lvl2pPr>
      <a:lvl3pPr marL="685698" algn="l" defTabSz="685698" rtl="0" eaLnBrk="1" latinLnBrk="0" hangingPunct="1">
        <a:defRPr sz="1400" kern="1200">
          <a:solidFill>
            <a:schemeClr val="tx1"/>
          </a:solidFill>
          <a:latin typeface="+mn-lt"/>
          <a:ea typeface="+mn-ea"/>
          <a:cs typeface="+mn-cs"/>
        </a:defRPr>
      </a:lvl3pPr>
      <a:lvl4pPr marL="1028547" algn="l" defTabSz="685698" rtl="0" eaLnBrk="1" latinLnBrk="0" hangingPunct="1">
        <a:defRPr sz="1400" kern="1200">
          <a:solidFill>
            <a:schemeClr val="tx1"/>
          </a:solidFill>
          <a:latin typeface="+mn-lt"/>
          <a:ea typeface="+mn-ea"/>
          <a:cs typeface="+mn-cs"/>
        </a:defRPr>
      </a:lvl4pPr>
      <a:lvl5pPr marL="1371396" algn="l" defTabSz="685698" rtl="0" eaLnBrk="1" latinLnBrk="0" hangingPunct="1">
        <a:defRPr sz="1400" kern="1200">
          <a:solidFill>
            <a:schemeClr val="tx1"/>
          </a:solidFill>
          <a:latin typeface="+mn-lt"/>
          <a:ea typeface="+mn-ea"/>
          <a:cs typeface="+mn-cs"/>
        </a:defRPr>
      </a:lvl5pPr>
      <a:lvl6pPr marL="1714247" algn="l" defTabSz="685698" rtl="0" eaLnBrk="1" latinLnBrk="0" hangingPunct="1">
        <a:defRPr sz="1400" kern="1200">
          <a:solidFill>
            <a:schemeClr val="tx1"/>
          </a:solidFill>
          <a:latin typeface="+mn-lt"/>
          <a:ea typeface="+mn-ea"/>
          <a:cs typeface="+mn-cs"/>
        </a:defRPr>
      </a:lvl6pPr>
      <a:lvl7pPr marL="2057093" algn="l" defTabSz="685698" rtl="0" eaLnBrk="1" latinLnBrk="0" hangingPunct="1">
        <a:defRPr sz="1400" kern="1200">
          <a:solidFill>
            <a:schemeClr val="tx1"/>
          </a:solidFill>
          <a:latin typeface="+mn-lt"/>
          <a:ea typeface="+mn-ea"/>
          <a:cs typeface="+mn-cs"/>
        </a:defRPr>
      </a:lvl7pPr>
      <a:lvl8pPr marL="2399940" algn="l" defTabSz="685698" rtl="0" eaLnBrk="1" latinLnBrk="0" hangingPunct="1">
        <a:defRPr sz="1400" kern="1200">
          <a:solidFill>
            <a:schemeClr val="tx1"/>
          </a:solidFill>
          <a:latin typeface="+mn-lt"/>
          <a:ea typeface="+mn-ea"/>
          <a:cs typeface="+mn-cs"/>
        </a:defRPr>
      </a:lvl8pPr>
      <a:lvl9pPr marL="2742788" algn="l" defTabSz="685698"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mailto:todd.schilling@Sinclair.edu"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pamela.hunt@sinclair.edu"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861" y="549843"/>
            <a:ext cx="9095139" cy="2939266"/>
          </a:xfrm>
          <a:prstGeom prst="rect">
            <a:avLst/>
          </a:prstGeom>
        </p:spPr>
        <p:txBody>
          <a:bodyPr wrap="square">
            <a:spAutoFit/>
          </a:bodyPr>
          <a:lstStyle/>
          <a:p>
            <a:pPr algn="ctr"/>
            <a:r>
              <a:rPr lang="en-US" sz="2000" b="1" i="1" dirty="0">
                <a:latin typeface="Arial Black" panose="020B0A04020102020204" pitchFamily="34" charset="0"/>
              </a:rPr>
              <a:t>Ohio College Tech </a:t>
            </a:r>
            <a:r>
              <a:rPr lang="en-US" sz="2000" b="1" i="1" dirty="0" smtClean="0">
                <a:latin typeface="Arial Black" panose="020B0A04020102020204" pitchFamily="34" charset="0"/>
              </a:rPr>
              <a:t>Prep West </a:t>
            </a:r>
            <a:r>
              <a:rPr lang="en-US" sz="2000" b="1" i="1" dirty="0">
                <a:latin typeface="Arial Black" panose="020B0A04020102020204" pitchFamily="34" charset="0"/>
              </a:rPr>
              <a:t>Regional </a:t>
            </a:r>
            <a:r>
              <a:rPr lang="en-US" sz="2000" b="1" i="1" dirty="0" smtClean="0">
                <a:latin typeface="Arial Black" panose="020B0A04020102020204" pitchFamily="34" charset="0"/>
              </a:rPr>
              <a:t>Center</a:t>
            </a:r>
          </a:p>
          <a:p>
            <a:pPr algn="ctr"/>
            <a:endParaRPr lang="en-US" sz="1400" b="1" dirty="0">
              <a:latin typeface="Arial Black" panose="020B0A04020102020204" pitchFamily="34" charset="0"/>
            </a:endParaRPr>
          </a:p>
          <a:p>
            <a:pPr algn="ctr"/>
            <a:r>
              <a:rPr lang="en-US" sz="3600" b="1" dirty="0" smtClean="0">
                <a:latin typeface="Arial Black" panose="020B0A04020102020204" pitchFamily="34" charset="0"/>
              </a:rPr>
              <a:t>Pre-Apprenticeship Learning Series</a:t>
            </a:r>
          </a:p>
          <a:p>
            <a:pPr algn="ctr"/>
            <a:endParaRPr lang="en-US" sz="1200" b="1" dirty="0">
              <a:latin typeface="Arial Black" panose="020B0A04020102020204" pitchFamily="34" charset="0"/>
            </a:endParaRPr>
          </a:p>
          <a:p>
            <a:pPr algn="ctr"/>
            <a:r>
              <a:rPr lang="en-US" sz="3600" b="1" dirty="0">
                <a:solidFill>
                  <a:srgbClr val="AC1A2F"/>
                </a:solidFill>
                <a:latin typeface="Arial Black" panose="020B0A04020102020204" pitchFamily="34" charset="0"/>
              </a:rPr>
              <a:t>Session </a:t>
            </a:r>
            <a:r>
              <a:rPr lang="en-US" sz="3600" b="1" dirty="0" smtClean="0">
                <a:solidFill>
                  <a:srgbClr val="AC1A2F"/>
                </a:solidFill>
                <a:latin typeface="Arial Black" panose="020B0A04020102020204" pitchFamily="34" charset="0"/>
              </a:rPr>
              <a:t>Two:  </a:t>
            </a:r>
            <a:r>
              <a:rPr lang="en-US" sz="3600" b="1" dirty="0">
                <a:solidFill>
                  <a:srgbClr val="AC1A2F"/>
                </a:solidFill>
                <a:latin typeface="Arial Black" panose="020B0A04020102020204" pitchFamily="34" charset="0"/>
              </a:rPr>
              <a:t>Pre-Apprenticeship </a:t>
            </a:r>
            <a:r>
              <a:rPr lang="en-US" sz="3600" b="1" dirty="0" smtClean="0">
                <a:solidFill>
                  <a:srgbClr val="AC1A2F"/>
                </a:solidFill>
                <a:latin typeface="Arial Black" panose="020B0A04020102020204" pitchFamily="34" charset="0"/>
              </a:rPr>
              <a:t>Best Practices</a:t>
            </a:r>
            <a:endParaRPr lang="en-US" sz="3600" b="1" dirty="0" smtClean="0">
              <a:solidFill>
                <a:srgbClr val="AC1A2F"/>
              </a:solidFill>
              <a:latin typeface="Arial Black" panose="020B0A04020102020204" pitchFamily="34" charset="0"/>
            </a:endParaRPr>
          </a:p>
          <a:p>
            <a:pPr algn="ctr"/>
            <a:endParaRPr lang="en-US" sz="1100" b="1" dirty="0">
              <a:solidFill>
                <a:srgbClr val="AC1A2F"/>
              </a:solidFill>
              <a:latin typeface="Arial Black" panose="020B0A04020102020204" pitchFamily="34" charset="0"/>
            </a:endParaRPr>
          </a:p>
          <a:p>
            <a:pPr algn="ctr"/>
            <a:r>
              <a:rPr lang="en-US" sz="2000" b="1" dirty="0" smtClean="0">
                <a:latin typeface="Arial Black" panose="020B0A04020102020204" pitchFamily="34" charset="0"/>
              </a:rPr>
              <a:t>October 26, </a:t>
            </a:r>
            <a:r>
              <a:rPr lang="en-US" sz="2000" b="1" dirty="0">
                <a:latin typeface="Arial Black" panose="020B0A04020102020204" pitchFamily="34" charset="0"/>
              </a:rPr>
              <a:t>2022</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8713" y="4173054"/>
            <a:ext cx="1832109" cy="612349"/>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93887" y="4173054"/>
            <a:ext cx="2375323" cy="676547"/>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80375" y="3793240"/>
            <a:ext cx="1680090" cy="1025986"/>
          </a:xfrm>
          <a:prstGeom prst="rect">
            <a:avLst/>
          </a:prstGeom>
        </p:spPr>
      </p:pic>
    </p:spTree>
    <p:extLst>
      <p:ext uri="{BB962C8B-B14F-4D97-AF65-F5344CB8AC3E}">
        <p14:creationId xmlns:p14="http://schemas.microsoft.com/office/powerpoint/2010/main" val="627147685"/>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1712887A-73F8-479A-B820-B5BFD5E5B70E}"/>
              </a:ext>
            </a:extLst>
          </p:cNvPr>
          <p:cNvSpPr>
            <a:spLocks noGrp="1"/>
          </p:cNvSpPr>
          <p:nvPr>
            <p:ph type="title"/>
          </p:nvPr>
        </p:nvSpPr>
        <p:spPr>
          <a:xfrm>
            <a:off x="1161500" y="236482"/>
            <a:ext cx="6894680" cy="830430"/>
          </a:xfrm>
        </p:spPr>
        <p:txBody>
          <a:bodyPr>
            <a:normAutofit fontScale="90000"/>
          </a:bodyPr>
          <a:lstStyle/>
          <a:p>
            <a:pPr algn="ctr"/>
            <a:r>
              <a:rPr lang="en-US" b="1" u="sng" dirty="0" smtClean="0">
                <a:latin typeface="+mn-lt"/>
              </a:rPr>
              <a:t>What is the role of the Employers?</a:t>
            </a:r>
            <a:endParaRPr lang="en-US" b="1" u="sng" dirty="0">
              <a:latin typeface="+mn-lt"/>
            </a:endParaRPr>
          </a:p>
        </p:txBody>
      </p:sp>
      <p:sp>
        <p:nvSpPr>
          <p:cNvPr id="5" name="Content Placeholder 2"/>
          <p:cNvSpPr>
            <a:spLocks noGrp="1"/>
          </p:cNvSpPr>
          <p:nvPr>
            <p:ph idx="1"/>
          </p:nvPr>
        </p:nvSpPr>
        <p:spPr>
          <a:xfrm>
            <a:off x="628650" y="1273809"/>
            <a:ext cx="7886700" cy="3039496"/>
          </a:xfrm>
        </p:spPr>
        <p:txBody>
          <a:bodyPr>
            <a:normAutofit/>
          </a:bodyPr>
          <a:lstStyle/>
          <a:p>
            <a:r>
              <a:rPr lang="en-US" dirty="0" smtClean="0"/>
              <a:t>Companies must establish </a:t>
            </a:r>
            <a:r>
              <a:rPr lang="en-US" b="1" u="sng" dirty="0" smtClean="0"/>
              <a:t>Signatory Employer </a:t>
            </a:r>
            <a:r>
              <a:rPr lang="en-US" dirty="0" smtClean="0"/>
              <a:t>relationship with Sinclair</a:t>
            </a:r>
          </a:p>
          <a:p>
            <a:r>
              <a:rPr lang="en-US" dirty="0" smtClean="0"/>
              <a:t>Work with high school partners to provide work-based learning opportunities </a:t>
            </a:r>
          </a:p>
          <a:p>
            <a:r>
              <a:rPr lang="en-US" dirty="0" smtClean="0"/>
              <a:t>Design learning experiences for students to learn the career field</a:t>
            </a:r>
          </a:p>
          <a:p>
            <a:r>
              <a:rPr lang="en-US" dirty="0" smtClean="0"/>
              <a:t>Work with the high school contacts to report students progress</a:t>
            </a:r>
          </a:p>
          <a:p>
            <a:r>
              <a:rPr lang="en-US" dirty="0" smtClean="0"/>
              <a:t>Provide students opportunities after graduation</a:t>
            </a:r>
            <a:endParaRPr lang="en-US" dirty="0"/>
          </a:p>
        </p:txBody>
      </p:sp>
    </p:spTree>
    <p:extLst>
      <p:ext uri="{BB962C8B-B14F-4D97-AF65-F5344CB8AC3E}">
        <p14:creationId xmlns:p14="http://schemas.microsoft.com/office/powerpoint/2010/main" val="1849041046"/>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1712887A-73F8-479A-B820-B5BFD5E5B70E}"/>
              </a:ext>
            </a:extLst>
          </p:cNvPr>
          <p:cNvSpPr>
            <a:spLocks noGrp="1"/>
          </p:cNvSpPr>
          <p:nvPr>
            <p:ph type="title"/>
          </p:nvPr>
        </p:nvSpPr>
        <p:spPr>
          <a:xfrm>
            <a:off x="1161500" y="236482"/>
            <a:ext cx="6894680" cy="830430"/>
          </a:xfrm>
        </p:spPr>
        <p:txBody>
          <a:bodyPr>
            <a:normAutofit/>
          </a:bodyPr>
          <a:lstStyle/>
          <a:p>
            <a:pPr algn="ctr"/>
            <a:r>
              <a:rPr lang="en-US" b="1" u="sng" dirty="0" smtClean="0">
                <a:latin typeface="+mn-lt"/>
              </a:rPr>
              <a:t>Working with Businesses</a:t>
            </a:r>
            <a:endParaRPr lang="en-US" b="1" u="sng" dirty="0">
              <a:latin typeface="+mn-lt"/>
            </a:endParaRPr>
          </a:p>
        </p:txBody>
      </p:sp>
      <p:sp>
        <p:nvSpPr>
          <p:cNvPr id="5" name="Content Placeholder 2"/>
          <p:cNvSpPr>
            <a:spLocks noGrp="1"/>
          </p:cNvSpPr>
          <p:nvPr>
            <p:ph idx="1"/>
          </p:nvPr>
        </p:nvSpPr>
        <p:spPr>
          <a:xfrm>
            <a:off x="628650" y="1273809"/>
            <a:ext cx="7886700" cy="3039496"/>
          </a:xfrm>
        </p:spPr>
        <p:txBody>
          <a:bodyPr>
            <a:normAutofit/>
          </a:bodyPr>
          <a:lstStyle/>
          <a:p>
            <a:r>
              <a:rPr lang="en-US" dirty="0" smtClean="0"/>
              <a:t>Establish partnerships with companies </a:t>
            </a:r>
          </a:p>
          <a:p>
            <a:pPr lvl="1"/>
            <a:r>
              <a:rPr lang="en-US" dirty="0" smtClean="0"/>
              <a:t>BAC, Chamber of Commerce, Sponsors</a:t>
            </a:r>
          </a:p>
          <a:p>
            <a:r>
              <a:rPr lang="en-US" dirty="0" smtClean="0"/>
              <a:t>Work with company to design unique opportunities </a:t>
            </a:r>
          </a:p>
          <a:p>
            <a:r>
              <a:rPr lang="en-US" dirty="0" smtClean="0"/>
              <a:t>Understanding minor labor laws</a:t>
            </a:r>
          </a:p>
          <a:p>
            <a:r>
              <a:rPr lang="en-US" dirty="0" smtClean="0"/>
              <a:t>SB 166</a:t>
            </a:r>
          </a:p>
          <a:p>
            <a:r>
              <a:rPr lang="en-US" dirty="0" smtClean="0"/>
              <a:t>Sinclair is here to help! </a:t>
            </a:r>
          </a:p>
        </p:txBody>
      </p:sp>
    </p:spTree>
    <p:extLst>
      <p:ext uri="{BB962C8B-B14F-4D97-AF65-F5344CB8AC3E}">
        <p14:creationId xmlns:p14="http://schemas.microsoft.com/office/powerpoint/2010/main" val="1319908228"/>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45FDE85-B080-F245-9E12-5EECC71AED8A}"/>
              </a:ext>
            </a:extLst>
          </p:cNvPr>
          <p:cNvSpPr>
            <a:spLocks noGrp="1"/>
          </p:cNvSpPr>
          <p:nvPr>
            <p:ph type="ctrTitle"/>
          </p:nvPr>
        </p:nvSpPr>
        <p:spPr>
          <a:xfrm>
            <a:off x="-648925" y="-567863"/>
            <a:ext cx="10406786" cy="2640113"/>
          </a:xfrm>
        </p:spPr>
        <p:txBody>
          <a:bodyPr anchor="b">
            <a:normAutofit/>
          </a:bodyPr>
          <a:lstStyle>
            <a:lvl1pPr algn="ctr">
              <a:defRPr sz="4500"/>
            </a:lvl1pPr>
          </a:lstStyle>
          <a:p>
            <a:r>
              <a:rPr lang="en-US" sz="3800" dirty="0">
                <a:solidFill>
                  <a:srgbClr val="AC1A2F"/>
                </a:solidFill>
                <a:latin typeface="Arial Black" panose="020B0A04020102020204" pitchFamily="34" charset="0"/>
              </a:rPr>
              <a:t>Session Two:  </a:t>
            </a:r>
            <a:r>
              <a:rPr lang="en-US" sz="3800" dirty="0" smtClean="0">
                <a:solidFill>
                  <a:srgbClr val="AC1A2F"/>
                </a:solidFill>
                <a:latin typeface="Arial Black" panose="020B0A04020102020204" pitchFamily="34" charset="0"/>
              </a:rPr>
              <a:t>Pre-Apprenticeship </a:t>
            </a:r>
            <a:br>
              <a:rPr lang="en-US" sz="3800" dirty="0" smtClean="0">
                <a:solidFill>
                  <a:srgbClr val="AC1A2F"/>
                </a:solidFill>
                <a:latin typeface="Arial Black" panose="020B0A04020102020204" pitchFamily="34" charset="0"/>
              </a:rPr>
            </a:br>
            <a:r>
              <a:rPr lang="en-US" sz="3800" dirty="0" smtClean="0">
                <a:solidFill>
                  <a:srgbClr val="AC1A2F"/>
                </a:solidFill>
                <a:latin typeface="Arial Black" panose="020B0A04020102020204" pitchFamily="34" charset="0"/>
              </a:rPr>
              <a:t>Best </a:t>
            </a:r>
            <a:r>
              <a:rPr lang="en-US" sz="3800" dirty="0">
                <a:solidFill>
                  <a:srgbClr val="AC1A2F"/>
                </a:solidFill>
                <a:latin typeface="Arial Black" panose="020B0A04020102020204" pitchFamily="34" charset="0"/>
              </a:rPr>
              <a:t>Practices</a:t>
            </a:r>
            <a:r>
              <a:rPr lang="en-US" sz="3900" dirty="0">
                <a:solidFill>
                  <a:srgbClr val="AC1A2F"/>
                </a:solidFill>
                <a:latin typeface="Arial Black" panose="020B0A04020102020204" pitchFamily="34" charset="0"/>
              </a:rPr>
              <a:t/>
            </a:r>
            <a:br>
              <a:rPr lang="en-US" sz="3900" dirty="0">
                <a:solidFill>
                  <a:srgbClr val="AC1A2F"/>
                </a:solidFill>
                <a:latin typeface="Arial Black" panose="020B0A04020102020204" pitchFamily="34" charset="0"/>
              </a:rPr>
            </a:br>
            <a:endParaRPr lang="en-US" sz="3900" dirty="0">
              <a:solidFill>
                <a:srgbClr val="AC1A2F"/>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8713" y="4108856"/>
            <a:ext cx="1832109" cy="612349"/>
          </a:xfrm>
          <a:prstGeom prst="rect">
            <a:avLst/>
          </a:prstGeom>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93887" y="4108856"/>
            <a:ext cx="2375323" cy="676547"/>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80375" y="3729042"/>
            <a:ext cx="1680090" cy="1025986"/>
          </a:xfrm>
          <a:prstGeom prst="rect">
            <a:avLst/>
          </a:prstGeom>
        </p:spPr>
      </p:pic>
      <p:sp>
        <p:nvSpPr>
          <p:cNvPr id="2" name="Rectangle 1"/>
          <p:cNvSpPr/>
          <p:nvPr/>
        </p:nvSpPr>
        <p:spPr>
          <a:xfrm>
            <a:off x="2268468" y="1780734"/>
            <a:ext cx="4572000" cy="1569660"/>
          </a:xfrm>
          <a:prstGeom prst="rect">
            <a:avLst/>
          </a:prstGeom>
        </p:spPr>
        <p:txBody>
          <a:bodyPr>
            <a:spAutoFit/>
          </a:bodyPr>
          <a:lstStyle/>
          <a:p>
            <a:pPr algn="ctr"/>
            <a:r>
              <a:rPr lang="en-US" sz="4800" b="1" dirty="0" smtClean="0">
                <a:latin typeface="Arial Black" panose="020B0A04020102020204" pitchFamily="34" charset="0"/>
              </a:rPr>
              <a:t>Panel Discussion</a:t>
            </a:r>
            <a:endParaRPr lang="en-US" sz="4800" b="1" dirty="0">
              <a:latin typeface="Arial Black" panose="020B0A04020102020204" pitchFamily="34" charset="0"/>
            </a:endParaRPr>
          </a:p>
        </p:txBody>
      </p:sp>
    </p:spTree>
    <p:extLst>
      <p:ext uri="{BB962C8B-B14F-4D97-AF65-F5344CB8AC3E}">
        <p14:creationId xmlns:p14="http://schemas.microsoft.com/office/powerpoint/2010/main" val="713568355"/>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8F8AE6FB-0E3E-AA43-9CCB-22CAA9AC5144}"/>
              </a:ext>
            </a:extLst>
          </p:cNvPr>
          <p:cNvCxnSpPr/>
          <p:nvPr/>
        </p:nvCxnSpPr>
        <p:spPr>
          <a:xfrm>
            <a:off x="259487" y="1374609"/>
            <a:ext cx="8599991" cy="0"/>
          </a:xfrm>
          <a:prstGeom prst="line">
            <a:avLst/>
          </a:prstGeom>
          <a:ln w="34925">
            <a:solidFill>
              <a:srgbClr val="AC1A2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3FE789C0-A207-BE40-B0AB-39AA7003B1D1}"/>
              </a:ext>
            </a:extLst>
          </p:cNvPr>
          <p:cNvCxnSpPr/>
          <p:nvPr/>
        </p:nvCxnSpPr>
        <p:spPr>
          <a:xfrm>
            <a:off x="272004" y="4141446"/>
            <a:ext cx="8599991" cy="0"/>
          </a:xfrm>
          <a:prstGeom prst="line">
            <a:avLst/>
          </a:prstGeom>
          <a:ln w="34925">
            <a:solidFill>
              <a:srgbClr val="AC1A2F"/>
            </a:solidFill>
          </a:ln>
        </p:spPr>
        <p:style>
          <a:lnRef idx="1">
            <a:schemeClr val="accent1"/>
          </a:lnRef>
          <a:fillRef idx="0">
            <a:schemeClr val="accent1"/>
          </a:fillRef>
          <a:effectRef idx="0">
            <a:schemeClr val="accent1"/>
          </a:effectRef>
          <a:fontRef idx="minor">
            <a:schemeClr val="tx1"/>
          </a:fontRef>
        </p:style>
      </p:cxnSp>
      <p:sp>
        <p:nvSpPr>
          <p:cNvPr id="9" name="Title 1">
            <a:extLst>
              <a:ext uri="{FF2B5EF4-FFF2-40B4-BE49-F238E27FC236}">
                <a16:creationId xmlns:a16="http://schemas.microsoft.com/office/drawing/2014/main" id="{B45FDE85-B080-F245-9E12-5EECC71AED8A}"/>
              </a:ext>
            </a:extLst>
          </p:cNvPr>
          <p:cNvSpPr>
            <a:spLocks noGrp="1"/>
          </p:cNvSpPr>
          <p:nvPr>
            <p:ph type="ctrTitle"/>
          </p:nvPr>
        </p:nvSpPr>
        <p:spPr>
          <a:xfrm>
            <a:off x="259486" y="191290"/>
            <a:ext cx="8599990" cy="1081786"/>
          </a:xfrm>
        </p:spPr>
        <p:txBody>
          <a:bodyPr anchor="b"/>
          <a:lstStyle>
            <a:lvl1pPr algn="ctr">
              <a:defRPr sz="4500"/>
            </a:lvl1pPr>
          </a:lstStyle>
          <a:p>
            <a:r>
              <a:rPr lang="en-US" dirty="0" smtClean="0">
                <a:solidFill>
                  <a:srgbClr val="AC1A2F"/>
                </a:solidFill>
              </a:rPr>
              <a:t>Survey</a:t>
            </a:r>
            <a:endParaRPr lang="en-US" dirty="0">
              <a:solidFill>
                <a:srgbClr val="AC1A2F"/>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6831" y="1671581"/>
            <a:ext cx="2425299" cy="3143996"/>
          </a:xfrm>
          <a:prstGeom prst="rect">
            <a:avLst/>
          </a:prstGeom>
        </p:spPr>
      </p:pic>
    </p:spTree>
    <p:extLst>
      <p:ext uri="{BB962C8B-B14F-4D97-AF65-F5344CB8AC3E}">
        <p14:creationId xmlns:p14="http://schemas.microsoft.com/office/powerpoint/2010/main" val="3450709239"/>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8F8AE6FB-0E3E-AA43-9CCB-22CAA9AC5144}"/>
              </a:ext>
            </a:extLst>
          </p:cNvPr>
          <p:cNvCxnSpPr/>
          <p:nvPr/>
        </p:nvCxnSpPr>
        <p:spPr>
          <a:xfrm>
            <a:off x="259487" y="1374609"/>
            <a:ext cx="8599991" cy="0"/>
          </a:xfrm>
          <a:prstGeom prst="line">
            <a:avLst/>
          </a:prstGeom>
          <a:ln w="34925">
            <a:solidFill>
              <a:srgbClr val="AC1A2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3FE789C0-A207-BE40-B0AB-39AA7003B1D1}"/>
              </a:ext>
            </a:extLst>
          </p:cNvPr>
          <p:cNvCxnSpPr/>
          <p:nvPr/>
        </p:nvCxnSpPr>
        <p:spPr>
          <a:xfrm>
            <a:off x="272004" y="4141446"/>
            <a:ext cx="8599991" cy="0"/>
          </a:xfrm>
          <a:prstGeom prst="line">
            <a:avLst/>
          </a:prstGeom>
          <a:ln w="34925">
            <a:solidFill>
              <a:srgbClr val="AC1A2F"/>
            </a:solidFill>
          </a:ln>
        </p:spPr>
        <p:style>
          <a:lnRef idx="1">
            <a:schemeClr val="accent1"/>
          </a:lnRef>
          <a:fillRef idx="0">
            <a:schemeClr val="accent1"/>
          </a:fillRef>
          <a:effectRef idx="0">
            <a:schemeClr val="accent1"/>
          </a:effectRef>
          <a:fontRef idx="minor">
            <a:schemeClr val="tx1"/>
          </a:fontRef>
        </p:style>
      </p:cxnSp>
      <p:sp>
        <p:nvSpPr>
          <p:cNvPr id="9" name="Title 1">
            <a:extLst>
              <a:ext uri="{FF2B5EF4-FFF2-40B4-BE49-F238E27FC236}">
                <a16:creationId xmlns:a16="http://schemas.microsoft.com/office/drawing/2014/main" id="{B45FDE85-B080-F245-9E12-5EECC71AED8A}"/>
              </a:ext>
            </a:extLst>
          </p:cNvPr>
          <p:cNvSpPr>
            <a:spLocks noGrp="1"/>
          </p:cNvSpPr>
          <p:nvPr>
            <p:ph type="ctrTitle"/>
          </p:nvPr>
        </p:nvSpPr>
        <p:spPr>
          <a:xfrm>
            <a:off x="259486" y="191290"/>
            <a:ext cx="8599990" cy="1081786"/>
          </a:xfrm>
        </p:spPr>
        <p:txBody>
          <a:bodyPr anchor="b"/>
          <a:lstStyle>
            <a:lvl1pPr algn="ctr">
              <a:defRPr sz="4500"/>
            </a:lvl1pPr>
          </a:lstStyle>
          <a:p>
            <a:r>
              <a:rPr lang="en-US" dirty="0" smtClean="0">
                <a:solidFill>
                  <a:srgbClr val="AC1A2F"/>
                </a:solidFill>
              </a:rPr>
              <a:t>Questions</a:t>
            </a:r>
            <a:endParaRPr lang="en-US" dirty="0">
              <a:solidFill>
                <a:srgbClr val="AC1A2F"/>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8844" y="1601555"/>
            <a:ext cx="3621273" cy="2211413"/>
          </a:xfrm>
          <a:prstGeom prst="rect">
            <a:avLst/>
          </a:prstGeom>
        </p:spPr>
      </p:pic>
    </p:spTree>
    <p:extLst>
      <p:ext uri="{BB962C8B-B14F-4D97-AF65-F5344CB8AC3E}">
        <p14:creationId xmlns:p14="http://schemas.microsoft.com/office/powerpoint/2010/main" val="2648444044"/>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917" y="80093"/>
            <a:ext cx="8593016" cy="994172"/>
          </a:xfrm>
        </p:spPr>
        <p:txBody>
          <a:bodyPr>
            <a:normAutofit/>
          </a:bodyPr>
          <a:lstStyle/>
          <a:p>
            <a:r>
              <a:rPr lang="en-US" u="sng" dirty="0" smtClean="0"/>
              <a:t>Contact Information</a:t>
            </a:r>
            <a:endParaRPr lang="en-US" u="sng" dirty="0"/>
          </a:p>
        </p:txBody>
      </p:sp>
      <p:sp>
        <p:nvSpPr>
          <p:cNvPr id="3" name="Content Placeholder 2"/>
          <p:cNvSpPr>
            <a:spLocks noGrp="1"/>
          </p:cNvSpPr>
          <p:nvPr>
            <p:ph idx="1"/>
          </p:nvPr>
        </p:nvSpPr>
        <p:spPr/>
        <p:txBody>
          <a:bodyPr/>
          <a:lstStyle/>
          <a:p>
            <a:endParaRPr lang="en-US" dirty="0"/>
          </a:p>
          <a:p>
            <a:pPr marL="0" indent="0" algn="ctr">
              <a:buNone/>
            </a:pPr>
            <a:r>
              <a:rPr lang="en-US" sz="3200" b="1" dirty="0" smtClean="0"/>
              <a:t>Todd Schilling</a:t>
            </a:r>
          </a:p>
          <a:p>
            <a:pPr marL="342851" lvl="1" indent="0" algn="ctr">
              <a:buNone/>
            </a:pPr>
            <a:r>
              <a:rPr lang="en-US" sz="3200" b="1" dirty="0" smtClean="0"/>
              <a:t>Email: </a:t>
            </a:r>
            <a:r>
              <a:rPr lang="en-US" sz="3200" b="1" dirty="0" smtClean="0">
                <a:hlinkClick r:id="rId2"/>
              </a:rPr>
              <a:t>todd.schilling@Sinclair.edu</a:t>
            </a:r>
            <a:endParaRPr lang="en-US" sz="3200" b="1" dirty="0" smtClean="0"/>
          </a:p>
          <a:p>
            <a:pPr marL="342851" lvl="1" indent="0" algn="ctr">
              <a:buNone/>
            </a:pPr>
            <a:r>
              <a:rPr lang="en-US" sz="3200" b="1" dirty="0" smtClean="0"/>
              <a:t>Phone: 937-512-3355</a:t>
            </a:r>
          </a:p>
          <a:p>
            <a:endParaRPr lang="en-US" sz="3200" dirty="0"/>
          </a:p>
          <a:p>
            <a:pPr marL="0" indent="0">
              <a:buNone/>
            </a:pPr>
            <a:endParaRPr lang="en-US" dirty="0"/>
          </a:p>
        </p:txBody>
      </p:sp>
    </p:spTree>
    <p:extLst>
      <p:ext uri="{BB962C8B-B14F-4D97-AF65-F5344CB8AC3E}">
        <p14:creationId xmlns:p14="http://schemas.microsoft.com/office/powerpoint/2010/main" val="860345436"/>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8F8AE6FB-0E3E-AA43-9CCB-22CAA9AC5144}"/>
              </a:ext>
            </a:extLst>
          </p:cNvPr>
          <p:cNvCxnSpPr/>
          <p:nvPr/>
        </p:nvCxnSpPr>
        <p:spPr>
          <a:xfrm>
            <a:off x="259487" y="1374609"/>
            <a:ext cx="8599991" cy="0"/>
          </a:xfrm>
          <a:prstGeom prst="line">
            <a:avLst/>
          </a:prstGeom>
          <a:ln w="34925">
            <a:solidFill>
              <a:srgbClr val="AC1A2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3FE789C0-A207-BE40-B0AB-39AA7003B1D1}"/>
              </a:ext>
            </a:extLst>
          </p:cNvPr>
          <p:cNvCxnSpPr/>
          <p:nvPr/>
        </p:nvCxnSpPr>
        <p:spPr>
          <a:xfrm>
            <a:off x="272004" y="4141446"/>
            <a:ext cx="8599991" cy="0"/>
          </a:xfrm>
          <a:prstGeom prst="line">
            <a:avLst/>
          </a:prstGeom>
          <a:ln w="34925">
            <a:solidFill>
              <a:srgbClr val="AC1A2F"/>
            </a:solidFill>
          </a:ln>
        </p:spPr>
        <p:style>
          <a:lnRef idx="1">
            <a:schemeClr val="accent1"/>
          </a:lnRef>
          <a:fillRef idx="0">
            <a:schemeClr val="accent1"/>
          </a:fillRef>
          <a:effectRef idx="0">
            <a:schemeClr val="accent1"/>
          </a:effectRef>
          <a:fontRef idx="minor">
            <a:schemeClr val="tx1"/>
          </a:fontRef>
        </p:style>
      </p:cxnSp>
      <p:sp>
        <p:nvSpPr>
          <p:cNvPr id="9" name="Title 1">
            <a:extLst>
              <a:ext uri="{FF2B5EF4-FFF2-40B4-BE49-F238E27FC236}">
                <a16:creationId xmlns:a16="http://schemas.microsoft.com/office/drawing/2014/main" id="{B45FDE85-B080-F245-9E12-5EECC71AED8A}"/>
              </a:ext>
            </a:extLst>
          </p:cNvPr>
          <p:cNvSpPr>
            <a:spLocks noGrp="1"/>
          </p:cNvSpPr>
          <p:nvPr>
            <p:ph type="ctrTitle"/>
          </p:nvPr>
        </p:nvSpPr>
        <p:spPr>
          <a:xfrm>
            <a:off x="259486" y="191290"/>
            <a:ext cx="8599990" cy="1081786"/>
          </a:xfrm>
        </p:spPr>
        <p:txBody>
          <a:bodyPr anchor="b"/>
          <a:lstStyle>
            <a:lvl1pPr algn="ctr">
              <a:defRPr sz="4500"/>
            </a:lvl1pPr>
          </a:lstStyle>
          <a:p>
            <a:r>
              <a:rPr lang="en-US" dirty="0" smtClean="0">
                <a:solidFill>
                  <a:srgbClr val="AC1A2F"/>
                </a:solidFill>
              </a:rPr>
              <a:t>Thank you!</a:t>
            </a:r>
            <a:endParaRPr lang="en-US" dirty="0">
              <a:solidFill>
                <a:srgbClr val="AC1A2F"/>
              </a:solidFill>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60434" y="2172362"/>
            <a:ext cx="2353205" cy="1437039"/>
          </a:xfrm>
          <a:prstGeom prst="rect">
            <a:avLst/>
          </a:prstGeom>
        </p:spPr>
      </p:pic>
      <p:pic>
        <p:nvPicPr>
          <p:cNvPr id="11" name="Picture 1" descr="cid:image001.jpg@01D39532.73D41A6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13101" y="2459210"/>
            <a:ext cx="2946375" cy="612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 descr="SuccessBound | Ohio Department of Educa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3472" y="2132263"/>
            <a:ext cx="2857500" cy="1266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6586816"/>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83986354"/>
              </p:ext>
            </p:extLst>
          </p:nvPr>
        </p:nvGraphicFramePr>
        <p:xfrm>
          <a:off x="628650" y="1273175"/>
          <a:ext cx="7886700" cy="3225800"/>
        </p:xfrm>
        <a:graphic>
          <a:graphicData uri="http://schemas.openxmlformats.org/drawingml/2006/table">
            <a:tbl>
              <a:tblPr firstRow="1" bandRow="1">
                <a:tableStyleId>{0660B408-B3CF-4A94-85FC-2B1E0A45F4A2}</a:tableStyleId>
              </a:tblPr>
              <a:tblGrid>
                <a:gridCol w="1242031">
                  <a:extLst>
                    <a:ext uri="{9D8B030D-6E8A-4147-A177-3AD203B41FA5}">
                      <a16:colId xmlns:a16="http://schemas.microsoft.com/office/drawing/2014/main" val="2845706558"/>
                    </a:ext>
                  </a:extLst>
                </a:gridCol>
                <a:gridCol w="6644669">
                  <a:extLst>
                    <a:ext uri="{9D8B030D-6E8A-4147-A177-3AD203B41FA5}">
                      <a16:colId xmlns:a16="http://schemas.microsoft.com/office/drawing/2014/main" val="3919312990"/>
                    </a:ext>
                  </a:extLst>
                </a:gridCol>
              </a:tblGrid>
              <a:tr h="370840">
                <a:tc>
                  <a:txBody>
                    <a:bodyPr/>
                    <a:lstStyle/>
                    <a:p>
                      <a:r>
                        <a:rPr lang="en-US" dirty="0" smtClean="0"/>
                        <a:t>Time</a:t>
                      </a:r>
                      <a:endParaRPr lang="en-US" dirty="0"/>
                    </a:p>
                  </a:txBody>
                  <a:tcPr>
                    <a:solidFill>
                      <a:srgbClr val="AC1A2F"/>
                    </a:solidFill>
                  </a:tcPr>
                </a:tc>
                <a:tc>
                  <a:txBody>
                    <a:bodyPr/>
                    <a:lstStyle/>
                    <a:p>
                      <a:r>
                        <a:rPr lang="en-US" dirty="0" smtClean="0"/>
                        <a:t>Information</a:t>
                      </a:r>
                      <a:endParaRPr lang="en-US" dirty="0"/>
                    </a:p>
                  </a:txBody>
                  <a:tcPr>
                    <a:solidFill>
                      <a:srgbClr val="AC1A2F"/>
                    </a:solidFill>
                  </a:tcPr>
                </a:tc>
                <a:extLst>
                  <a:ext uri="{0D108BD9-81ED-4DB2-BD59-A6C34878D82A}">
                    <a16:rowId xmlns:a16="http://schemas.microsoft.com/office/drawing/2014/main" val="620009891"/>
                  </a:ext>
                </a:extLst>
              </a:tr>
              <a:tr h="370840">
                <a:tc>
                  <a:txBody>
                    <a:bodyPr/>
                    <a:lstStyle/>
                    <a:p>
                      <a:r>
                        <a:rPr lang="en-US" dirty="0" smtClean="0"/>
                        <a:t>1:00</a:t>
                      </a:r>
                      <a:r>
                        <a:rPr lang="en-US" baseline="0" dirty="0" smtClean="0"/>
                        <a:t> pm</a:t>
                      </a:r>
                      <a:endParaRPr lang="en-US" dirty="0"/>
                    </a:p>
                  </a:txBody>
                  <a:tcPr>
                    <a:solidFill>
                      <a:schemeClr val="bg1">
                        <a:lumMod val="95000"/>
                      </a:schemeClr>
                    </a:solidFill>
                  </a:tcPr>
                </a:tc>
                <a:tc>
                  <a:txBody>
                    <a:bodyPr/>
                    <a:lstStyle/>
                    <a:p>
                      <a:r>
                        <a:rPr lang="en-US" dirty="0" smtClean="0"/>
                        <a:t>Introductions:</a:t>
                      </a:r>
                      <a:r>
                        <a:rPr lang="en-US" baseline="0" dirty="0" smtClean="0"/>
                        <a:t> Pam Hunt, West Region, Chief Administrator </a:t>
                      </a:r>
                      <a:endParaRPr lang="en-US" dirty="0"/>
                    </a:p>
                  </a:txBody>
                  <a:tcPr>
                    <a:solidFill>
                      <a:schemeClr val="bg1">
                        <a:lumMod val="95000"/>
                      </a:schemeClr>
                    </a:solidFill>
                  </a:tcPr>
                </a:tc>
                <a:extLst>
                  <a:ext uri="{0D108BD9-81ED-4DB2-BD59-A6C34878D82A}">
                    <a16:rowId xmlns:a16="http://schemas.microsoft.com/office/drawing/2014/main" val="3484551119"/>
                  </a:ext>
                </a:extLst>
              </a:tr>
              <a:tr h="370840">
                <a:tc>
                  <a:txBody>
                    <a:bodyPr/>
                    <a:lstStyle/>
                    <a:p>
                      <a:r>
                        <a:rPr lang="en-US" dirty="0" smtClean="0"/>
                        <a:t>1:05 pm</a:t>
                      </a:r>
                      <a:endParaRPr lang="en-US" dirty="0"/>
                    </a:p>
                  </a:txBody>
                  <a:tcPr>
                    <a:solidFill>
                      <a:schemeClr val="bg1">
                        <a:lumMod val="85000"/>
                      </a:schemeClr>
                    </a:solidFill>
                  </a:tcPr>
                </a:tc>
                <a:tc>
                  <a:txBody>
                    <a:bodyPr/>
                    <a:lstStyle/>
                    <a:p>
                      <a:r>
                        <a:rPr lang="en-US" dirty="0" smtClean="0"/>
                        <a:t>Pre-Apprenticeship Refresher</a:t>
                      </a:r>
                      <a:r>
                        <a:rPr lang="en-US" baseline="0" dirty="0" smtClean="0"/>
                        <a:t>: Todd Schilling, Pre-Apprenticeship Coordinator</a:t>
                      </a:r>
                      <a:endParaRPr lang="en-US" dirty="0"/>
                    </a:p>
                  </a:txBody>
                  <a:tcPr>
                    <a:solidFill>
                      <a:schemeClr val="bg1">
                        <a:lumMod val="85000"/>
                      </a:schemeClr>
                    </a:solidFill>
                  </a:tcPr>
                </a:tc>
                <a:extLst>
                  <a:ext uri="{0D108BD9-81ED-4DB2-BD59-A6C34878D82A}">
                    <a16:rowId xmlns:a16="http://schemas.microsoft.com/office/drawing/2014/main" val="1532292495"/>
                  </a:ext>
                </a:extLst>
              </a:tr>
              <a:tr h="370840">
                <a:tc>
                  <a:txBody>
                    <a:bodyPr/>
                    <a:lstStyle/>
                    <a:p>
                      <a:r>
                        <a:rPr lang="en-US" dirty="0" smtClean="0"/>
                        <a:t>1:10 pm</a:t>
                      </a:r>
                      <a:endParaRPr lang="en-US" dirty="0" smtClean="0"/>
                    </a:p>
                  </a:txBody>
                  <a:tcPr>
                    <a:solidFill>
                      <a:schemeClr val="bg1">
                        <a:lumMod val="95000"/>
                      </a:schemeClr>
                    </a:solidFill>
                  </a:tcPr>
                </a:tc>
                <a:tc>
                  <a:txBody>
                    <a:bodyPr/>
                    <a:lstStyle/>
                    <a:p>
                      <a:r>
                        <a:rPr lang="en-US" dirty="0" smtClean="0"/>
                        <a:t>Panel Discussion:</a:t>
                      </a:r>
                    </a:p>
                    <a:p>
                      <a:pPr marL="285750" indent="-285750">
                        <a:buFont typeface="Arial" panose="020B0604020202020204" pitchFamily="34" charset="0"/>
                        <a:buChar char="•"/>
                      </a:pPr>
                      <a:r>
                        <a:rPr lang="en-US" dirty="0" smtClean="0"/>
                        <a:t>Jeff Berk</a:t>
                      </a:r>
                      <a:r>
                        <a:rPr lang="en-US" baseline="0" dirty="0" smtClean="0"/>
                        <a:t> – Stebbins High School</a:t>
                      </a:r>
                    </a:p>
                    <a:p>
                      <a:pPr marL="285750" indent="-285750">
                        <a:buFont typeface="Arial" panose="020B0604020202020204" pitchFamily="34" charset="0"/>
                        <a:buChar char="•"/>
                      </a:pPr>
                      <a:r>
                        <a:rPr lang="en-US" baseline="0" dirty="0" smtClean="0"/>
                        <a:t>Mark Edwards – Reading Community Schools</a:t>
                      </a:r>
                    </a:p>
                    <a:p>
                      <a:pPr marL="285750" indent="-285750">
                        <a:buFont typeface="Arial" panose="020B0604020202020204" pitchFamily="34" charset="0"/>
                        <a:buChar char="•"/>
                      </a:pPr>
                      <a:r>
                        <a:rPr lang="en-US" baseline="0" dirty="0" smtClean="0"/>
                        <a:t>Corrine Hayes – Southwest Local Schools</a:t>
                      </a:r>
                    </a:p>
                    <a:p>
                      <a:pPr marL="285750" indent="-285750">
                        <a:buFont typeface="Arial" panose="020B0604020202020204" pitchFamily="34" charset="0"/>
                        <a:buChar char="•"/>
                      </a:pPr>
                      <a:r>
                        <a:rPr lang="en-US" baseline="0" dirty="0" smtClean="0"/>
                        <a:t>Tony Trapp – Upper Valley Career Center</a:t>
                      </a:r>
                    </a:p>
                    <a:p>
                      <a:pPr marL="285750" indent="-285750">
                        <a:buFont typeface="Arial" panose="020B0604020202020204" pitchFamily="34" charset="0"/>
                        <a:buChar char="•"/>
                      </a:pPr>
                      <a:r>
                        <a:rPr lang="en-US" baseline="0" dirty="0" smtClean="0"/>
                        <a:t>Jessie Zink – </a:t>
                      </a:r>
                      <a:r>
                        <a:rPr lang="en-US" baseline="0" dirty="0" err="1" smtClean="0"/>
                        <a:t>Northmont</a:t>
                      </a:r>
                      <a:r>
                        <a:rPr lang="en-US" baseline="0" dirty="0" smtClean="0"/>
                        <a:t> City Schools </a:t>
                      </a:r>
                      <a:endParaRPr lang="en-US" dirty="0"/>
                    </a:p>
                  </a:txBody>
                  <a:tcPr>
                    <a:solidFill>
                      <a:schemeClr val="bg1">
                        <a:lumMod val="95000"/>
                      </a:schemeClr>
                    </a:solidFill>
                  </a:tcPr>
                </a:tc>
                <a:extLst>
                  <a:ext uri="{0D108BD9-81ED-4DB2-BD59-A6C34878D82A}">
                    <a16:rowId xmlns:a16="http://schemas.microsoft.com/office/drawing/2014/main" val="2759715288"/>
                  </a:ext>
                </a:extLst>
              </a:tr>
              <a:tr h="370840">
                <a:tc>
                  <a:txBody>
                    <a:bodyPr/>
                    <a:lstStyle/>
                    <a:p>
                      <a:r>
                        <a:rPr lang="en-US" dirty="0" smtClean="0"/>
                        <a:t>2:05 pm</a:t>
                      </a:r>
                      <a:endParaRPr lang="en-US" dirty="0" smtClean="0"/>
                    </a:p>
                  </a:txBody>
                  <a:tcPr>
                    <a:lnB>
                      <a:noFill/>
                    </a:lnB>
                    <a:solidFill>
                      <a:schemeClr val="bg1">
                        <a:lumMod val="85000"/>
                      </a:schemeClr>
                    </a:solidFill>
                  </a:tcPr>
                </a:tc>
                <a:tc>
                  <a:txBody>
                    <a:bodyPr/>
                    <a:lstStyle/>
                    <a:p>
                      <a:r>
                        <a:rPr lang="en-US" dirty="0" smtClean="0"/>
                        <a:t>Open Discussion with Panelist</a:t>
                      </a:r>
                    </a:p>
                  </a:txBody>
                  <a:tcPr>
                    <a:solidFill>
                      <a:schemeClr val="bg1">
                        <a:lumMod val="85000"/>
                      </a:schemeClr>
                    </a:solidFill>
                  </a:tcPr>
                </a:tc>
                <a:extLst>
                  <a:ext uri="{0D108BD9-81ED-4DB2-BD59-A6C34878D82A}">
                    <a16:rowId xmlns:a16="http://schemas.microsoft.com/office/drawing/2014/main" val="3461443689"/>
                  </a:ext>
                </a:extLst>
              </a:tr>
              <a:tr h="370840">
                <a:tc>
                  <a:txBody>
                    <a:bodyPr/>
                    <a:lstStyle/>
                    <a:p>
                      <a:r>
                        <a:rPr lang="en-US" dirty="0" smtClean="0"/>
                        <a:t>2:25 pm</a:t>
                      </a:r>
                      <a:endParaRPr lang="en-US" dirty="0" smtClean="0"/>
                    </a:p>
                  </a:txBody>
                  <a:tcP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r>
                        <a:rPr lang="en-US" dirty="0" smtClean="0"/>
                        <a:t>Wrap</a:t>
                      </a:r>
                      <a:r>
                        <a:rPr lang="en-US" baseline="0" dirty="0" smtClean="0"/>
                        <a:t> up and Survey</a:t>
                      </a:r>
                      <a:endParaRPr lang="en-US" dirty="0" smtClean="0"/>
                    </a:p>
                  </a:txBody>
                  <a:tcPr>
                    <a:lnL>
                      <a:noFill/>
                    </a:lnL>
                    <a:solidFill>
                      <a:schemeClr val="bg1">
                        <a:lumMod val="95000"/>
                      </a:schemeClr>
                    </a:solidFill>
                  </a:tcPr>
                </a:tc>
                <a:extLst>
                  <a:ext uri="{0D108BD9-81ED-4DB2-BD59-A6C34878D82A}">
                    <a16:rowId xmlns:a16="http://schemas.microsoft.com/office/drawing/2014/main" val="3255529852"/>
                  </a:ext>
                </a:extLst>
              </a:tr>
            </a:tbl>
          </a:graphicData>
        </a:graphic>
      </p:graphicFrame>
    </p:spTree>
    <p:extLst>
      <p:ext uri="{BB962C8B-B14F-4D97-AF65-F5344CB8AC3E}">
        <p14:creationId xmlns:p14="http://schemas.microsoft.com/office/powerpoint/2010/main" val="4040940068"/>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4690" y="170482"/>
            <a:ext cx="7886700" cy="994172"/>
          </a:xfrm>
        </p:spPr>
        <p:txBody>
          <a:bodyPr/>
          <a:lstStyle/>
          <a:p>
            <a:r>
              <a:rPr lang="en-US" dirty="0" smtClean="0"/>
              <a:t>Welcome</a:t>
            </a:r>
            <a:endParaRPr lang="en-US" dirty="0"/>
          </a:p>
        </p:txBody>
      </p:sp>
      <p:pic>
        <p:nvPicPr>
          <p:cNvPr id="4" name="Picture 2" descr="https://lh5.googleusercontent.com/4nvJsb_7w3lZSS8OoAYhtQn4AaEVpQ5n0hlUXi_omHMohT8NiFBwFzWlQ5pO4EKBa_KSUC0JRZtN5lKhlNeltmKdvqrkmC2CUWUTxd2FgEoKCIW5J3Etva61aukbBsEjOe1Sq2zYs65YoQgGnxyMt5XZ6mirLP45owCljnuD3sV3hAcnNBOuseABV5V0"/>
          <p:cNvPicPr>
            <a:picLocks noChangeAspect="1" noChangeArrowheads="1"/>
          </p:cNvPicPr>
          <p:nvPr/>
        </p:nvPicPr>
        <p:blipFill>
          <a:blip r:embed="rId2">
            <a:extLst>
              <a:ext uri="{28A0092B-C50C-407E-A947-70E740481C1C}">
                <a14:useLocalDpi xmlns:a14="http://schemas.microsoft.com/office/drawing/2010/main" val="0"/>
              </a:ext>
            </a:extLst>
          </a:blip>
          <a:srcRect t="10520" b="10520"/>
          <a:stretch>
            <a:fillRect/>
          </a:stretch>
        </p:blipFill>
        <p:spPr bwMode="auto">
          <a:xfrm>
            <a:off x="5279114" y="1458852"/>
            <a:ext cx="3350385" cy="2645606"/>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3"/>
          <p:cNvSpPr txBox="1">
            <a:spLocks/>
          </p:cNvSpPr>
          <p:nvPr/>
        </p:nvSpPr>
        <p:spPr>
          <a:xfrm>
            <a:off x="409902" y="1358085"/>
            <a:ext cx="4869211" cy="2746374"/>
          </a:xfrm>
          <a:prstGeom prst="rect">
            <a:avLst/>
          </a:prstGeom>
        </p:spPr>
        <p:txBody>
          <a:bodyPr>
            <a:normAutofit fontScale="77500" lnSpcReduction="20000"/>
          </a:bodyPr>
          <a:lstStyle>
            <a:lvl1pPr marL="171426" indent="-171426" algn="l" defTabSz="685698"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277" indent="-171426" algn="l" defTabSz="685698"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123" indent="-171426" algn="l" defTabSz="685698"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199970" indent="-171426" algn="l" defTabSz="685698"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2818" indent="-171426" algn="l" defTabSz="685698"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668" indent="-171426" algn="l" defTabSz="685698"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517" indent="-171426" algn="l" defTabSz="685698"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366" indent="-171426" algn="l" defTabSz="685698"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217" indent="-171426" algn="l" defTabSz="685698"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sz="2800" dirty="0" smtClean="0">
                <a:latin typeface="Britannic Bold" panose="020B0903060703020204" pitchFamily="34" charset="0"/>
              </a:rPr>
              <a:t>Pam Hunt</a:t>
            </a:r>
          </a:p>
          <a:p>
            <a:pPr marL="0" indent="0">
              <a:buNone/>
            </a:pPr>
            <a:r>
              <a:rPr lang="en-US" sz="2800" dirty="0" smtClean="0">
                <a:latin typeface="Britannic Bold" panose="020B0903060703020204" pitchFamily="34" charset="0"/>
              </a:rPr>
              <a:t>Ohio Tech </a:t>
            </a:r>
            <a:r>
              <a:rPr lang="en-US" sz="2800" dirty="0" smtClean="0">
                <a:latin typeface="Britannic Bold" panose="020B0903060703020204" pitchFamily="34" charset="0"/>
              </a:rPr>
              <a:t>Prep Chief Administrator West </a:t>
            </a:r>
            <a:r>
              <a:rPr lang="en-US" sz="2800" dirty="0" smtClean="0">
                <a:latin typeface="Britannic Bold" panose="020B0903060703020204" pitchFamily="34" charset="0"/>
              </a:rPr>
              <a:t>Regional Center</a:t>
            </a:r>
          </a:p>
          <a:p>
            <a:pPr marL="0" indent="0">
              <a:buNone/>
            </a:pPr>
            <a:endParaRPr lang="en-US" sz="2800" dirty="0" smtClean="0">
              <a:latin typeface="Britannic Bold" panose="020B0903060703020204" pitchFamily="34" charset="0"/>
            </a:endParaRPr>
          </a:p>
          <a:p>
            <a:pPr marL="0" indent="0">
              <a:buNone/>
            </a:pPr>
            <a:r>
              <a:rPr lang="en-US" sz="2800" dirty="0" smtClean="0">
                <a:latin typeface="Britannic Bold" panose="020B0903060703020204" pitchFamily="34" charset="0"/>
              </a:rPr>
              <a:t>Sinclair </a:t>
            </a:r>
            <a:r>
              <a:rPr lang="en-US" sz="2800" dirty="0" smtClean="0">
                <a:latin typeface="Britannic Bold" panose="020B0903060703020204" pitchFamily="34" charset="0"/>
              </a:rPr>
              <a:t>College</a:t>
            </a:r>
          </a:p>
          <a:p>
            <a:endParaRPr lang="en-US" sz="2800" dirty="0" smtClean="0">
              <a:latin typeface="Britannic Bold" panose="020B0903060703020204" pitchFamily="34" charset="0"/>
            </a:endParaRPr>
          </a:p>
          <a:p>
            <a:pPr marL="0" indent="0">
              <a:buNone/>
            </a:pPr>
            <a:r>
              <a:rPr lang="en-US" sz="2800" u="sng" dirty="0" smtClean="0">
                <a:hlinkClick r:id="rId3"/>
              </a:rPr>
              <a:t>pamela.hunt@sinclair.edu</a:t>
            </a:r>
            <a:endParaRPr lang="en-US" sz="2800" dirty="0" smtClean="0"/>
          </a:p>
          <a:p>
            <a:pPr marL="0" indent="0">
              <a:buNone/>
            </a:pPr>
            <a:r>
              <a:rPr lang="en-US" dirty="0" smtClean="0">
                <a:latin typeface="Britannic Bold" panose="020B0903060703020204" pitchFamily="34" charset="0"/>
              </a:rPr>
              <a:t>C:  513.708.3726</a:t>
            </a:r>
            <a:r>
              <a:rPr lang="en-US" dirty="0" smtClean="0"/>
              <a:t/>
            </a:r>
            <a:br>
              <a:rPr lang="en-US" dirty="0" smtClean="0"/>
            </a:br>
            <a:endParaRPr lang="en-US" dirty="0"/>
          </a:p>
        </p:txBody>
      </p:sp>
    </p:spTree>
    <p:extLst>
      <p:ext uri="{BB962C8B-B14F-4D97-AF65-F5344CB8AC3E}">
        <p14:creationId xmlns:p14="http://schemas.microsoft.com/office/powerpoint/2010/main" val="2498772920"/>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840644" y="907848"/>
            <a:ext cx="7307317" cy="459886"/>
          </a:xfrm>
        </p:spPr>
        <p:txBody>
          <a:bodyPr>
            <a:noAutofit/>
          </a:bodyPr>
          <a:lstStyle/>
          <a:p>
            <a:r>
              <a:rPr lang="en-US" sz="6000" b="1" i="1" dirty="0" smtClean="0"/>
              <a:t>Pre-Apprenticeship: </a:t>
            </a:r>
            <a:r>
              <a:rPr lang="en-US" sz="6000" b="1" i="1" dirty="0" smtClean="0"/>
              <a:t>Refresher</a:t>
            </a:r>
            <a:endParaRPr lang="en-US" sz="6000" b="1" i="1" dirty="0" smtClean="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68838" y="3322553"/>
            <a:ext cx="2353205" cy="1437039"/>
          </a:xfrm>
          <a:prstGeom prst="rect">
            <a:avLst/>
          </a:prstGeom>
        </p:spPr>
      </p:pic>
    </p:spTree>
    <p:extLst>
      <p:ext uri="{BB962C8B-B14F-4D97-AF65-F5344CB8AC3E}">
        <p14:creationId xmlns:p14="http://schemas.microsoft.com/office/powerpoint/2010/main" val="1674231548"/>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a:t>
            </a:r>
            <a:endParaRPr lang="en-US" dirty="0"/>
          </a:p>
        </p:txBody>
      </p:sp>
      <p:sp>
        <p:nvSpPr>
          <p:cNvPr id="6" name="TextBox 5">
            <a:extLst>
              <a:ext uri="{FF2B5EF4-FFF2-40B4-BE49-F238E27FC236}">
                <a16:creationId xmlns:a16="http://schemas.microsoft.com/office/drawing/2014/main" id="{4A27CB29-550F-4E9E-BE79-75A0C3C8D391}"/>
              </a:ext>
            </a:extLst>
          </p:cNvPr>
          <p:cNvSpPr txBox="1"/>
          <p:nvPr/>
        </p:nvSpPr>
        <p:spPr>
          <a:xfrm>
            <a:off x="142875" y="1164654"/>
            <a:ext cx="8924925" cy="1384995"/>
          </a:xfrm>
          <a:prstGeom prst="rect">
            <a:avLst/>
          </a:prstGeom>
          <a:noFill/>
        </p:spPr>
        <p:txBody>
          <a:bodyPr wrap="square" rtlCol="0">
            <a:spAutoFit/>
          </a:bodyPr>
          <a:lstStyle/>
          <a:p>
            <a:r>
              <a:rPr lang="en-US" sz="2800" dirty="0" smtClean="0"/>
              <a:t> </a:t>
            </a:r>
            <a:endParaRPr lang="en-US" sz="2800" dirty="0"/>
          </a:p>
          <a:p>
            <a:pPr marL="285750" indent="-285750">
              <a:buFont typeface="Arial" panose="020B0604020202020204" pitchFamily="34" charset="0"/>
              <a:buChar char="•"/>
            </a:pPr>
            <a:r>
              <a:rPr lang="en-US" sz="2800" dirty="0" smtClean="0"/>
              <a:t>Todd Schilling – </a:t>
            </a:r>
            <a:r>
              <a:rPr lang="en-US" sz="2400" i="1" dirty="0" smtClean="0"/>
              <a:t>Pre-Apprenticeship Coordinator: Sinclair</a:t>
            </a:r>
            <a:r>
              <a:rPr lang="en-US" sz="2400" dirty="0" smtClean="0"/>
              <a:t> </a:t>
            </a:r>
          </a:p>
          <a:p>
            <a:pPr marL="285750" indent="-285750">
              <a:buFont typeface="Arial" panose="020B0604020202020204" pitchFamily="34" charset="0"/>
              <a:buChar char="•"/>
            </a:pPr>
            <a:endParaRPr lang="en-US" sz="2800" dirty="0"/>
          </a:p>
        </p:txBody>
      </p:sp>
      <p:pic>
        <p:nvPicPr>
          <p:cNvPr id="7" name="Picture 6">
            <a:extLst>
              <a:ext uri="{FF2B5EF4-FFF2-40B4-BE49-F238E27FC236}">
                <a16:creationId xmlns:a16="http://schemas.microsoft.com/office/drawing/2014/main" id="{B627ED4F-F2E0-4391-BD23-8AB45248389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99377" y="2341537"/>
            <a:ext cx="3939792" cy="2404567"/>
          </a:xfrm>
          <a:prstGeom prst="rect">
            <a:avLst/>
          </a:prstGeom>
        </p:spPr>
      </p:pic>
    </p:spTree>
    <p:extLst>
      <p:ext uri="{BB962C8B-B14F-4D97-AF65-F5344CB8AC3E}">
        <p14:creationId xmlns:p14="http://schemas.microsoft.com/office/powerpoint/2010/main" val="3321114421"/>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Sinclair’s </a:t>
            </a:r>
            <a:r>
              <a:rPr lang="en-US" u="sng" dirty="0" smtClean="0"/>
              <a:t>Office of Work-based Learning</a:t>
            </a:r>
            <a:endParaRPr lang="en-US" u="sng" dirty="0"/>
          </a:p>
        </p:txBody>
      </p:sp>
      <p:graphicFrame>
        <p:nvGraphicFramePr>
          <p:cNvPr id="5" name="Diagram 4"/>
          <p:cNvGraphicFramePr/>
          <p:nvPr>
            <p:extLst/>
          </p:nvPr>
        </p:nvGraphicFramePr>
        <p:xfrm>
          <a:off x="5490364" y="1242323"/>
          <a:ext cx="3161752" cy="31677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Oval 5"/>
          <p:cNvSpPr/>
          <p:nvPr/>
        </p:nvSpPr>
        <p:spPr>
          <a:xfrm>
            <a:off x="6710596" y="2603428"/>
            <a:ext cx="685800" cy="685800"/>
          </a:xfrm>
          <a:prstGeom prst="ellipse">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42900"/>
            <a:endParaRPr lang="en-US" sz="1350" dirty="0">
              <a:solidFill>
                <a:prstClr val="white"/>
              </a:solidFill>
              <a:latin typeface="Calibri" panose="020F0502020204030204"/>
            </a:endParaRPr>
          </a:p>
        </p:txBody>
      </p:sp>
      <p:sp>
        <p:nvSpPr>
          <p:cNvPr id="9" name="TextBox 8"/>
          <p:cNvSpPr txBox="1"/>
          <p:nvPr/>
        </p:nvSpPr>
        <p:spPr>
          <a:xfrm>
            <a:off x="6821086" y="2784745"/>
            <a:ext cx="692798" cy="323165"/>
          </a:xfrm>
          <a:prstGeom prst="rect">
            <a:avLst/>
          </a:prstGeom>
          <a:noFill/>
        </p:spPr>
        <p:txBody>
          <a:bodyPr wrap="square" rtlCol="0">
            <a:spAutoFit/>
          </a:bodyPr>
          <a:lstStyle/>
          <a:p>
            <a:pPr defTabSz="342900"/>
            <a:r>
              <a:rPr lang="en-US" sz="1500" b="1" smtClean="0">
                <a:solidFill>
                  <a:srgbClr val="C00000"/>
                </a:solidFill>
                <a:effectLst>
                  <a:outerShdw blurRad="38100" dist="38100" dir="2700000" algn="tl">
                    <a:srgbClr val="000000">
                      <a:alpha val="43137"/>
                    </a:srgbClr>
                  </a:outerShdw>
                </a:effectLst>
                <a:latin typeface="Calibri" panose="020F0502020204030204"/>
              </a:rPr>
              <a:t>WBL</a:t>
            </a:r>
            <a:endParaRPr lang="en-US" sz="1500" b="1" dirty="0">
              <a:solidFill>
                <a:srgbClr val="C00000"/>
              </a:solidFill>
              <a:effectLst>
                <a:outerShdw blurRad="38100" dist="38100" dir="2700000" algn="tl">
                  <a:srgbClr val="000000">
                    <a:alpha val="43137"/>
                  </a:srgbClr>
                </a:outerShdw>
              </a:effectLst>
              <a:latin typeface="Calibri" panose="020F0502020204030204"/>
            </a:endParaRPr>
          </a:p>
        </p:txBody>
      </p:sp>
      <p:sp>
        <p:nvSpPr>
          <p:cNvPr id="10" name="Rectangle 9"/>
          <p:cNvSpPr/>
          <p:nvPr/>
        </p:nvSpPr>
        <p:spPr>
          <a:xfrm>
            <a:off x="690530" y="1118017"/>
            <a:ext cx="4572000" cy="3416320"/>
          </a:xfrm>
          <a:prstGeom prst="rect">
            <a:avLst/>
          </a:prstGeom>
        </p:spPr>
        <p:txBody>
          <a:bodyPr>
            <a:spAutoFit/>
          </a:bodyPr>
          <a:lstStyle/>
          <a:p>
            <a:r>
              <a:rPr lang="en-US" dirty="0"/>
              <a:t>Work-based Learning (WBL)  is the meaningful connection to bridge academic course work with in-demand career opportunities. WBL opportunities allow students to directly apply skills learned in the classroom to future career opportunities. They are designed to provide authentic learning experiences to students that link academic, technical and professional skills. </a:t>
            </a:r>
          </a:p>
          <a:p>
            <a:endParaRPr lang="en-US" dirty="0"/>
          </a:p>
          <a:p>
            <a:r>
              <a:rPr lang="en-US" dirty="0"/>
              <a:t>WBL bridges the gap between high schools, post secondary education, and the workforce.</a:t>
            </a:r>
          </a:p>
        </p:txBody>
      </p:sp>
    </p:spTree>
    <p:extLst>
      <p:ext uri="{BB962C8B-B14F-4D97-AF65-F5344CB8AC3E}">
        <p14:creationId xmlns:p14="http://schemas.microsoft.com/office/powerpoint/2010/main" val="3330463743"/>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Pre-Apprenticeship</a:t>
            </a:r>
            <a:endParaRPr lang="en-US" u="sng" dirty="0"/>
          </a:p>
        </p:txBody>
      </p:sp>
      <p:sp>
        <p:nvSpPr>
          <p:cNvPr id="3" name="Content Placeholder 2"/>
          <p:cNvSpPr>
            <a:spLocks noGrp="1"/>
          </p:cNvSpPr>
          <p:nvPr>
            <p:ph idx="1"/>
          </p:nvPr>
        </p:nvSpPr>
        <p:spPr/>
        <p:txBody>
          <a:bodyPr>
            <a:normAutofit/>
          </a:bodyPr>
          <a:lstStyle/>
          <a:p>
            <a:r>
              <a:rPr lang="en-US" dirty="0" smtClean="0"/>
              <a:t>Pre-apprenticeship </a:t>
            </a:r>
            <a:r>
              <a:rPr lang="en-US" dirty="0"/>
              <a:t>is an opportunity to provide high school students with the basic technical and job readiness skills in preparation to enter a Registered </a:t>
            </a:r>
            <a:r>
              <a:rPr lang="en-US" dirty="0" smtClean="0"/>
              <a:t>Apprenticeship </a:t>
            </a:r>
            <a:r>
              <a:rPr lang="en-US" dirty="0"/>
              <a:t>program. The best </a:t>
            </a:r>
            <a:r>
              <a:rPr lang="en-US" dirty="0" smtClean="0"/>
              <a:t>pre-apprenticeship </a:t>
            </a:r>
            <a:r>
              <a:rPr lang="en-US" dirty="0"/>
              <a:t>programs are set up with close collaboration between the high schools, </a:t>
            </a:r>
            <a:r>
              <a:rPr lang="en-US" dirty="0" smtClean="0"/>
              <a:t>employers, </a:t>
            </a:r>
            <a:r>
              <a:rPr lang="en-US" dirty="0"/>
              <a:t>and Sinclair’s Office of Work-based Learning. The purpose of this program is to provide the students with in-depth exposure to a career field that he/she may be interested in       pursuing </a:t>
            </a:r>
            <a:r>
              <a:rPr lang="en-US" dirty="0" smtClean="0"/>
              <a:t>during and after </a:t>
            </a:r>
            <a:r>
              <a:rPr lang="en-US" dirty="0"/>
              <a:t>high school</a:t>
            </a:r>
            <a:r>
              <a:rPr lang="en-US" dirty="0" smtClean="0"/>
              <a:t>.</a:t>
            </a:r>
            <a:endParaRPr lang="en-US" dirty="0"/>
          </a:p>
        </p:txBody>
      </p:sp>
    </p:spTree>
    <p:extLst>
      <p:ext uri="{BB962C8B-B14F-4D97-AF65-F5344CB8AC3E}">
        <p14:creationId xmlns:p14="http://schemas.microsoft.com/office/powerpoint/2010/main" val="3313970286"/>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Sinclair’s Role</a:t>
            </a:r>
            <a:endParaRPr lang="en-US" u="sng" dirty="0"/>
          </a:p>
        </p:txBody>
      </p:sp>
      <p:sp>
        <p:nvSpPr>
          <p:cNvPr id="3" name="Content Placeholder 2"/>
          <p:cNvSpPr>
            <a:spLocks noGrp="1"/>
          </p:cNvSpPr>
          <p:nvPr>
            <p:ph idx="1"/>
          </p:nvPr>
        </p:nvSpPr>
        <p:spPr/>
        <p:txBody>
          <a:bodyPr>
            <a:normAutofit/>
          </a:bodyPr>
          <a:lstStyle/>
          <a:p>
            <a:r>
              <a:rPr lang="en-US" dirty="0" smtClean="0"/>
              <a:t>Serve as Registered Apprenticeship Sponsor</a:t>
            </a:r>
          </a:p>
          <a:p>
            <a:r>
              <a:rPr lang="en-US" dirty="0" smtClean="0"/>
              <a:t>Assist with design and implementation of Pre-Apprenticeship Program</a:t>
            </a:r>
          </a:p>
          <a:p>
            <a:r>
              <a:rPr lang="en-US" dirty="0" smtClean="0"/>
              <a:t>Assist in Building Industry/Business Partners</a:t>
            </a:r>
          </a:p>
          <a:p>
            <a:r>
              <a:rPr lang="en-US" dirty="0" smtClean="0"/>
              <a:t>Co-Tracking Students</a:t>
            </a:r>
          </a:p>
          <a:p>
            <a:r>
              <a:rPr lang="en-US" dirty="0" smtClean="0"/>
              <a:t>Transitioning Students to Registered Apprenticeship or one of Sinclair’s Programs </a:t>
            </a:r>
          </a:p>
          <a:p>
            <a:endParaRPr lang="en-US" dirty="0" smtClean="0"/>
          </a:p>
          <a:p>
            <a:pPr marL="0" indent="0">
              <a:buNone/>
            </a:pPr>
            <a:endParaRPr lang="en-US" dirty="0" smtClean="0"/>
          </a:p>
          <a:p>
            <a:endParaRPr lang="en-US" dirty="0" smtClean="0"/>
          </a:p>
        </p:txBody>
      </p:sp>
    </p:spTree>
    <p:extLst>
      <p:ext uri="{BB962C8B-B14F-4D97-AF65-F5344CB8AC3E}">
        <p14:creationId xmlns:p14="http://schemas.microsoft.com/office/powerpoint/2010/main" val="363555575"/>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Pre-Apprenticeship</a:t>
            </a:r>
            <a:endParaRPr lang="en-US" u="sng" dirty="0"/>
          </a:p>
        </p:txBody>
      </p:sp>
      <p:pic>
        <p:nvPicPr>
          <p:cNvPr id="5" name="Picture 4">
            <a:extLst>
              <a:ext uri="{FF2B5EF4-FFF2-40B4-BE49-F238E27FC236}">
                <a16:creationId xmlns:a16="http://schemas.microsoft.com/office/drawing/2014/main" id="{BA865602-F2CB-4B2E-9FE6-245D4F901DC8}"/>
              </a:ext>
            </a:extLst>
          </p:cNvPr>
          <p:cNvPicPr>
            <a:picLocks noChangeAspect="1"/>
          </p:cNvPicPr>
          <p:nvPr/>
        </p:nvPicPr>
        <p:blipFill rotWithShape="1">
          <a:blip r:embed="rId2"/>
          <a:srcRect r="6112"/>
          <a:stretch/>
        </p:blipFill>
        <p:spPr>
          <a:xfrm>
            <a:off x="1849371" y="1164654"/>
            <a:ext cx="5445257" cy="3602157"/>
          </a:xfrm>
          <a:prstGeom prst="rect">
            <a:avLst/>
          </a:prstGeom>
        </p:spPr>
      </p:pic>
    </p:spTree>
    <p:extLst>
      <p:ext uri="{BB962C8B-B14F-4D97-AF65-F5344CB8AC3E}">
        <p14:creationId xmlns:p14="http://schemas.microsoft.com/office/powerpoint/2010/main" val="364269254"/>
      </p:ext>
    </p:extLst>
  </p:cSld>
  <p:clrMapOvr>
    <a:masterClrMapping/>
  </p:clrMapOvr>
  <mc:AlternateContent xmlns:mc="http://schemas.openxmlformats.org/markup-compatibility/2006" xmlns:p14="http://schemas.microsoft.com/office/powerpoint/2010/main">
    <mc:Choice Requires="p14">
      <p:transition p14:dur="250">
        <p:pull/>
      </p:transition>
    </mc:Choice>
    <mc:Fallback xmlns="">
      <p:transition>
        <p:pull/>
      </p:transition>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Template 2019" id="{114E0822-AD9B-DF42-B859-0FD1F84F2854}" vid="{5DE3103E-E224-644A-8711-9CBCE0D840C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BA3DA139C7B8046AFF4C63973E5AB97" ma:contentTypeVersion="12" ma:contentTypeDescription="Create a new document." ma:contentTypeScope="" ma:versionID="f9cc2be4223536cb878a9e4318fd8df1">
  <xsd:schema xmlns:xsd="http://www.w3.org/2001/XMLSchema" xmlns:xs="http://www.w3.org/2001/XMLSchema" xmlns:p="http://schemas.microsoft.com/office/2006/metadata/properties" xmlns:ns3="d7618923-29eb-42ad-93eb-73e9ffc4bd87" xmlns:ns4="269888ad-d8c8-4ef9-b1aa-c951a354fc4f" targetNamespace="http://schemas.microsoft.com/office/2006/metadata/properties" ma:root="true" ma:fieldsID="7b2bf7ed546aed7328a26e74c856c918" ns3:_="" ns4:_="">
    <xsd:import namespace="d7618923-29eb-42ad-93eb-73e9ffc4bd87"/>
    <xsd:import namespace="269888ad-d8c8-4ef9-b1aa-c951a354fc4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618923-29eb-42ad-93eb-73e9ffc4bd8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9888ad-d8c8-4ef9-b1aa-c951a354fc4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6447C02-ABF7-4B6C-80A3-74102510B7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618923-29eb-42ad-93eb-73e9ffc4bd87"/>
    <ds:schemaRef ds:uri="269888ad-d8c8-4ef9-b1aa-c951a354fc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71B606A-0ED8-426A-911A-8404D84DC92E}">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d7618923-29eb-42ad-93eb-73e9ffc4bd87"/>
    <ds:schemaRef ds:uri="269888ad-d8c8-4ef9-b1aa-c951a354fc4f"/>
    <ds:schemaRef ds:uri="http://www.w3.org/XML/1998/namespace"/>
    <ds:schemaRef ds:uri="http://purl.org/dc/dcmitype/"/>
  </ds:schemaRefs>
</ds:datastoreItem>
</file>

<file path=customXml/itemProps3.xml><?xml version="1.0" encoding="utf-8"?>
<ds:datastoreItem xmlns:ds="http://schemas.openxmlformats.org/officeDocument/2006/customXml" ds:itemID="{59B85FBD-CAEB-482A-ADC9-FCF88BB7564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 Template 2019</Template>
  <TotalTime>69278</TotalTime>
  <Words>432</Words>
  <Application>Microsoft Office PowerPoint</Application>
  <PresentationFormat>On-screen Show (16:9)</PresentationFormat>
  <Paragraphs>78</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 Black</vt:lpstr>
      <vt:lpstr>Britannic Bold</vt:lpstr>
      <vt:lpstr>Calibri</vt:lpstr>
      <vt:lpstr>Calibri Light</vt:lpstr>
      <vt:lpstr>1_Office Theme</vt:lpstr>
      <vt:lpstr>PowerPoint Presentation</vt:lpstr>
      <vt:lpstr>Agenda</vt:lpstr>
      <vt:lpstr>Welcome</vt:lpstr>
      <vt:lpstr>PowerPoint Presentation</vt:lpstr>
      <vt:lpstr>Introductions</vt:lpstr>
      <vt:lpstr>Sinclair’s Office of Work-based Learning</vt:lpstr>
      <vt:lpstr>Pre-Apprenticeship</vt:lpstr>
      <vt:lpstr>Sinclair’s Role</vt:lpstr>
      <vt:lpstr>Pre-Apprenticeship</vt:lpstr>
      <vt:lpstr>What is the role of the Employers?</vt:lpstr>
      <vt:lpstr>Working with Businesses</vt:lpstr>
      <vt:lpstr>Session Two:  Pre-Apprenticeship  Best Practices </vt:lpstr>
      <vt:lpstr>Survey</vt:lpstr>
      <vt:lpstr>Questions</vt:lpstr>
      <vt:lpstr>Contact Information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Bridgman, Chad</dc:creator>
  <cp:lastModifiedBy>Schilling, Todd</cp:lastModifiedBy>
  <cp:revision>85</cp:revision>
  <cp:lastPrinted>2019-01-29T19:34:13Z</cp:lastPrinted>
  <dcterms:created xsi:type="dcterms:W3CDTF">2019-03-12T14:02:52Z</dcterms:created>
  <dcterms:modified xsi:type="dcterms:W3CDTF">2022-10-26T15:04:36Z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0x0101006BA3DA139C7B8046AFF4C63973E5AB97</vt:lpwstr>
  </property>
</Properties>
</file>