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55" r:id="rId4"/>
    <p:sldMasterId id="2147483672" r:id="rId5"/>
    <p:sldMasterId id="2147483676" r:id="rId6"/>
  </p:sldMasterIdLst>
  <p:notesMasterIdLst>
    <p:notesMasterId r:id="rId59"/>
  </p:notesMasterIdLst>
  <p:sldIdLst>
    <p:sldId id="259" r:id="rId7"/>
    <p:sldId id="769" r:id="rId8"/>
    <p:sldId id="752" r:id="rId9"/>
    <p:sldId id="754" r:id="rId10"/>
    <p:sldId id="770" r:id="rId11"/>
    <p:sldId id="773" r:id="rId12"/>
    <p:sldId id="716" r:id="rId13"/>
    <p:sldId id="774" r:id="rId14"/>
    <p:sldId id="775" r:id="rId15"/>
    <p:sldId id="777" r:id="rId16"/>
    <p:sldId id="778" r:id="rId17"/>
    <p:sldId id="779" r:id="rId18"/>
    <p:sldId id="776" r:id="rId19"/>
    <p:sldId id="780" r:id="rId20"/>
    <p:sldId id="781" r:id="rId21"/>
    <p:sldId id="294" r:id="rId22"/>
    <p:sldId id="295" r:id="rId23"/>
    <p:sldId id="344" r:id="rId24"/>
    <p:sldId id="683" r:id="rId25"/>
    <p:sldId id="685" r:id="rId26"/>
    <p:sldId id="684" r:id="rId27"/>
    <p:sldId id="686" r:id="rId28"/>
    <p:sldId id="689" r:id="rId29"/>
    <p:sldId id="687" r:id="rId30"/>
    <p:sldId id="688" r:id="rId31"/>
    <p:sldId id="782" r:id="rId32"/>
    <p:sldId id="301" r:id="rId33"/>
    <p:sldId id="298" r:id="rId34"/>
    <p:sldId id="324" r:id="rId35"/>
    <p:sldId id="293" r:id="rId36"/>
    <p:sldId id="292" r:id="rId37"/>
    <p:sldId id="765" r:id="rId38"/>
    <p:sldId id="764" r:id="rId39"/>
    <p:sldId id="763" r:id="rId40"/>
    <p:sldId id="762" r:id="rId41"/>
    <p:sldId id="767" r:id="rId42"/>
    <p:sldId id="682" r:id="rId43"/>
    <p:sldId id="768" r:id="rId44"/>
    <p:sldId id="783" r:id="rId45"/>
    <p:sldId id="383" r:id="rId46"/>
    <p:sldId id="785" r:id="rId47"/>
    <p:sldId id="328" r:id="rId48"/>
    <p:sldId id="332" r:id="rId49"/>
    <p:sldId id="373" r:id="rId50"/>
    <p:sldId id="771" r:id="rId51"/>
    <p:sldId id="772" r:id="rId52"/>
    <p:sldId id="366" r:id="rId53"/>
    <p:sldId id="786" r:id="rId54"/>
    <p:sldId id="760" r:id="rId55"/>
    <p:sldId id="335" r:id="rId56"/>
    <p:sldId id="290" r:id="rId57"/>
    <p:sldId id="321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124855-9235-4FC3-8DA7-D5955B8392D0}" v="267" dt="2022-11-14T20:37:53.086"/>
    <p1510:client id="{619B4887-9D72-1CB4-D008-59FB7E519D90}" v="2" dt="2022-11-14T14:08:38.786"/>
    <p1510:client id="{7A08D6C0-07A8-434B-8C1B-20E79845EAFC}" v="3003" dt="2022-11-14T20:01:56.609"/>
    <p1510:client id="{F53CF1F6-EEA3-D772-EA36-B32F097B6CCD}" v="99" dt="2022-11-14T19:30:00.5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4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3BA648-43CD-4D4B-80E1-699E5DB1ADD0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40B3C8-6444-4E33-A106-EEA719AC68C1}">
      <dgm:prSet phldrT="[Text]"/>
      <dgm:spPr/>
      <dgm:t>
        <a:bodyPr/>
        <a:lstStyle/>
        <a:p>
          <a:r>
            <a:rPr kumimoji="0" lang="en-US" b="1" i="0" u="none" strike="noStrike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Dr. Kathy </a:t>
          </a:r>
          <a:r>
            <a:rPr kumimoji="0" lang="en-US" b="1" i="0" u="none" strike="noStrike" cap="all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Siebenaler</a:t>
          </a:r>
          <a:r>
            <a:rPr kumimoji="0" lang="en-US" b="1" i="0" u="none" strike="noStrike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 Wilson </a:t>
          </a:r>
        </a:p>
        <a:p>
          <a:r>
            <a:rPr kumimoji="0" lang="en-US" b="1" i="0" u="none" strike="noStrike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Northwest</a:t>
          </a:r>
          <a:r>
            <a:rPr kumimoji="0" lang="en-US" b="1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Ohio Regional Tech Prep Chief Administrator</a:t>
          </a:r>
          <a:endParaRPr lang="en-US"/>
        </a:p>
      </dgm:t>
    </dgm:pt>
    <dgm:pt modelId="{886CE471-C43B-4489-9405-D026B6E63C0B}" type="parTrans" cxnId="{D7A40FD6-F5D1-4F10-BC05-47956372FAF9}">
      <dgm:prSet/>
      <dgm:spPr/>
      <dgm:t>
        <a:bodyPr/>
        <a:lstStyle/>
        <a:p>
          <a:endParaRPr lang="en-US"/>
        </a:p>
      </dgm:t>
    </dgm:pt>
    <dgm:pt modelId="{6B135970-2C54-49AB-9623-CFEEA0CB4675}" type="sibTrans" cxnId="{D7A40FD6-F5D1-4F10-BC05-47956372FAF9}">
      <dgm:prSet/>
      <dgm:spPr/>
      <dgm:t>
        <a:bodyPr/>
        <a:lstStyle/>
        <a:p>
          <a:endParaRPr lang="en-US"/>
        </a:p>
      </dgm:t>
    </dgm:pt>
    <dgm:pt modelId="{7C83231A-CE31-41E2-9D5A-1DE4DEB1280D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Naima Lusane Northeast</a:t>
          </a:r>
          <a:r>
            <a:rPr kumimoji="0" lang="en-US" b="0" i="0" u="none" strike="noStrike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Ohio Regional Tech Prep Chief Administrator</a:t>
          </a:r>
          <a:endParaRPr lang="en-US"/>
        </a:p>
      </dgm:t>
    </dgm:pt>
    <dgm:pt modelId="{1A8FD6A1-3A7A-4337-A5B3-559D307F8C19}" type="parTrans" cxnId="{550202E3-DDDF-4CE9-A586-C130220BF6EA}">
      <dgm:prSet/>
      <dgm:spPr/>
      <dgm:t>
        <a:bodyPr/>
        <a:lstStyle/>
        <a:p>
          <a:endParaRPr lang="en-US"/>
        </a:p>
      </dgm:t>
    </dgm:pt>
    <dgm:pt modelId="{6CDE4F57-A81D-488C-8EA3-2A3CF9A56E37}" type="sibTrans" cxnId="{550202E3-DDDF-4CE9-A586-C130220BF6EA}">
      <dgm:prSet/>
      <dgm:spPr/>
      <dgm:t>
        <a:bodyPr/>
        <a:lstStyle/>
        <a:p>
          <a:endParaRPr lang="en-US"/>
        </a:p>
      </dgm:t>
    </dgm:pt>
    <dgm:pt modelId="{133A3EF0-0422-40BD-9ECB-9D1C609168DA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Carrie Scheiderer Central </a:t>
          </a:r>
          <a:r>
            <a:rPr kumimoji="0" lang="en-US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Ohio Regional Tech Prep Chief Administrator</a:t>
          </a:r>
          <a:endParaRPr lang="en-US"/>
        </a:p>
      </dgm:t>
    </dgm:pt>
    <dgm:pt modelId="{32E9CA14-D1AD-4D1E-BFB2-8A3DCDD1A8D7}" type="parTrans" cxnId="{3BCA78B4-81C2-486B-B939-BC7A1372B4EF}">
      <dgm:prSet/>
      <dgm:spPr/>
      <dgm:t>
        <a:bodyPr/>
        <a:lstStyle/>
        <a:p>
          <a:endParaRPr lang="en-US"/>
        </a:p>
      </dgm:t>
    </dgm:pt>
    <dgm:pt modelId="{477F6FB9-123A-4F47-8DE6-1570679F7343}" type="sibTrans" cxnId="{3BCA78B4-81C2-486B-B939-BC7A1372B4EF}">
      <dgm:prSet/>
      <dgm:spPr/>
      <dgm:t>
        <a:bodyPr/>
        <a:lstStyle/>
        <a:p>
          <a:endParaRPr lang="en-US"/>
        </a:p>
      </dgm:t>
    </dgm:pt>
    <dgm:pt modelId="{7F2B10AF-3D98-499B-934F-37CC75F082EE}" type="pres">
      <dgm:prSet presAssocID="{FF3BA648-43CD-4D4B-80E1-699E5DB1ADD0}" presName="Name0" presStyleCnt="0">
        <dgm:presLayoutVars>
          <dgm:dir/>
          <dgm:resizeHandles val="exact"/>
        </dgm:presLayoutVars>
      </dgm:prSet>
      <dgm:spPr/>
    </dgm:pt>
    <dgm:pt modelId="{F3552D4F-507E-4E0A-9D6C-CA0FAD59BD0F}" type="pres">
      <dgm:prSet presAssocID="{1140B3C8-6444-4E33-A106-EEA719AC68C1}" presName="composite" presStyleCnt="0"/>
      <dgm:spPr/>
    </dgm:pt>
    <dgm:pt modelId="{68A0C234-7FE6-4FCC-98F4-F763062AC723}" type="pres">
      <dgm:prSet presAssocID="{1140B3C8-6444-4E33-A106-EEA719AC68C1}" presName="rect1" presStyleLbl="trAlignAcc1" presStyleIdx="0" presStyleCnt="3">
        <dgm:presLayoutVars>
          <dgm:bulletEnabled val="1"/>
        </dgm:presLayoutVars>
      </dgm:prSet>
      <dgm:spPr/>
    </dgm:pt>
    <dgm:pt modelId="{93E06554-FA89-4DE0-9126-86E112881AFC}" type="pres">
      <dgm:prSet presAssocID="{1140B3C8-6444-4E33-A106-EEA719AC68C1}" presName="rect2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</dgm:spPr>
    </dgm:pt>
    <dgm:pt modelId="{A57AF162-88F2-4358-AE43-12FB535E22F3}" type="pres">
      <dgm:prSet presAssocID="{6B135970-2C54-49AB-9623-CFEEA0CB4675}" presName="sibTrans" presStyleCnt="0"/>
      <dgm:spPr/>
    </dgm:pt>
    <dgm:pt modelId="{995EB2F2-28ED-4753-B280-BA2CE2DC022E}" type="pres">
      <dgm:prSet presAssocID="{7C83231A-CE31-41E2-9D5A-1DE4DEB1280D}" presName="composite" presStyleCnt="0"/>
      <dgm:spPr/>
    </dgm:pt>
    <dgm:pt modelId="{4E2A83FB-9B49-46E2-A199-8A6A4B3B0ECB}" type="pres">
      <dgm:prSet presAssocID="{7C83231A-CE31-41E2-9D5A-1DE4DEB1280D}" presName="rect1" presStyleLbl="trAlignAcc1" presStyleIdx="1" presStyleCnt="3">
        <dgm:presLayoutVars>
          <dgm:bulletEnabled val="1"/>
        </dgm:presLayoutVars>
      </dgm:prSet>
      <dgm:spPr/>
    </dgm:pt>
    <dgm:pt modelId="{BCB73525-8767-4F30-80EE-8920182F2E0E}" type="pres">
      <dgm:prSet presAssocID="{7C83231A-CE31-41E2-9D5A-1DE4DEB1280D}" presName="rect2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906440BB-CF39-4B19-A98A-41129764FD3C}" type="pres">
      <dgm:prSet presAssocID="{6CDE4F57-A81D-488C-8EA3-2A3CF9A56E37}" presName="sibTrans" presStyleCnt="0"/>
      <dgm:spPr/>
    </dgm:pt>
    <dgm:pt modelId="{34A87F1B-D27C-4097-896F-F867E46ED2F1}" type="pres">
      <dgm:prSet presAssocID="{133A3EF0-0422-40BD-9ECB-9D1C609168DA}" presName="composite" presStyleCnt="0"/>
      <dgm:spPr/>
    </dgm:pt>
    <dgm:pt modelId="{855FDD2B-A8D4-4A0D-B462-B10E35BA624C}" type="pres">
      <dgm:prSet presAssocID="{133A3EF0-0422-40BD-9ECB-9D1C609168DA}" presName="rect1" presStyleLbl="trAlignAcc1" presStyleIdx="2" presStyleCnt="3">
        <dgm:presLayoutVars>
          <dgm:bulletEnabled val="1"/>
        </dgm:presLayoutVars>
      </dgm:prSet>
      <dgm:spPr/>
    </dgm:pt>
    <dgm:pt modelId="{E567235F-F8D6-4232-8C54-F0B49CC5DBAD}" type="pres">
      <dgm:prSet presAssocID="{133A3EF0-0422-40BD-9ECB-9D1C609168DA}" presName="rect2" presStyleLbl="fgImgPlace1" presStyleIdx="2" presStyleCnt="3" custLinFactNeighborY="0"/>
      <dgm:spPr>
        <a:blipFill dpi="0" rotWithShape="1">
          <a:blip xmlns:r="http://schemas.openxmlformats.org/officeDocument/2006/relationships" r:embed="rId3"/>
          <a:srcRect/>
          <a:stretch>
            <a:fillRect l="-1354" t="-3900" r="1354" b="-28100"/>
          </a:stretch>
        </a:blipFill>
      </dgm:spPr>
    </dgm:pt>
  </dgm:ptLst>
  <dgm:cxnLst>
    <dgm:cxn modelId="{74AFA86D-E31A-485E-A9EB-16B4BBA6AFD5}" type="presOf" srcId="{7C83231A-CE31-41E2-9D5A-1DE4DEB1280D}" destId="{4E2A83FB-9B49-46E2-A199-8A6A4B3B0ECB}" srcOrd="0" destOrd="0" presId="urn:microsoft.com/office/officeart/2008/layout/PictureStrips"/>
    <dgm:cxn modelId="{ACE75051-702E-4F86-ACBD-E040FB0F3296}" type="presOf" srcId="{1140B3C8-6444-4E33-A106-EEA719AC68C1}" destId="{68A0C234-7FE6-4FCC-98F4-F763062AC723}" srcOrd="0" destOrd="0" presId="urn:microsoft.com/office/officeart/2008/layout/PictureStrips"/>
    <dgm:cxn modelId="{C8608584-1C2B-468F-9EA3-9EC36C73689C}" type="presOf" srcId="{FF3BA648-43CD-4D4B-80E1-699E5DB1ADD0}" destId="{7F2B10AF-3D98-499B-934F-37CC75F082EE}" srcOrd="0" destOrd="0" presId="urn:microsoft.com/office/officeart/2008/layout/PictureStrips"/>
    <dgm:cxn modelId="{2AA6E8A4-1FBA-4729-B530-369208C6CA26}" type="presOf" srcId="{133A3EF0-0422-40BD-9ECB-9D1C609168DA}" destId="{855FDD2B-A8D4-4A0D-B462-B10E35BA624C}" srcOrd="0" destOrd="0" presId="urn:microsoft.com/office/officeart/2008/layout/PictureStrips"/>
    <dgm:cxn modelId="{3BCA78B4-81C2-486B-B939-BC7A1372B4EF}" srcId="{FF3BA648-43CD-4D4B-80E1-699E5DB1ADD0}" destId="{133A3EF0-0422-40BD-9ECB-9D1C609168DA}" srcOrd="2" destOrd="0" parTransId="{32E9CA14-D1AD-4D1E-BFB2-8A3DCDD1A8D7}" sibTransId="{477F6FB9-123A-4F47-8DE6-1570679F7343}"/>
    <dgm:cxn modelId="{D7A40FD6-F5D1-4F10-BC05-47956372FAF9}" srcId="{FF3BA648-43CD-4D4B-80E1-699E5DB1ADD0}" destId="{1140B3C8-6444-4E33-A106-EEA719AC68C1}" srcOrd="0" destOrd="0" parTransId="{886CE471-C43B-4489-9405-D026B6E63C0B}" sibTransId="{6B135970-2C54-49AB-9623-CFEEA0CB4675}"/>
    <dgm:cxn modelId="{550202E3-DDDF-4CE9-A586-C130220BF6EA}" srcId="{FF3BA648-43CD-4D4B-80E1-699E5DB1ADD0}" destId="{7C83231A-CE31-41E2-9D5A-1DE4DEB1280D}" srcOrd="1" destOrd="0" parTransId="{1A8FD6A1-3A7A-4337-A5B3-559D307F8C19}" sibTransId="{6CDE4F57-A81D-488C-8EA3-2A3CF9A56E37}"/>
    <dgm:cxn modelId="{2AEFC7F2-5735-40D8-8C15-5169CC5159E5}" type="presParOf" srcId="{7F2B10AF-3D98-499B-934F-37CC75F082EE}" destId="{F3552D4F-507E-4E0A-9D6C-CA0FAD59BD0F}" srcOrd="0" destOrd="0" presId="urn:microsoft.com/office/officeart/2008/layout/PictureStrips"/>
    <dgm:cxn modelId="{FF3B3681-6F28-4F33-BD0D-91F640EF3FD0}" type="presParOf" srcId="{F3552D4F-507E-4E0A-9D6C-CA0FAD59BD0F}" destId="{68A0C234-7FE6-4FCC-98F4-F763062AC723}" srcOrd="0" destOrd="0" presId="urn:microsoft.com/office/officeart/2008/layout/PictureStrips"/>
    <dgm:cxn modelId="{F76694E5-E06E-4D7F-BAA0-F5A083F6E9C6}" type="presParOf" srcId="{F3552D4F-507E-4E0A-9D6C-CA0FAD59BD0F}" destId="{93E06554-FA89-4DE0-9126-86E112881AFC}" srcOrd="1" destOrd="0" presId="urn:microsoft.com/office/officeart/2008/layout/PictureStrips"/>
    <dgm:cxn modelId="{F2464FC1-4672-44DD-A793-E9A9D54B037E}" type="presParOf" srcId="{7F2B10AF-3D98-499B-934F-37CC75F082EE}" destId="{A57AF162-88F2-4358-AE43-12FB535E22F3}" srcOrd="1" destOrd="0" presId="urn:microsoft.com/office/officeart/2008/layout/PictureStrips"/>
    <dgm:cxn modelId="{A5DB1554-4C13-4C93-AFAB-C7A35A4F97AD}" type="presParOf" srcId="{7F2B10AF-3D98-499B-934F-37CC75F082EE}" destId="{995EB2F2-28ED-4753-B280-BA2CE2DC022E}" srcOrd="2" destOrd="0" presId="urn:microsoft.com/office/officeart/2008/layout/PictureStrips"/>
    <dgm:cxn modelId="{7DE0CE79-EFFE-423A-9834-9FDE2784B90B}" type="presParOf" srcId="{995EB2F2-28ED-4753-B280-BA2CE2DC022E}" destId="{4E2A83FB-9B49-46E2-A199-8A6A4B3B0ECB}" srcOrd="0" destOrd="0" presId="urn:microsoft.com/office/officeart/2008/layout/PictureStrips"/>
    <dgm:cxn modelId="{EB5E725A-DE84-42AF-B4B0-67352DC46556}" type="presParOf" srcId="{995EB2F2-28ED-4753-B280-BA2CE2DC022E}" destId="{BCB73525-8767-4F30-80EE-8920182F2E0E}" srcOrd="1" destOrd="0" presId="urn:microsoft.com/office/officeart/2008/layout/PictureStrips"/>
    <dgm:cxn modelId="{CAE5260C-CC11-46C0-A49D-B8343BA95096}" type="presParOf" srcId="{7F2B10AF-3D98-499B-934F-37CC75F082EE}" destId="{906440BB-CF39-4B19-A98A-41129764FD3C}" srcOrd="3" destOrd="0" presId="urn:microsoft.com/office/officeart/2008/layout/PictureStrips"/>
    <dgm:cxn modelId="{F8814639-6A44-47FE-A83E-E58AD4121298}" type="presParOf" srcId="{7F2B10AF-3D98-499B-934F-37CC75F082EE}" destId="{34A87F1B-D27C-4097-896F-F867E46ED2F1}" srcOrd="4" destOrd="0" presId="urn:microsoft.com/office/officeart/2008/layout/PictureStrips"/>
    <dgm:cxn modelId="{5855EFFE-59BB-4F1F-8503-172B59C22528}" type="presParOf" srcId="{34A87F1B-D27C-4097-896F-F867E46ED2F1}" destId="{855FDD2B-A8D4-4A0D-B462-B10E35BA624C}" srcOrd="0" destOrd="0" presId="urn:microsoft.com/office/officeart/2008/layout/PictureStrips"/>
    <dgm:cxn modelId="{4D053368-1A67-4286-A40B-78BA010F4700}" type="presParOf" srcId="{34A87F1B-D27C-4097-896F-F867E46ED2F1}" destId="{E567235F-F8D6-4232-8C54-F0B49CC5DBAD}" srcOrd="1" destOrd="0" presId="urn:microsoft.com/office/officeart/2008/layout/PictureStrip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3BA648-43CD-4D4B-80E1-699E5DB1ADD0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40B3C8-6444-4E33-A106-EEA719AC68C1}">
      <dgm:prSet phldrT="[Text]"/>
      <dgm:spPr/>
      <dgm:t>
        <a:bodyPr/>
        <a:lstStyle/>
        <a:p>
          <a:r>
            <a:rPr kumimoji="0" lang="en-US" b="1" i="0" u="none" strike="noStrike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Pam Hunt</a:t>
          </a:r>
        </a:p>
        <a:p>
          <a:pPr>
            <a:buClrTx/>
            <a:buSzTx/>
            <a:buFontTx/>
            <a:buNone/>
          </a:pPr>
          <a:r>
            <a:rPr kumimoji="0" lang="en-US" b="1" i="0" u="none" strike="noStrike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West</a:t>
          </a:r>
          <a:r>
            <a:rPr kumimoji="0" lang="en-US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 Ohio Regional Tech Prep Chief Administrator</a:t>
          </a:r>
          <a:endParaRPr lang="en-US"/>
        </a:p>
      </dgm:t>
    </dgm:pt>
    <dgm:pt modelId="{886CE471-C43B-4489-9405-D026B6E63C0B}" type="parTrans" cxnId="{D7A40FD6-F5D1-4F10-BC05-47956372FAF9}">
      <dgm:prSet/>
      <dgm:spPr/>
      <dgm:t>
        <a:bodyPr/>
        <a:lstStyle/>
        <a:p>
          <a:endParaRPr lang="en-US"/>
        </a:p>
      </dgm:t>
    </dgm:pt>
    <dgm:pt modelId="{6B135970-2C54-49AB-9623-CFEEA0CB4675}" type="sibTrans" cxnId="{D7A40FD6-F5D1-4F10-BC05-47956372FAF9}">
      <dgm:prSet/>
      <dgm:spPr/>
      <dgm:t>
        <a:bodyPr/>
        <a:lstStyle/>
        <a:p>
          <a:endParaRPr lang="en-US"/>
        </a:p>
      </dgm:t>
    </dgm:pt>
    <dgm:pt modelId="{7C83231A-CE31-41E2-9D5A-1DE4DEB1280D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Rita Graf</a:t>
          </a:r>
        </a:p>
        <a:p>
          <a:pPr>
            <a:buClrTx/>
            <a:buSzTx/>
            <a:buFontTx/>
            <a:buNone/>
          </a:pPr>
          <a:r>
            <a:rPr kumimoji="0" lang="en-US" b="1" i="0" u="none" strike="noStrike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Southwest</a:t>
          </a:r>
          <a:r>
            <a:rPr kumimoji="0" lang="en-US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 Ohio Regional Tech Prep Chief Administrator</a:t>
          </a:r>
          <a:endParaRPr lang="en-US"/>
        </a:p>
      </dgm:t>
    </dgm:pt>
    <dgm:pt modelId="{1A8FD6A1-3A7A-4337-A5B3-559D307F8C19}" type="parTrans" cxnId="{550202E3-DDDF-4CE9-A586-C130220BF6EA}">
      <dgm:prSet/>
      <dgm:spPr/>
      <dgm:t>
        <a:bodyPr/>
        <a:lstStyle/>
        <a:p>
          <a:endParaRPr lang="en-US"/>
        </a:p>
      </dgm:t>
    </dgm:pt>
    <dgm:pt modelId="{6CDE4F57-A81D-488C-8EA3-2A3CF9A56E37}" type="sibTrans" cxnId="{550202E3-DDDF-4CE9-A586-C130220BF6EA}">
      <dgm:prSet/>
      <dgm:spPr/>
      <dgm:t>
        <a:bodyPr/>
        <a:lstStyle/>
        <a:p>
          <a:endParaRPr lang="en-US"/>
        </a:p>
      </dgm:t>
    </dgm:pt>
    <dgm:pt modelId="{133A3EF0-0422-40BD-9ECB-9D1C609168DA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Katie Good</a:t>
          </a:r>
        </a:p>
        <a:p>
          <a:pPr>
            <a:buClrTx/>
            <a:buSzTx/>
            <a:buFontTx/>
            <a:buNone/>
          </a:pPr>
          <a:r>
            <a:rPr kumimoji="0" lang="en-US" b="1" i="0" u="none" strike="noStrike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Southeast</a:t>
          </a:r>
          <a:r>
            <a:rPr kumimoji="0" lang="en-US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 Ohio Regional Tech Prep Chief Administrator</a:t>
          </a:r>
          <a:endParaRPr lang="en-US"/>
        </a:p>
      </dgm:t>
    </dgm:pt>
    <dgm:pt modelId="{32E9CA14-D1AD-4D1E-BFB2-8A3DCDD1A8D7}" type="parTrans" cxnId="{3BCA78B4-81C2-486B-B939-BC7A1372B4EF}">
      <dgm:prSet/>
      <dgm:spPr/>
      <dgm:t>
        <a:bodyPr/>
        <a:lstStyle/>
        <a:p>
          <a:endParaRPr lang="en-US"/>
        </a:p>
      </dgm:t>
    </dgm:pt>
    <dgm:pt modelId="{477F6FB9-123A-4F47-8DE6-1570679F7343}" type="sibTrans" cxnId="{3BCA78B4-81C2-486B-B939-BC7A1372B4EF}">
      <dgm:prSet/>
      <dgm:spPr/>
      <dgm:t>
        <a:bodyPr/>
        <a:lstStyle/>
        <a:p>
          <a:endParaRPr lang="en-US"/>
        </a:p>
      </dgm:t>
    </dgm:pt>
    <dgm:pt modelId="{7F2B10AF-3D98-499B-934F-37CC75F082EE}" type="pres">
      <dgm:prSet presAssocID="{FF3BA648-43CD-4D4B-80E1-699E5DB1ADD0}" presName="Name0" presStyleCnt="0">
        <dgm:presLayoutVars>
          <dgm:dir/>
          <dgm:resizeHandles val="exact"/>
        </dgm:presLayoutVars>
      </dgm:prSet>
      <dgm:spPr/>
    </dgm:pt>
    <dgm:pt modelId="{F3552D4F-507E-4E0A-9D6C-CA0FAD59BD0F}" type="pres">
      <dgm:prSet presAssocID="{1140B3C8-6444-4E33-A106-EEA719AC68C1}" presName="composite" presStyleCnt="0"/>
      <dgm:spPr/>
    </dgm:pt>
    <dgm:pt modelId="{68A0C234-7FE6-4FCC-98F4-F763062AC723}" type="pres">
      <dgm:prSet presAssocID="{1140B3C8-6444-4E33-A106-EEA719AC68C1}" presName="rect1" presStyleLbl="trAlignAcc1" presStyleIdx="0" presStyleCnt="3">
        <dgm:presLayoutVars>
          <dgm:bulletEnabled val="1"/>
        </dgm:presLayoutVars>
      </dgm:prSet>
      <dgm:spPr/>
    </dgm:pt>
    <dgm:pt modelId="{93E06554-FA89-4DE0-9126-86E112881AFC}" type="pres">
      <dgm:prSet presAssocID="{1140B3C8-6444-4E33-A106-EEA719AC68C1}" presName="rect2" presStyleLbl="fgImgPlace1" presStyleIdx="0" presStyleCnt="3"/>
      <dgm:spPr>
        <a:blipFill dpi="0" rotWithShape="1">
          <a:blip xmlns:r="http://schemas.openxmlformats.org/officeDocument/2006/relationships" r:embed="rId1"/>
          <a:srcRect/>
          <a:stretch>
            <a:fillRect l="-16271" t="-1300" r="-33729" b="1300"/>
          </a:stretch>
        </a:blipFill>
      </dgm:spPr>
    </dgm:pt>
    <dgm:pt modelId="{A57AF162-88F2-4358-AE43-12FB535E22F3}" type="pres">
      <dgm:prSet presAssocID="{6B135970-2C54-49AB-9623-CFEEA0CB4675}" presName="sibTrans" presStyleCnt="0"/>
      <dgm:spPr/>
    </dgm:pt>
    <dgm:pt modelId="{995EB2F2-28ED-4753-B280-BA2CE2DC022E}" type="pres">
      <dgm:prSet presAssocID="{7C83231A-CE31-41E2-9D5A-1DE4DEB1280D}" presName="composite" presStyleCnt="0"/>
      <dgm:spPr/>
    </dgm:pt>
    <dgm:pt modelId="{4E2A83FB-9B49-46E2-A199-8A6A4B3B0ECB}" type="pres">
      <dgm:prSet presAssocID="{7C83231A-CE31-41E2-9D5A-1DE4DEB1280D}" presName="rect1" presStyleLbl="trAlignAcc1" presStyleIdx="1" presStyleCnt="3">
        <dgm:presLayoutVars>
          <dgm:bulletEnabled val="1"/>
        </dgm:presLayoutVars>
      </dgm:prSet>
      <dgm:spPr/>
    </dgm:pt>
    <dgm:pt modelId="{BCB73525-8767-4F30-80EE-8920182F2E0E}" type="pres">
      <dgm:prSet presAssocID="{7C83231A-CE31-41E2-9D5A-1DE4DEB1280D}" presName="rect2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26000" r="-26000"/>
          </a:stretch>
        </a:blipFill>
      </dgm:spPr>
    </dgm:pt>
    <dgm:pt modelId="{906440BB-CF39-4B19-A98A-41129764FD3C}" type="pres">
      <dgm:prSet presAssocID="{6CDE4F57-A81D-488C-8EA3-2A3CF9A56E37}" presName="sibTrans" presStyleCnt="0"/>
      <dgm:spPr/>
    </dgm:pt>
    <dgm:pt modelId="{34A87F1B-D27C-4097-896F-F867E46ED2F1}" type="pres">
      <dgm:prSet presAssocID="{133A3EF0-0422-40BD-9ECB-9D1C609168DA}" presName="composite" presStyleCnt="0"/>
      <dgm:spPr/>
    </dgm:pt>
    <dgm:pt modelId="{855FDD2B-A8D4-4A0D-B462-B10E35BA624C}" type="pres">
      <dgm:prSet presAssocID="{133A3EF0-0422-40BD-9ECB-9D1C609168DA}" presName="rect1" presStyleLbl="trAlignAcc1" presStyleIdx="2" presStyleCnt="3">
        <dgm:presLayoutVars>
          <dgm:bulletEnabled val="1"/>
        </dgm:presLayoutVars>
      </dgm:prSet>
      <dgm:spPr/>
    </dgm:pt>
    <dgm:pt modelId="{E567235F-F8D6-4232-8C54-F0B49CC5DBAD}" type="pres">
      <dgm:prSet presAssocID="{133A3EF0-0422-40BD-9ECB-9D1C609168DA}" presName="rect2" presStyleLbl="fgImgPlace1" presStyleIdx="2" presStyleCnt="3" custLinFactNeighborY="0"/>
      <dgm:spPr>
        <a:blipFill dpi="0" rotWithShape="1">
          <a:blip xmlns:r="http://schemas.openxmlformats.org/officeDocument/2006/relationships" r:embed="rId3"/>
          <a:srcRect/>
          <a:stretch>
            <a:fillRect l="-8200" t="-561" r="-3800" b="561"/>
          </a:stretch>
        </a:blipFill>
      </dgm:spPr>
    </dgm:pt>
  </dgm:ptLst>
  <dgm:cxnLst>
    <dgm:cxn modelId="{74AFA86D-E31A-485E-A9EB-16B4BBA6AFD5}" type="presOf" srcId="{7C83231A-CE31-41E2-9D5A-1DE4DEB1280D}" destId="{4E2A83FB-9B49-46E2-A199-8A6A4B3B0ECB}" srcOrd="0" destOrd="0" presId="urn:microsoft.com/office/officeart/2008/layout/PictureStrips"/>
    <dgm:cxn modelId="{ACE75051-702E-4F86-ACBD-E040FB0F3296}" type="presOf" srcId="{1140B3C8-6444-4E33-A106-EEA719AC68C1}" destId="{68A0C234-7FE6-4FCC-98F4-F763062AC723}" srcOrd="0" destOrd="0" presId="urn:microsoft.com/office/officeart/2008/layout/PictureStrips"/>
    <dgm:cxn modelId="{C8608584-1C2B-468F-9EA3-9EC36C73689C}" type="presOf" srcId="{FF3BA648-43CD-4D4B-80E1-699E5DB1ADD0}" destId="{7F2B10AF-3D98-499B-934F-37CC75F082EE}" srcOrd="0" destOrd="0" presId="urn:microsoft.com/office/officeart/2008/layout/PictureStrips"/>
    <dgm:cxn modelId="{2AA6E8A4-1FBA-4729-B530-369208C6CA26}" type="presOf" srcId="{133A3EF0-0422-40BD-9ECB-9D1C609168DA}" destId="{855FDD2B-A8D4-4A0D-B462-B10E35BA624C}" srcOrd="0" destOrd="0" presId="urn:microsoft.com/office/officeart/2008/layout/PictureStrips"/>
    <dgm:cxn modelId="{3BCA78B4-81C2-486B-B939-BC7A1372B4EF}" srcId="{FF3BA648-43CD-4D4B-80E1-699E5DB1ADD0}" destId="{133A3EF0-0422-40BD-9ECB-9D1C609168DA}" srcOrd="2" destOrd="0" parTransId="{32E9CA14-D1AD-4D1E-BFB2-8A3DCDD1A8D7}" sibTransId="{477F6FB9-123A-4F47-8DE6-1570679F7343}"/>
    <dgm:cxn modelId="{D7A40FD6-F5D1-4F10-BC05-47956372FAF9}" srcId="{FF3BA648-43CD-4D4B-80E1-699E5DB1ADD0}" destId="{1140B3C8-6444-4E33-A106-EEA719AC68C1}" srcOrd="0" destOrd="0" parTransId="{886CE471-C43B-4489-9405-D026B6E63C0B}" sibTransId="{6B135970-2C54-49AB-9623-CFEEA0CB4675}"/>
    <dgm:cxn modelId="{550202E3-DDDF-4CE9-A586-C130220BF6EA}" srcId="{FF3BA648-43CD-4D4B-80E1-699E5DB1ADD0}" destId="{7C83231A-CE31-41E2-9D5A-1DE4DEB1280D}" srcOrd="1" destOrd="0" parTransId="{1A8FD6A1-3A7A-4337-A5B3-559D307F8C19}" sibTransId="{6CDE4F57-A81D-488C-8EA3-2A3CF9A56E37}"/>
    <dgm:cxn modelId="{2AEFC7F2-5735-40D8-8C15-5169CC5159E5}" type="presParOf" srcId="{7F2B10AF-3D98-499B-934F-37CC75F082EE}" destId="{F3552D4F-507E-4E0A-9D6C-CA0FAD59BD0F}" srcOrd="0" destOrd="0" presId="urn:microsoft.com/office/officeart/2008/layout/PictureStrips"/>
    <dgm:cxn modelId="{FF3B3681-6F28-4F33-BD0D-91F640EF3FD0}" type="presParOf" srcId="{F3552D4F-507E-4E0A-9D6C-CA0FAD59BD0F}" destId="{68A0C234-7FE6-4FCC-98F4-F763062AC723}" srcOrd="0" destOrd="0" presId="urn:microsoft.com/office/officeart/2008/layout/PictureStrips"/>
    <dgm:cxn modelId="{F76694E5-E06E-4D7F-BAA0-F5A083F6E9C6}" type="presParOf" srcId="{F3552D4F-507E-4E0A-9D6C-CA0FAD59BD0F}" destId="{93E06554-FA89-4DE0-9126-86E112881AFC}" srcOrd="1" destOrd="0" presId="urn:microsoft.com/office/officeart/2008/layout/PictureStrips"/>
    <dgm:cxn modelId="{F2464FC1-4672-44DD-A793-E9A9D54B037E}" type="presParOf" srcId="{7F2B10AF-3D98-499B-934F-37CC75F082EE}" destId="{A57AF162-88F2-4358-AE43-12FB535E22F3}" srcOrd="1" destOrd="0" presId="urn:microsoft.com/office/officeart/2008/layout/PictureStrips"/>
    <dgm:cxn modelId="{A5DB1554-4C13-4C93-AFAB-C7A35A4F97AD}" type="presParOf" srcId="{7F2B10AF-3D98-499B-934F-37CC75F082EE}" destId="{995EB2F2-28ED-4753-B280-BA2CE2DC022E}" srcOrd="2" destOrd="0" presId="urn:microsoft.com/office/officeart/2008/layout/PictureStrips"/>
    <dgm:cxn modelId="{7DE0CE79-EFFE-423A-9834-9FDE2784B90B}" type="presParOf" srcId="{995EB2F2-28ED-4753-B280-BA2CE2DC022E}" destId="{4E2A83FB-9B49-46E2-A199-8A6A4B3B0ECB}" srcOrd="0" destOrd="0" presId="urn:microsoft.com/office/officeart/2008/layout/PictureStrips"/>
    <dgm:cxn modelId="{EB5E725A-DE84-42AF-B4B0-67352DC46556}" type="presParOf" srcId="{995EB2F2-28ED-4753-B280-BA2CE2DC022E}" destId="{BCB73525-8767-4F30-80EE-8920182F2E0E}" srcOrd="1" destOrd="0" presId="urn:microsoft.com/office/officeart/2008/layout/PictureStrips"/>
    <dgm:cxn modelId="{CAE5260C-CC11-46C0-A49D-B8343BA95096}" type="presParOf" srcId="{7F2B10AF-3D98-499B-934F-37CC75F082EE}" destId="{906440BB-CF39-4B19-A98A-41129764FD3C}" srcOrd="3" destOrd="0" presId="urn:microsoft.com/office/officeart/2008/layout/PictureStrips"/>
    <dgm:cxn modelId="{F8814639-6A44-47FE-A83E-E58AD4121298}" type="presParOf" srcId="{7F2B10AF-3D98-499B-934F-37CC75F082EE}" destId="{34A87F1B-D27C-4097-896F-F867E46ED2F1}" srcOrd="4" destOrd="0" presId="urn:microsoft.com/office/officeart/2008/layout/PictureStrips"/>
    <dgm:cxn modelId="{5855EFFE-59BB-4F1F-8503-172B59C22528}" type="presParOf" srcId="{34A87F1B-D27C-4097-896F-F867E46ED2F1}" destId="{855FDD2B-A8D4-4A0D-B462-B10E35BA624C}" srcOrd="0" destOrd="0" presId="urn:microsoft.com/office/officeart/2008/layout/PictureStrips"/>
    <dgm:cxn modelId="{4D053368-1A67-4286-A40B-78BA010F4700}" type="presParOf" srcId="{34A87F1B-D27C-4097-896F-F867E46ED2F1}" destId="{E567235F-F8D6-4232-8C54-F0B49CC5DBA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6778E1-D77E-46BF-B83F-41190FDF200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09C967D7-3106-499B-A053-2634C64A68CC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Brenna Bartlett</a:t>
          </a:r>
        </a:p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Assistant Director, CTE</a:t>
          </a:r>
        </a:p>
      </dgm:t>
    </dgm:pt>
    <dgm:pt modelId="{157C6107-30C8-431D-8AE9-5CC3361B7E96}" type="parTrans" cxnId="{979F0B1E-726A-401D-9094-88D04190535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AFB9BE-A9DF-4983-8436-2F53583B1403}" type="sibTrans" cxnId="{979F0B1E-726A-401D-9094-88D04190535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4788A4-6B61-4E57-869B-CD9E2E682141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Cadie Allen</a:t>
          </a:r>
        </a:p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Program Administrator, CTE</a:t>
          </a:r>
        </a:p>
      </dgm:t>
    </dgm:pt>
    <dgm:pt modelId="{FB9BB152-BE4A-42C1-8916-EA3E73AA5335}" type="parTrans" cxnId="{D03A37A8-11E6-43B9-9A9B-C789F82A856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19B1F7-4871-4CDE-936B-FE9FE58864AC}" type="sibTrans" cxnId="{D03A37A8-11E6-43B9-9A9B-C789F82A856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B64657-F73D-4458-B6A1-FAAEFDDE696F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Travis Taylor</a:t>
          </a:r>
        </a:p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Program Administrator,</a:t>
          </a:r>
        </a:p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Graduate Success</a:t>
          </a:r>
        </a:p>
      </dgm:t>
    </dgm:pt>
    <dgm:pt modelId="{3D31BA8A-3EE9-4C17-B6C2-4E34F198E775}" type="parTrans" cxnId="{7E9B5608-8016-4FB4-8839-0D08336D895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D39F23-8B85-451F-844D-6E24E44253BF}" type="sibTrans" cxnId="{7E9B5608-8016-4FB4-8839-0D08336D895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DE2F8F-4CA2-4079-A131-B56CA02AD4D4}" type="pres">
      <dgm:prSet presAssocID="{896778E1-D77E-46BF-B83F-41190FDF2007}" presName="Name0" presStyleCnt="0">
        <dgm:presLayoutVars>
          <dgm:dir/>
          <dgm:resizeHandles val="exact"/>
        </dgm:presLayoutVars>
      </dgm:prSet>
      <dgm:spPr/>
    </dgm:pt>
    <dgm:pt modelId="{4E346795-A6D8-469C-A58A-D76DE230DA3C}" type="pres">
      <dgm:prSet presAssocID="{896778E1-D77E-46BF-B83F-41190FDF2007}" presName="fgShape" presStyleLbl="fgShp" presStyleIdx="0" presStyleCnt="1"/>
      <dgm:spPr/>
    </dgm:pt>
    <dgm:pt modelId="{6C425812-7CB9-43EB-9400-C84AF3728224}" type="pres">
      <dgm:prSet presAssocID="{896778E1-D77E-46BF-B83F-41190FDF2007}" presName="linComp" presStyleCnt="0"/>
      <dgm:spPr/>
    </dgm:pt>
    <dgm:pt modelId="{5C9F7C76-3EA2-42EF-960A-BF6DF191F332}" type="pres">
      <dgm:prSet presAssocID="{09C967D7-3106-499B-A053-2634C64A68CC}" presName="compNode" presStyleCnt="0"/>
      <dgm:spPr/>
    </dgm:pt>
    <dgm:pt modelId="{C42BA373-AA6E-456A-AA8D-58900A573F68}" type="pres">
      <dgm:prSet presAssocID="{09C967D7-3106-499B-A053-2634C64A68CC}" presName="bkgdShape" presStyleLbl="node1" presStyleIdx="0" presStyleCnt="3"/>
      <dgm:spPr/>
    </dgm:pt>
    <dgm:pt modelId="{21117944-50CE-4CBE-A671-5D4A675B77FD}" type="pres">
      <dgm:prSet presAssocID="{09C967D7-3106-499B-A053-2634C64A68CC}" presName="nodeTx" presStyleLbl="node1" presStyleIdx="0" presStyleCnt="3">
        <dgm:presLayoutVars>
          <dgm:bulletEnabled val="1"/>
        </dgm:presLayoutVars>
      </dgm:prSet>
      <dgm:spPr/>
    </dgm:pt>
    <dgm:pt modelId="{A8A5C2BB-6568-4274-9A5C-DA76CBA45A07}" type="pres">
      <dgm:prSet presAssocID="{09C967D7-3106-499B-A053-2634C64A68CC}" presName="invisiNode" presStyleLbl="node1" presStyleIdx="0" presStyleCnt="3"/>
      <dgm:spPr/>
    </dgm:pt>
    <dgm:pt modelId="{6FF2FE18-AD97-4F29-A20C-2F89D860D8A4}" type="pres">
      <dgm:prSet presAssocID="{09C967D7-3106-499B-A053-2634C64A68CC}" presName="imagNode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5" t="-14470" r="585" b="-35530"/>
          </a:stretch>
        </a:blipFill>
      </dgm:spPr>
    </dgm:pt>
    <dgm:pt modelId="{07DC6639-804B-42F0-8569-E79020EC195B}" type="pres">
      <dgm:prSet presAssocID="{9CAFB9BE-A9DF-4983-8436-2F53583B1403}" presName="sibTrans" presStyleLbl="sibTrans2D1" presStyleIdx="0" presStyleCnt="0"/>
      <dgm:spPr/>
    </dgm:pt>
    <dgm:pt modelId="{12DDB0F2-46D0-4B16-9C2D-47B6EA110250}" type="pres">
      <dgm:prSet presAssocID="{9A4788A4-6B61-4E57-869B-CD9E2E682141}" presName="compNode" presStyleCnt="0"/>
      <dgm:spPr/>
    </dgm:pt>
    <dgm:pt modelId="{D7B1BED2-2903-45A4-BF77-1FF429EA3CE3}" type="pres">
      <dgm:prSet presAssocID="{9A4788A4-6B61-4E57-869B-CD9E2E682141}" presName="bkgdShape" presStyleLbl="node1" presStyleIdx="1" presStyleCnt="3"/>
      <dgm:spPr/>
    </dgm:pt>
    <dgm:pt modelId="{B5CABF83-6E4F-439D-81E7-57C0F73432B8}" type="pres">
      <dgm:prSet presAssocID="{9A4788A4-6B61-4E57-869B-CD9E2E682141}" presName="nodeTx" presStyleLbl="node1" presStyleIdx="1" presStyleCnt="3">
        <dgm:presLayoutVars>
          <dgm:bulletEnabled val="1"/>
        </dgm:presLayoutVars>
      </dgm:prSet>
      <dgm:spPr/>
    </dgm:pt>
    <dgm:pt modelId="{F8FC5934-7EAE-42BC-A5F6-AA5229787B98}" type="pres">
      <dgm:prSet presAssocID="{9A4788A4-6B61-4E57-869B-CD9E2E682141}" presName="invisiNode" presStyleLbl="node1" presStyleIdx="1" presStyleCnt="3"/>
      <dgm:spPr/>
    </dgm:pt>
    <dgm:pt modelId="{0A71E1AB-DA57-473E-8952-7BBB5D0DBCA5}" type="pres">
      <dgm:prSet presAssocID="{9A4788A4-6B61-4E57-869B-CD9E2E682141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909FB46-4FBE-4276-AA17-134C37C54177}" type="pres">
      <dgm:prSet presAssocID="{2B19B1F7-4871-4CDE-936B-FE9FE58864AC}" presName="sibTrans" presStyleLbl="sibTrans2D1" presStyleIdx="0" presStyleCnt="0"/>
      <dgm:spPr/>
    </dgm:pt>
    <dgm:pt modelId="{1C42337F-61B1-4162-BAE7-8F618A7F0CC7}" type="pres">
      <dgm:prSet presAssocID="{F0B64657-F73D-4458-B6A1-FAAEFDDE696F}" presName="compNode" presStyleCnt="0"/>
      <dgm:spPr/>
    </dgm:pt>
    <dgm:pt modelId="{55343A18-E4AF-4069-AE3F-6B96A54FC3D9}" type="pres">
      <dgm:prSet presAssocID="{F0B64657-F73D-4458-B6A1-FAAEFDDE696F}" presName="bkgdShape" presStyleLbl="node1" presStyleIdx="2" presStyleCnt="3"/>
      <dgm:spPr/>
    </dgm:pt>
    <dgm:pt modelId="{287C905A-BCAA-4FBB-9B34-12854FE35A83}" type="pres">
      <dgm:prSet presAssocID="{F0B64657-F73D-4458-B6A1-FAAEFDDE696F}" presName="nodeTx" presStyleLbl="node1" presStyleIdx="2" presStyleCnt="3">
        <dgm:presLayoutVars>
          <dgm:bulletEnabled val="1"/>
        </dgm:presLayoutVars>
      </dgm:prSet>
      <dgm:spPr/>
    </dgm:pt>
    <dgm:pt modelId="{0A753FF0-2101-4A3A-A54C-59F6AA2C5D00}" type="pres">
      <dgm:prSet presAssocID="{F0B64657-F73D-4458-B6A1-FAAEFDDE696F}" presName="invisiNode" presStyleLbl="node1" presStyleIdx="2" presStyleCnt="3"/>
      <dgm:spPr/>
    </dgm:pt>
    <dgm:pt modelId="{0844C945-FD98-45C0-9863-81BD15D5B14D}" type="pres">
      <dgm:prSet presAssocID="{F0B64657-F73D-4458-B6A1-FAAEFDDE696F}" presName="imagNode" presStyleLbl="fgImgPlace1" presStyleIdx="2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</dgm:ptLst>
  <dgm:cxnLst>
    <dgm:cxn modelId="{2C332308-21A4-4231-BE1F-8E2B1FAE8C45}" type="presOf" srcId="{9A4788A4-6B61-4E57-869B-CD9E2E682141}" destId="{B5CABF83-6E4F-439D-81E7-57C0F73432B8}" srcOrd="1" destOrd="0" presId="urn:microsoft.com/office/officeart/2005/8/layout/hList7"/>
    <dgm:cxn modelId="{7E9B5608-8016-4FB4-8839-0D08336D8952}" srcId="{896778E1-D77E-46BF-B83F-41190FDF2007}" destId="{F0B64657-F73D-4458-B6A1-FAAEFDDE696F}" srcOrd="2" destOrd="0" parTransId="{3D31BA8A-3EE9-4C17-B6C2-4E34F198E775}" sibTransId="{DED39F23-8B85-451F-844D-6E24E44253BF}"/>
    <dgm:cxn modelId="{979F0B1E-726A-401D-9094-88D041905357}" srcId="{896778E1-D77E-46BF-B83F-41190FDF2007}" destId="{09C967D7-3106-499B-A053-2634C64A68CC}" srcOrd="0" destOrd="0" parTransId="{157C6107-30C8-431D-8AE9-5CC3361B7E96}" sibTransId="{9CAFB9BE-A9DF-4983-8436-2F53583B1403}"/>
    <dgm:cxn modelId="{324C1E5C-B873-42C6-80B7-98E58FFD0C2B}" type="presOf" srcId="{9A4788A4-6B61-4E57-869B-CD9E2E682141}" destId="{D7B1BED2-2903-45A4-BF77-1FF429EA3CE3}" srcOrd="0" destOrd="0" presId="urn:microsoft.com/office/officeart/2005/8/layout/hList7"/>
    <dgm:cxn modelId="{35E5DC46-A7AE-4C42-AC77-6618D49F091A}" type="presOf" srcId="{09C967D7-3106-499B-A053-2634C64A68CC}" destId="{C42BA373-AA6E-456A-AA8D-58900A573F68}" srcOrd="0" destOrd="0" presId="urn:microsoft.com/office/officeart/2005/8/layout/hList7"/>
    <dgm:cxn modelId="{B24AFC52-6B85-4EA1-90FC-26C3BAF0969B}" type="presOf" srcId="{09C967D7-3106-499B-A053-2634C64A68CC}" destId="{21117944-50CE-4CBE-A671-5D4A675B77FD}" srcOrd="1" destOrd="0" presId="urn:microsoft.com/office/officeart/2005/8/layout/hList7"/>
    <dgm:cxn modelId="{E2258155-61D8-4A19-9329-66529ABF0BA7}" type="presOf" srcId="{F0B64657-F73D-4458-B6A1-FAAEFDDE696F}" destId="{55343A18-E4AF-4069-AE3F-6B96A54FC3D9}" srcOrd="0" destOrd="0" presId="urn:microsoft.com/office/officeart/2005/8/layout/hList7"/>
    <dgm:cxn modelId="{4AE04BA0-11EF-4A02-8E7D-F09F8D65CCAC}" type="presOf" srcId="{2B19B1F7-4871-4CDE-936B-FE9FE58864AC}" destId="{C909FB46-4FBE-4276-AA17-134C37C54177}" srcOrd="0" destOrd="0" presId="urn:microsoft.com/office/officeart/2005/8/layout/hList7"/>
    <dgm:cxn modelId="{8BBD13A4-42DA-4B83-9205-090F973542F4}" type="presOf" srcId="{896778E1-D77E-46BF-B83F-41190FDF2007}" destId="{01DE2F8F-4CA2-4079-A131-B56CA02AD4D4}" srcOrd="0" destOrd="0" presId="urn:microsoft.com/office/officeart/2005/8/layout/hList7"/>
    <dgm:cxn modelId="{D03A37A8-11E6-43B9-9A9B-C789F82A8565}" srcId="{896778E1-D77E-46BF-B83F-41190FDF2007}" destId="{9A4788A4-6B61-4E57-869B-CD9E2E682141}" srcOrd="1" destOrd="0" parTransId="{FB9BB152-BE4A-42C1-8916-EA3E73AA5335}" sibTransId="{2B19B1F7-4871-4CDE-936B-FE9FE58864AC}"/>
    <dgm:cxn modelId="{539958B0-A0B4-446C-A147-35594D0AC630}" type="presOf" srcId="{9CAFB9BE-A9DF-4983-8436-2F53583B1403}" destId="{07DC6639-804B-42F0-8569-E79020EC195B}" srcOrd="0" destOrd="0" presId="urn:microsoft.com/office/officeart/2005/8/layout/hList7"/>
    <dgm:cxn modelId="{520B54F4-C65D-4064-90EE-86807879B3B7}" type="presOf" srcId="{F0B64657-F73D-4458-B6A1-FAAEFDDE696F}" destId="{287C905A-BCAA-4FBB-9B34-12854FE35A83}" srcOrd="1" destOrd="0" presId="urn:microsoft.com/office/officeart/2005/8/layout/hList7"/>
    <dgm:cxn modelId="{BCD0CD81-890F-4628-9AFF-805855BEFB31}" type="presParOf" srcId="{01DE2F8F-4CA2-4079-A131-B56CA02AD4D4}" destId="{4E346795-A6D8-469C-A58A-D76DE230DA3C}" srcOrd="0" destOrd="0" presId="urn:microsoft.com/office/officeart/2005/8/layout/hList7"/>
    <dgm:cxn modelId="{A69357DA-B455-414A-9A81-57F830BB0261}" type="presParOf" srcId="{01DE2F8F-4CA2-4079-A131-B56CA02AD4D4}" destId="{6C425812-7CB9-43EB-9400-C84AF3728224}" srcOrd="1" destOrd="0" presId="urn:microsoft.com/office/officeart/2005/8/layout/hList7"/>
    <dgm:cxn modelId="{4AD66A4C-3B58-4362-8037-D05707A9CC8E}" type="presParOf" srcId="{6C425812-7CB9-43EB-9400-C84AF3728224}" destId="{5C9F7C76-3EA2-42EF-960A-BF6DF191F332}" srcOrd="0" destOrd="0" presId="urn:microsoft.com/office/officeart/2005/8/layout/hList7"/>
    <dgm:cxn modelId="{776007F6-0C71-4EA4-9B44-F094AA8B2EBA}" type="presParOf" srcId="{5C9F7C76-3EA2-42EF-960A-BF6DF191F332}" destId="{C42BA373-AA6E-456A-AA8D-58900A573F68}" srcOrd="0" destOrd="0" presId="urn:microsoft.com/office/officeart/2005/8/layout/hList7"/>
    <dgm:cxn modelId="{912FE442-8C22-4472-B3D0-33F14DA5314A}" type="presParOf" srcId="{5C9F7C76-3EA2-42EF-960A-BF6DF191F332}" destId="{21117944-50CE-4CBE-A671-5D4A675B77FD}" srcOrd="1" destOrd="0" presId="urn:microsoft.com/office/officeart/2005/8/layout/hList7"/>
    <dgm:cxn modelId="{CFE09B25-6207-4F21-97D1-41E5A4C15FB9}" type="presParOf" srcId="{5C9F7C76-3EA2-42EF-960A-BF6DF191F332}" destId="{A8A5C2BB-6568-4274-9A5C-DA76CBA45A07}" srcOrd="2" destOrd="0" presId="urn:microsoft.com/office/officeart/2005/8/layout/hList7"/>
    <dgm:cxn modelId="{C77C12C9-A5B8-4C9E-9F86-7E826B4139DA}" type="presParOf" srcId="{5C9F7C76-3EA2-42EF-960A-BF6DF191F332}" destId="{6FF2FE18-AD97-4F29-A20C-2F89D860D8A4}" srcOrd="3" destOrd="0" presId="urn:microsoft.com/office/officeart/2005/8/layout/hList7"/>
    <dgm:cxn modelId="{6AD675E4-42C2-405F-AA10-281DA18E6E72}" type="presParOf" srcId="{6C425812-7CB9-43EB-9400-C84AF3728224}" destId="{07DC6639-804B-42F0-8569-E79020EC195B}" srcOrd="1" destOrd="0" presId="urn:microsoft.com/office/officeart/2005/8/layout/hList7"/>
    <dgm:cxn modelId="{CA54DA71-955C-4AD7-BD44-964B1A851987}" type="presParOf" srcId="{6C425812-7CB9-43EB-9400-C84AF3728224}" destId="{12DDB0F2-46D0-4B16-9C2D-47B6EA110250}" srcOrd="2" destOrd="0" presId="urn:microsoft.com/office/officeart/2005/8/layout/hList7"/>
    <dgm:cxn modelId="{DCF7532C-0B30-4FE1-A435-5529FEFEC7C7}" type="presParOf" srcId="{12DDB0F2-46D0-4B16-9C2D-47B6EA110250}" destId="{D7B1BED2-2903-45A4-BF77-1FF429EA3CE3}" srcOrd="0" destOrd="0" presId="urn:microsoft.com/office/officeart/2005/8/layout/hList7"/>
    <dgm:cxn modelId="{108D4A73-36EA-4631-8100-6CF670302980}" type="presParOf" srcId="{12DDB0F2-46D0-4B16-9C2D-47B6EA110250}" destId="{B5CABF83-6E4F-439D-81E7-57C0F73432B8}" srcOrd="1" destOrd="0" presId="urn:microsoft.com/office/officeart/2005/8/layout/hList7"/>
    <dgm:cxn modelId="{4BD9E656-94EF-431A-BC03-E01E83A2871F}" type="presParOf" srcId="{12DDB0F2-46D0-4B16-9C2D-47B6EA110250}" destId="{F8FC5934-7EAE-42BC-A5F6-AA5229787B98}" srcOrd="2" destOrd="0" presId="urn:microsoft.com/office/officeart/2005/8/layout/hList7"/>
    <dgm:cxn modelId="{446E9068-E776-41D3-947E-6950ABCF4A3F}" type="presParOf" srcId="{12DDB0F2-46D0-4B16-9C2D-47B6EA110250}" destId="{0A71E1AB-DA57-473E-8952-7BBB5D0DBCA5}" srcOrd="3" destOrd="0" presId="urn:microsoft.com/office/officeart/2005/8/layout/hList7"/>
    <dgm:cxn modelId="{BA8D740E-735D-41E1-8261-BCC951819730}" type="presParOf" srcId="{6C425812-7CB9-43EB-9400-C84AF3728224}" destId="{C909FB46-4FBE-4276-AA17-134C37C54177}" srcOrd="3" destOrd="0" presId="urn:microsoft.com/office/officeart/2005/8/layout/hList7"/>
    <dgm:cxn modelId="{25E93112-7433-4E4A-9EC1-DB1311019B8F}" type="presParOf" srcId="{6C425812-7CB9-43EB-9400-C84AF3728224}" destId="{1C42337F-61B1-4162-BAE7-8F618A7F0CC7}" srcOrd="4" destOrd="0" presId="urn:microsoft.com/office/officeart/2005/8/layout/hList7"/>
    <dgm:cxn modelId="{5EF4150A-A106-4864-AAF5-D4336740BC93}" type="presParOf" srcId="{1C42337F-61B1-4162-BAE7-8F618A7F0CC7}" destId="{55343A18-E4AF-4069-AE3F-6B96A54FC3D9}" srcOrd="0" destOrd="0" presId="urn:microsoft.com/office/officeart/2005/8/layout/hList7"/>
    <dgm:cxn modelId="{9EF3F348-4B6E-43E1-8E91-C657BEF04622}" type="presParOf" srcId="{1C42337F-61B1-4162-BAE7-8F618A7F0CC7}" destId="{287C905A-BCAA-4FBB-9B34-12854FE35A83}" srcOrd="1" destOrd="0" presId="urn:microsoft.com/office/officeart/2005/8/layout/hList7"/>
    <dgm:cxn modelId="{DEC97121-F8D2-4215-9D50-BE365190062F}" type="presParOf" srcId="{1C42337F-61B1-4162-BAE7-8F618A7F0CC7}" destId="{0A753FF0-2101-4A3A-A54C-59F6AA2C5D00}" srcOrd="2" destOrd="0" presId="urn:microsoft.com/office/officeart/2005/8/layout/hList7"/>
    <dgm:cxn modelId="{84BCB995-FA91-4F39-857F-2B0B2393C906}" type="presParOf" srcId="{1C42337F-61B1-4162-BAE7-8F618A7F0CC7}" destId="{0844C945-FD98-45C0-9863-81BD15D5B14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46C85A-2637-4680-8B9D-D36E7E483441}" type="doc">
      <dgm:prSet loTypeId="urn:microsoft.com/office/officeart/2009/3/layout/Phased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82BADD-57FB-424A-B44C-4F49F2A7EAA1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Business &amp; Industry Need</a:t>
          </a:r>
        </a:p>
      </dgm:t>
    </dgm:pt>
    <dgm:pt modelId="{A14C5A83-7250-4817-9833-43301728D0D3}" type="parTrans" cxnId="{4C27AC23-F601-47F2-8A7A-1BFE72ECDCF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3941C5-45B4-4CCA-A09B-4BEC5C9D017B}" type="sibTrans" cxnId="{4C27AC23-F601-47F2-8A7A-1BFE72ECDCF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75E484-0DCA-4464-B8A6-F3DFB5C87A1D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Governor’s Office of Workforce Transformation</a:t>
          </a:r>
        </a:p>
      </dgm:t>
    </dgm:pt>
    <dgm:pt modelId="{BD6E781A-253B-4D96-982E-55116D26F2A5}" type="parTrans" cxnId="{6C328C32-483D-458D-AEF7-9B02F0AE6A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3A497B-52B8-4BD0-B8C5-20F6543E074B}" type="sibTrans" cxnId="{6C328C32-483D-458D-AEF7-9B02F0AE6A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F0A45A-C6D8-4E4B-97D1-09224CCE9913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Ohio Excels</a:t>
          </a:r>
        </a:p>
      </dgm:t>
    </dgm:pt>
    <dgm:pt modelId="{1126A390-8B7F-40DF-B974-90016AA1DB98}" type="parTrans" cxnId="{B91D8B4C-F6CF-44E7-B8C3-19F5580DA3B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132744-7C29-4E3B-951F-D87FD195E7C9}" type="sibTrans" cxnId="{B91D8B4C-F6CF-44E7-B8C3-19F5580DA3B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08DE33-6D33-45E6-8642-EE770FEBABA6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Labor Market Data</a:t>
          </a:r>
        </a:p>
      </dgm:t>
    </dgm:pt>
    <dgm:pt modelId="{3EF06011-714D-4FA0-9882-16D0A0F4E600}" type="parTrans" cxnId="{223FD051-B2BA-4DC3-A8C8-BEF9F600B1B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F26882-ABE8-477D-8BCE-9E72B8C500A0}" type="sibTrans" cxnId="{223FD051-B2BA-4DC3-A8C8-BEF9F600B1B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2ABFD5-3F67-40D4-9C87-6BC9451A8C75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Policy &amp; Legislation</a:t>
          </a:r>
        </a:p>
      </dgm:t>
    </dgm:pt>
    <dgm:pt modelId="{11C14808-F376-4543-B27E-EF1521FD4DD6}" type="parTrans" cxnId="{23846266-36AE-4FAA-87EB-4EB8CEAC592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0A24A7-439E-4D15-AA14-BB4C04C01F3B}" type="sibTrans" cxnId="{23846266-36AE-4FAA-87EB-4EB8CEAC592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DA68E5-2BA9-4B69-8FD2-FACB5483B992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Each Child Our Future; Graduation Requirements</a:t>
          </a:r>
        </a:p>
      </dgm:t>
    </dgm:pt>
    <dgm:pt modelId="{DB3AB790-EA9C-40B4-88FF-AA9843CD87DD}" type="parTrans" cxnId="{6C18E498-5DE6-4B7C-A308-DB6A43384AC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2BCEE8-DBEF-43EF-AEDC-52C99AEC4C4B}" type="sibTrans" cxnId="{6C18E498-5DE6-4B7C-A308-DB6A43384AC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3FDA85-DC67-4592-8717-C508E79FEEC8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Perkins V &amp; CTE</a:t>
          </a:r>
        </a:p>
      </dgm:t>
    </dgm:pt>
    <dgm:pt modelId="{E458E0AD-3A07-4DFB-8E79-762DA857A6E6}" type="parTrans" cxnId="{30DC7198-63D2-4588-959E-DE69323A677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32FC38-7E3D-4D23-9F30-9088A220222B}" type="sibTrans" cxnId="{30DC7198-63D2-4588-959E-DE69323A677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E1B2DB-A2CE-492C-94E7-F8B1701AAA3A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Implementation</a:t>
          </a:r>
        </a:p>
      </dgm:t>
    </dgm:pt>
    <dgm:pt modelId="{D49E107F-0742-4AF4-8D7D-F4188E2A34FC}" type="parTrans" cxnId="{14C5BA18-4B10-44DB-B7B8-50D6C148E0A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CC8E45-8CA9-43AE-B025-44670C907A31}" type="sibTrans" cxnId="{14C5BA18-4B10-44DB-B7B8-50D6C148E0A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2E439C-096A-46B5-9884-AF62CB97F404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Minor Labor Laws; SB 166; State Supported Internships</a:t>
          </a:r>
        </a:p>
      </dgm:t>
    </dgm:pt>
    <dgm:pt modelId="{11BD0150-EB60-48BF-8F2A-35C4528DDA53}" type="parTrans" cxnId="{A28335C3-21E0-472E-81C6-04F39964A6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116D78-4A2A-4AC3-973B-51196ED294DC}" type="sibTrans" cxnId="{A28335C3-21E0-472E-81C6-04F39964A6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E7F15E-3005-4BD0-9099-E491F7300391}" type="pres">
      <dgm:prSet presAssocID="{0146C85A-2637-4680-8B9D-D36E7E483441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</dgm:pt>
    <dgm:pt modelId="{D1755B5A-563D-453F-86A1-B2A1F4E50F8B}" type="pres">
      <dgm:prSet presAssocID="{0146C85A-2637-4680-8B9D-D36E7E483441}" presName="arc1" presStyleLbl="node1" presStyleIdx="0" presStyleCnt="4"/>
      <dgm:spPr/>
    </dgm:pt>
    <dgm:pt modelId="{6FC8BD62-F2F0-487A-BA75-72DAD7F370D9}" type="pres">
      <dgm:prSet presAssocID="{0146C85A-2637-4680-8B9D-D36E7E483441}" presName="arc3" presStyleLbl="node1" presStyleIdx="1" presStyleCnt="4"/>
      <dgm:spPr/>
    </dgm:pt>
    <dgm:pt modelId="{B5174440-254E-4C8F-A704-08AA03DC3B93}" type="pres">
      <dgm:prSet presAssocID="{0146C85A-2637-4680-8B9D-D36E7E483441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</dgm:pt>
    <dgm:pt modelId="{0EEDA7E8-A5D5-4658-BDC4-A2E7D06F24D8}" type="pres">
      <dgm:prSet presAssocID="{0146C85A-2637-4680-8B9D-D36E7E483441}" presName="arc2" presStyleLbl="node1" presStyleIdx="2" presStyleCnt="4"/>
      <dgm:spPr/>
    </dgm:pt>
    <dgm:pt modelId="{A8AEFE23-7F33-4704-A186-8FEF937982E0}" type="pres">
      <dgm:prSet presAssocID="{0146C85A-2637-4680-8B9D-D36E7E483441}" presName="arc4" presStyleLbl="node1" presStyleIdx="3" presStyleCnt="4"/>
      <dgm:spPr/>
    </dgm:pt>
    <dgm:pt modelId="{52D8A130-0D7A-4F7E-9356-6F23ED203109}" type="pres">
      <dgm:prSet presAssocID="{0146C85A-2637-4680-8B9D-D36E7E483441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16D0482F-2626-45B9-B7EA-DCFC84037674}" type="pres">
      <dgm:prSet presAssocID="{0146C85A-2637-4680-8B9D-D36E7E483441}" presName="middleComposite" presStyleCnt="0"/>
      <dgm:spPr/>
    </dgm:pt>
    <dgm:pt modelId="{9FC44D77-9780-4F01-AE6A-34E5F0292ACA}" type="pres">
      <dgm:prSet presAssocID="{FFDA68E5-2BA9-4B69-8FD2-FACB5483B992}" presName="circ1" presStyleLbl="vennNode1" presStyleIdx="0" presStyleCnt="8"/>
      <dgm:spPr/>
    </dgm:pt>
    <dgm:pt modelId="{3C746141-E5B8-4132-B56C-C2415FF6B5E6}" type="pres">
      <dgm:prSet presAssocID="{FFDA68E5-2BA9-4B69-8FD2-FACB5483B992}" presName="circ1Tx" presStyleLbl="revTx" presStyleIdx="1" presStyleCnt="3">
        <dgm:presLayoutVars>
          <dgm:chMax val="0"/>
          <dgm:chPref val="0"/>
        </dgm:presLayoutVars>
      </dgm:prSet>
      <dgm:spPr/>
    </dgm:pt>
    <dgm:pt modelId="{8979B40D-3174-41B9-96CF-882FCC89E379}" type="pres">
      <dgm:prSet presAssocID="{303FDA85-DC67-4592-8717-C508E79FEEC8}" presName="circ2" presStyleLbl="vennNode1" presStyleIdx="1" presStyleCnt="8"/>
      <dgm:spPr/>
    </dgm:pt>
    <dgm:pt modelId="{90B15B00-B427-4BA2-8125-94B0F7363DC6}" type="pres">
      <dgm:prSet presAssocID="{303FDA85-DC67-4592-8717-C508E79FEEC8}" presName="circ2Tx" presStyleLbl="revTx" presStyleIdx="1" presStyleCnt="3">
        <dgm:presLayoutVars>
          <dgm:chMax val="0"/>
          <dgm:chPref val="0"/>
        </dgm:presLayoutVars>
      </dgm:prSet>
      <dgm:spPr/>
    </dgm:pt>
    <dgm:pt modelId="{50A393C7-4FBF-4B24-9F74-84BF6A334035}" type="pres">
      <dgm:prSet presAssocID="{0146C85A-2637-4680-8B9D-D36E7E483441}" presName="leftComposite" presStyleCnt="0"/>
      <dgm:spPr/>
    </dgm:pt>
    <dgm:pt modelId="{2DE215E5-2E02-4456-AE7D-B60C4EFDB48B}" type="pres">
      <dgm:prSet presAssocID="{F875E484-0DCA-4464-B8A6-F3DFB5C87A1D}" presName="childText1_1" presStyleLbl="vennNode1" presStyleIdx="2" presStyleCnt="8">
        <dgm:presLayoutVars>
          <dgm:chMax val="0"/>
          <dgm:chPref val="0"/>
        </dgm:presLayoutVars>
      </dgm:prSet>
      <dgm:spPr/>
    </dgm:pt>
    <dgm:pt modelId="{652751EF-083A-4D8D-8DA9-092B550E1846}" type="pres">
      <dgm:prSet presAssocID="{F875E484-0DCA-4464-B8A6-F3DFB5C87A1D}" presName="ellipse1" presStyleLbl="vennNode1" presStyleIdx="3" presStyleCnt="8"/>
      <dgm:spPr/>
    </dgm:pt>
    <dgm:pt modelId="{88394FB3-5DA1-4E11-9638-170A791EBD48}" type="pres">
      <dgm:prSet presAssocID="{F875E484-0DCA-4464-B8A6-F3DFB5C87A1D}" presName="ellipse2" presStyleLbl="vennNode1" presStyleIdx="4" presStyleCnt="8"/>
      <dgm:spPr/>
    </dgm:pt>
    <dgm:pt modelId="{0E72E8C4-E8A4-4694-BC60-D1E7936989DD}" type="pres">
      <dgm:prSet presAssocID="{B3F0A45A-C6D8-4E4B-97D1-09224CCE9913}" presName="childText1_2" presStyleLbl="vennNode1" presStyleIdx="5" presStyleCnt="8">
        <dgm:presLayoutVars>
          <dgm:chMax val="0"/>
          <dgm:chPref val="0"/>
        </dgm:presLayoutVars>
      </dgm:prSet>
      <dgm:spPr/>
    </dgm:pt>
    <dgm:pt modelId="{3694CD5E-7B29-4797-B4D6-24E950FFFCFB}" type="pres">
      <dgm:prSet presAssocID="{B3F0A45A-C6D8-4E4B-97D1-09224CCE9913}" presName="ellipse3" presStyleLbl="vennNode1" presStyleIdx="6" presStyleCnt="8"/>
      <dgm:spPr/>
    </dgm:pt>
    <dgm:pt modelId="{E5AAADAB-6B5D-401D-853C-C2EF9DF68801}" type="pres">
      <dgm:prSet presAssocID="{A608DE33-6D33-45E6-8642-EE770FEBABA6}" presName="childText1_3" presStyleLbl="vennNode1" presStyleIdx="7" presStyleCnt="8">
        <dgm:presLayoutVars>
          <dgm:chMax val="0"/>
          <dgm:chPref val="0"/>
        </dgm:presLayoutVars>
      </dgm:prSet>
      <dgm:spPr/>
    </dgm:pt>
    <dgm:pt modelId="{D6FEBC4E-584E-4A3C-8F42-FF01E0663391}" type="pres">
      <dgm:prSet presAssocID="{0146C85A-2637-4680-8B9D-D36E7E483441}" presName="rightChild" presStyleLbl="node2" presStyleIdx="0" presStyleCnt="1">
        <dgm:presLayoutVars>
          <dgm:chMax val="0"/>
          <dgm:chPref val="0"/>
        </dgm:presLayoutVars>
      </dgm:prSet>
      <dgm:spPr/>
    </dgm:pt>
    <dgm:pt modelId="{0F8A2139-9911-4CE0-929A-DB30408AD865}" type="pres">
      <dgm:prSet presAssocID="{0146C85A-2637-4680-8B9D-D36E7E483441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</dgm:pt>
  </dgm:ptLst>
  <dgm:cxnLst>
    <dgm:cxn modelId="{14C5BA18-4B10-44DB-B7B8-50D6C148E0A9}" srcId="{0146C85A-2637-4680-8B9D-D36E7E483441}" destId="{E4E1B2DB-A2CE-492C-94E7-F8B1701AAA3A}" srcOrd="2" destOrd="0" parTransId="{D49E107F-0742-4AF4-8D7D-F4188E2A34FC}" sibTransId="{10CC8E45-8CA9-43AE-B025-44670C907A31}"/>
    <dgm:cxn modelId="{4C27AC23-F601-47F2-8A7A-1BFE72ECDCF0}" srcId="{0146C85A-2637-4680-8B9D-D36E7E483441}" destId="{CF82BADD-57FB-424A-B44C-4F49F2A7EAA1}" srcOrd="0" destOrd="0" parTransId="{A14C5A83-7250-4817-9833-43301728D0D3}" sibTransId="{663941C5-45B4-4CCA-A09B-4BEC5C9D017B}"/>
    <dgm:cxn modelId="{6C328C32-483D-458D-AEF7-9B02F0AE6ABC}" srcId="{CF82BADD-57FB-424A-B44C-4F49F2A7EAA1}" destId="{F875E484-0DCA-4464-B8A6-F3DFB5C87A1D}" srcOrd="0" destOrd="0" parTransId="{BD6E781A-253B-4D96-982E-55116D26F2A5}" sibTransId="{533A497B-52B8-4BD0-B8C5-20F6543E074B}"/>
    <dgm:cxn modelId="{7E1B9734-544A-4319-9C9D-2D1A297D4C27}" type="presOf" srcId="{E4E1B2DB-A2CE-492C-94E7-F8B1701AAA3A}" destId="{52D8A130-0D7A-4F7E-9356-6F23ED203109}" srcOrd="0" destOrd="0" presId="urn:microsoft.com/office/officeart/2009/3/layout/PhasedProcess"/>
    <dgm:cxn modelId="{23846266-36AE-4FAA-87EB-4EB8CEAC592F}" srcId="{0146C85A-2637-4680-8B9D-D36E7E483441}" destId="{532ABFD5-3F67-40D4-9C87-6BC9451A8C75}" srcOrd="1" destOrd="0" parTransId="{11C14808-F376-4543-B27E-EF1521FD4DD6}" sibTransId="{130A24A7-439E-4D15-AA14-BB4C04C01F3B}"/>
    <dgm:cxn modelId="{8A825F6B-7D39-4E50-9BEA-B1F523A850C7}" type="presOf" srcId="{A608DE33-6D33-45E6-8642-EE770FEBABA6}" destId="{E5AAADAB-6B5D-401D-853C-C2EF9DF68801}" srcOrd="0" destOrd="0" presId="urn:microsoft.com/office/officeart/2009/3/layout/PhasedProcess"/>
    <dgm:cxn modelId="{B91D8B4C-F6CF-44E7-B8C3-19F5580DA3B5}" srcId="{CF82BADD-57FB-424A-B44C-4F49F2A7EAA1}" destId="{B3F0A45A-C6D8-4E4B-97D1-09224CCE9913}" srcOrd="1" destOrd="0" parTransId="{1126A390-8B7F-40DF-B974-90016AA1DB98}" sibTransId="{85132744-7C29-4E3B-951F-D87FD195E7C9}"/>
    <dgm:cxn modelId="{223FD051-B2BA-4DC3-A8C8-BEF9F600B1BE}" srcId="{CF82BADD-57FB-424A-B44C-4F49F2A7EAA1}" destId="{A608DE33-6D33-45E6-8642-EE770FEBABA6}" srcOrd="2" destOrd="0" parTransId="{3EF06011-714D-4FA0-9882-16D0A0F4E600}" sibTransId="{2EF26882-ABE8-477D-8BCE-9E72B8C500A0}"/>
    <dgm:cxn modelId="{399F117E-10AF-4552-B6EE-1CC6F1888BBA}" type="presOf" srcId="{0146C85A-2637-4680-8B9D-D36E7E483441}" destId="{F9E7F15E-3005-4BD0-9099-E491F7300391}" srcOrd="0" destOrd="0" presId="urn:microsoft.com/office/officeart/2009/3/layout/PhasedProcess"/>
    <dgm:cxn modelId="{A2CE237F-56D3-4EB0-AC96-A3E79983294D}" type="presOf" srcId="{F12E439C-096A-46B5-9884-AF62CB97F404}" destId="{D6FEBC4E-584E-4A3C-8F42-FF01E0663391}" srcOrd="0" destOrd="0" presId="urn:microsoft.com/office/officeart/2009/3/layout/PhasedProcess"/>
    <dgm:cxn modelId="{3810D286-CE0C-4335-B701-24795B563D37}" type="presOf" srcId="{303FDA85-DC67-4592-8717-C508E79FEEC8}" destId="{90B15B00-B427-4BA2-8125-94B0F7363DC6}" srcOrd="1" destOrd="0" presId="urn:microsoft.com/office/officeart/2009/3/layout/PhasedProcess"/>
    <dgm:cxn modelId="{3779098C-BF1A-448D-AAB4-87767F223652}" type="presOf" srcId="{B3F0A45A-C6D8-4E4B-97D1-09224CCE9913}" destId="{0E72E8C4-E8A4-4694-BC60-D1E7936989DD}" srcOrd="0" destOrd="0" presId="urn:microsoft.com/office/officeart/2009/3/layout/PhasedProcess"/>
    <dgm:cxn modelId="{87E2B492-49CF-439C-B4F3-3BB9BDCC81E0}" type="presOf" srcId="{F875E484-0DCA-4464-B8A6-F3DFB5C87A1D}" destId="{2DE215E5-2E02-4456-AE7D-B60C4EFDB48B}" srcOrd="0" destOrd="0" presId="urn:microsoft.com/office/officeart/2009/3/layout/PhasedProcess"/>
    <dgm:cxn modelId="{30DC7198-63D2-4588-959E-DE69323A677C}" srcId="{532ABFD5-3F67-40D4-9C87-6BC9451A8C75}" destId="{303FDA85-DC67-4592-8717-C508E79FEEC8}" srcOrd="1" destOrd="0" parTransId="{E458E0AD-3A07-4DFB-8E79-762DA857A6E6}" sibTransId="{8B32FC38-7E3D-4D23-9F30-9088A220222B}"/>
    <dgm:cxn modelId="{6C18E498-5DE6-4B7C-A308-DB6A43384AC8}" srcId="{532ABFD5-3F67-40D4-9C87-6BC9451A8C75}" destId="{FFDA68E5-2BA9-4B69-8FD2-FACB5483B992}" srcOrd="0" destOrd="0" parTransId="{DB3AB790-EA9C-40B4-88FF-AA9843CD87DD}" sibTransId="{2E2BCEE8-DBEF-43EF-AEDC-52C99AEC4C4B}"/>
    <dgm:cxn modelId="{2D65F6A0-7CFE-464C-8DB1-1D13C09527CB}" type="presOf" srcId="{303FDA85-DC67-4592-8717-C508E79FEEC8}" destId="{8979B40D-3174-41B9-96CF-882FCC89E379}" srcOrd="0" destOrd="0" presId="urn:microsoft.com/office/officeart/2009/3/layout/PhasedProcess"/>
    <dgm:cxn modelId="{A28335C3-21E0-472E-81C6-04F39964A6BC}" srcId="{E4E1B2DB-A2CE-492C-94E7-F8B1701AAA3A}" destId="{F12E439C-096A-46B5-9884-AF62CB97F404}" srcOrd="0" destOrd="0" parTransId="{11BD0150-EB60-48BF-8F2A-35C4528DDA53}" sibTransId="{C6116D78-4A2A-4AC3-973B-51196ED294DC}"/>
    <dgm:cxn modelId="{A7FE92C8-4B76-47ED-9F28-CBC63E9D102B}" type="presOf" srcId="{FFDA68E5-2BA9-4B69-8FD2-FACB5483B992}" destId="{9FC44D77-9780-4F01-AE6A-34E5F0292ACA}" srcOrd="0" destOrd="0" presId="urn:microsoft.com/office/officeart/2009/3/layout/PhasedProcess"/>
    <dgm:cxn modelId="{2A022DC9-E949-4787-8745-B880E417383D}" type="presOf" srcId="{532ABFD5-3F67-40D4-9C87-6BC9451A8C75}" destId="{B5174440-254E-4C8F-A704-08AA03DC3B93}" srcOrd="0" destOrd="0" presId="urn:microsoft.com/office/officeart/2009/3/layout/PhasedProcess"/>
    <dgm:cxn modelId="{7F10DED1-7882-4DF0-8D3E-E2E8FEDBF71B}" type="presOf" srcId="{FFDA68E5-2BA9-4B69-8FD2-FACB5483B992}" destId="{3C746141-E5B8-4132-B56C-C2415FF6B5E6}" srcOrd="1" destOrd="0" presId="urn:microsoft.com/office/officeart/2009/3/layout/PhasedProcess"/>
    <dgm:cxn modelId="{8079E1E9-E003-43A2-9C67-26A42460B192}" type="presOf" srcId="{CF82BADD-57FB-424A-B44C-4F49F2A7EAA1}" destId="{0F8A2139-9911-4CE0-929A-DB30408AD865}" srcOrd="0" destOrd="0" presId="urn:microsoft.com/office/officeart/2009/3/layout/PhasedProcess"/>
    <dgm:cxn modelId="{7140442F-693F-4A87-A6C1-48EACEE42294}" type="presParOf" srcId="{F9E7F15E-3005-4BD0-9099-E491F7300391}" destId="{D1755B5A-563D-453F-86A1-B2A1F4E50F8B}" srcOrd="0" destOrd="0" presId="urn:microsoft.com/office/officeart/2009/3/layout/PhasedProcess"/>
    <dgm:cxn modelId="{0C721CFE-13DB-43A0-87A4-329CAFB35193}" type="presParOf" srcId="{F9E7F15E-3005-4BD0-9099-E491F7300391}" destId="{6FC8BD62-F2F0-487A-BA75-72DAD7F370D9}" srcOrd="1" destOrd="0" presId="urn:microsoft.com/office/officeart/2009/3/layout/PhasedProcess"/>
    <dgm:cxn modelId="{087C5A28-7208-42C2-925B-6F318BF91AE1}" type="presParOf" srcId="{F9E7F15E-3005-4BD0-9099-E491F7300391}" destId="{B5174440-254E-4C8F-A704-08AA03DC3B93}" srcOrd="2" destOrd="0" presId="urn:microsoft.com/office/officeart/2009/3/layout/PhasedProcess"/>
    <dgm:cxn modelId="{09BBEE65-D4AE-4906-80E0-74E926606150}" type="presParOf" srcId="{F9E7F15E-3005-4BD0-9099-E491F7300391}" destId="{0EEDA7E8-A5D5-4658-BDC4-A2E7D06F24D8}" srcOrd="3" destOrd="0" presId="urn:microsoft.com/office/officeart/2009/3/layout/PhasedProcess"/>
    <dgm:cxn modelId="{6EBC14D9-12D1-4580-B7C1-E0A8372BBF41}" type="presParOf" srcId="{F9E7F15E-3005-4BD0-9099-E491F7300391}" destId="{A8AEFE23-7F33-4704-A186-8FEF937982E0}" srcOrd="4" destOrd="0" presId="urn:microsoft.com/office/officeart/2009/3/layout/PhasedProcess"/>
    <dgm:cxn modelId="{F1BAB0A5-34FB-49C7-B028-5B2CDBB90236}" type="presParOf" srcId="{F9E7F15E-3005-4BD0-9099-E491F7300391}" destId="{52D8A130-0D7A-4F7E-9356-6F23ED203109}" srcOrd="5" destOrd="0" presId="urn:microsoft.com/office/officeart/2009/3/layout/PhasedProcess"/>
    <dgm:cxn modelId="{C7E7D9B1-9301-441E-93DA-790A85C70109}" type="presParOf" srcId="{F9E7F15E-3005-4BD0-9099-E491F7300391}" destId="{16D0482F-2626-45B9-B7EA-DCFC84037674}" srcOrd="6" destOrd="0" presId="urn:microsoft.com/office/officeart/2009/3/layout/PhasedProcess"/>
    <dgm:cxn modelId="{AF3FAB31-CD68-4641-82FB-9F120C088763}" type="presParOf" srcId="{16D0482F-2626-45B9-B7EA-DCFC84037674}" destId="{9FC44D77-9780-4F01-AE6A-34E5F0292ACA}" srcOrd="0" destOrd="0" presId="urn:microsoft.com/office/officeart/2009/3/layout/PhasedProcess"/>
    <dgm:cxn modelId="{AE2FA9AC-7C5D-4E15-B9E0-B3C48D6607D7}" type="presParOf" srcId="{16D0482F-2626-45B9-B7EA-DCFC84037674}" destId="{3C746141-E5B8-4132-B56C-C2415FF6B5E6}" srcOrd="1" destOrd="0" presId="urn:microsoft.com/office/officeart/2009/3/layout/PhasedProcess"/>
    <dgm:cxn modelId="{75B89A67-FA91-4CD3-86AB-4DBFED9815E7}" type="presParOf" srcId="{16D0482F-2626-45B9-B7EA-DCFC84037674}" destId="{8979B40D-3174-41B9-96CF-882FCC89E379}" srcOrd="2" destOrd="0" presId="urn:microsoft.com/office/officeart/2009/3/layout/PhasedProcess"/>
    <dgm:cxn modelId="{267DD851-5E58-488E-88B7-B2D8DCDD2589}" type="presParOf" srcId="{16D0482F-2626-45B9-B7EA-DCFC84037674}" destId="{90B15B00-B427-4BA2-8125-94B0F7363DC6}" srcOrd="3" destOrd="0" presId="urn:microsoft.com/office/officeart/2009/3/layout/PhasedProcess"/>
    <dgm:cxn modelId="{C7CFD39C-89E5-4CC3-83FB-3874556CF41C}" type="presParOf" srcId="{F9E7F15E-3005-4BD0-9099-E491F7300391}" destId="{50A393C7-4FBF-4B24-9F74-84BF6A334035}" srcOrd="7" destOrd="0" presId="urn:microsoft.com/office/officeart/2009/3/layout/PhasedProcess"/>
    <dgm:cxn modelId="{C6B9A820-95E9-4C6F-A7C8-2A84748DB102}" type="presParOf" srcId="{50A393C7-4FBF-4B24-9F74-84BF6A334035}" destId="{2DE215E5-2E02-4456-AE7D-B60C4EFDB48B}" srcOrd="0" destOrd="0" presId="urn:microsoft.com/office/officeart/2009/3/layout/PhasedProcess"/>
    <dgm:cxn modelId="{2F875A40-D7B0-4469-A1A5-0EC65AB41DA0}" type="presParOf" srcId="{50A393C7-4FBF-4B24-9F74-84BF6A334035}" destId="{652751EF-083A-4D8D-8DA9-092B550E1846}" srcOrd="1" destOrd="0" presId="urn:microsoft.com/office/officeart/2009/3/layout/PhasedProcess"/>
    <dgm:cxn modelId="{291180AD-DF74-4F62-9F38-EF9CB5E633FF}" type="presParOf" srcId="{50A393C7-4FBF-4B24-9F74-84BF6A334035}" destId="{88394FB3-5DA1-4E11-9638-170A791EBD48}" srcOrd="2" destOrd="0" presId="urn:microsoft.com/office/officeart/2009/3/layout/PhasedProcess"/>
    <dgm:cxn modelId="{463044C4-F518-462C-B623-7B5ED6B6CA9E}" type="presParOf" srcId="{50A393C7-4FBF-4B24-9F74-84BF6A334035}" destId="{0E72E8C4-E8A4-4694-BC60-D1E7936989DD}" srcOrd="3" destOrd="0" presId="urn:microsoft.com/office/officeart/2009/3/layout/PhasedProcess"/>
    <dgm:cxn modelId="{6296FB32-E5CA-4DA6-97AA-4A88AD7FAE6C}" type="presParOf" srcId="{50A393C7-4FBF-4B24-9F74-84BF6A334035}" destId="{3694CD5E-7B29-4797-B4D6-24E950FFFCFB}" srcOrd="4" destOrd="0" presId="urn:microsoft.com/office/officeart/2009/3/layout/PhasedProcess"/>
    <dgm:cxn modelId="{59608B07-7E14-400B-B700-E7DAA78B30B9}" type="presParOf" srcId="{50A393C7-4FBF-4B24-9F74-84BF6A334035}" destId="{E5AAADAB-6B5D-401D-853C-C2EF9DF68801}" srcOrd="5" destOrd="0" presId="urn:microsoft.com/office/officeart/2009/3/layout/PhasedProcess"/>
    <dgm:cxn modelId="{755A98D7-7E33-472D-AE96-A1F68C767E32}" type="presParOf" srcId="{F9E7F15E-3005-4BD0-9099-E491F7300391}" destId="{D6FEBC4E-584E-4A3C-8F42-FF01E0663391}" srcOrd="8" destOrd="0" presId="urn:microsoft.com/office/officeart/2009/3/layout/PhasedProcess"/>
    <dgm:cxn modelId="{BE448A9E-4EF6-433D-A13A-5AB4F7DAC2FB}" type="presParOf" srcId="{F9E7F15E-3005-4BD0-9099-E491F7300391}" destId="{0F8A2139-9911-4CE0-929A-DB30408AD865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A35BD5-B8A2-4B6A-8A53-3B6A7CAC3D5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FC35C89E-CE7A-4D57-B66D-4EBD47205C46}">
      <dgm:prSet phldrT="[Text]" custT="1"/>
      <dgm:spPr>
        <a:solidFill>
          <a:srgbClr val="73A6CE"/>
        </a:solidFill>
      </dgm:spPr>
      <dgm:t>
        <a:bodyPr/>
        <a:lstStyle/>
        <a:p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Meet with CTE Partner to outline goals, POC and review application</a:t>
          </a:r>
        </a:p>
      </dgm:t>
    </dgm:pt>
    <dgm:pt modelId="{1CB6506C-08C6-4E97-808B-80201843C4AE}" type="parTrans" cxnId="{BE49AA32-67D3-4FB5-9C1D-F223F60EBDB6}">
      <dgm:prSet/>
      <dgm:spPr/>
      <dgm:t>
        <a:bodyPr/>
        <a:lstStyle/>
        <a:p>
          <a:endParaRPr lang="en-US"/>
        </a:p>
      </dgm:t>
    </dgm:pt>
    <dgm:pt modelId="{F73443BE-C12F-4944-9155-0CF7868F8346}" type="sibTrans" cxnId="{BE49AA32-67D3-4FB5-9C1D-F223F60EBDB6}">
      <dgm:prSet custT="1"/>
      <dgm:spPr>
        <a:solidFill>
          <a:srgbClr val="73A6CE"/>
        </a:solidFill>
      </dgm:spPr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197668-C540-4B3F-834B-9E3817FF73F8}">
      <dgm:prSet phldrT="[Text]" custT="1"/>
      <dgm:spPr>
        <a:solidFill>
          <a:srgbClr val="73A6CE"/>
        </a:solidFill>
      </dgm:spPr>
      <dgm:t>
        <a:bodyPr/>
        <a:lstStyle/>
        <a:p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School gives ODDEX form to student to give to business</a:t>
          </a:r>
        </a:p>
      </dgm:t>
    </dgm:pt>
    <dgm:pt modelId="{CA5E8DED-FF72-4B54-87F2-FB13FAB08FA7}" type="parTrans" cxnId="{46A60940-AF0F-4B89-BEC1-4C6C42F5AF4F}">
      <dgm:prSet/>
      <dgm:spPr/>
      <dgm:t>
        <a:bodyPr/>
        <a:lstStyle/>
        <a:p>
          <a:endParaRPr lang="en-US"/>
        </a:p>
      </dgm:t>
    </dgm:pt>
    <dgm:pt modelId="{8D3E8F4A-F7F4-4802-B9BF-C2501A3B9340}" type="sibTrans" cxnId="{46A60940-AF0F-4B89-BEC1-4C6C42F5AF4F}">
      <dgm:prSet custT="1"/>
      <dgm:spPr>
        <a:solidFill>
          <a:srgbClr val="73A6CE"/>
        </a:solidFill>
      </dgm:spPr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495405-B0D1-43A9-9A05-5989A178B1C2}">
      <dgm:prSet phldrT="[Text]" custT="1"/>
      <dgm:spPr>
        <a:solidFill>
          <a:srgbClr val="73A6CE"/>
        </a:solidFill>
      </dgm:spPr>
      <dgm:t>
        <a:bodyPr/>
        <a:lstStyle/>
        <a:p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Employer creates an OHID account and SAFE account</a:t>
          </a:r>
        </a:p>
      </dgm:t>
    </dgm:pt>
    <dgm:pt modelId="{9C108A6A-29F5-4A49-820B-F1AB2F01C4BD}" type="parTrans" cxnId="{53349F50-7602-4BFB-AA70-12C9D00A66A3}">
      <dgm:prSet/>
      <dgm:spPr/>
      <dgm:t>
        <a:bodyPr/>
        <a:lstStyle/>
        <a:p>
          <a:endParaRPr lang="en-US"/>
        </a:p>
      </dgm:t>
    </dgm:pt>
    <dgm:pt modelId="{4029F0AD-F85E-40F1-A53F-4E8DD746006A}" type="sibTrans" cxnId="{53349F50-7602-4BFB-AA70-12C9D00A66A3}">
      <dgm:prSet/>
      <dgm:spPr/>
      <dgm:t>
        <a:bodyPr/>
        <a:lstStyle/>
        <a:p>
          <a:endParaRPr lang="en-US"/>
        </a:p>
      </dgm:t>
    </dgm:pt>
    <dgm:pt modelId="{E59A0DDD-C697-4DF8-91D1-34943E37C572}" type="pres">
      <dgm:prSet presAssocID="{87A35BD5-B8A2-4B6A-8A53-3B6A7CAC3D50}" presName="Name0" presStyleCnt="0">
        <dgm:presLayoutVars>
          <dgm:dir/>
          <dgm:resizeHandles val="exact"/>
        </dgm:presLayoutVars>
      </dgm:prSet>
      <dgm:spPr/>
    </dgm:pt>
    <dgm:pt modelId="{B1D60E11-176B-426F-9291-DFDD1EC8EC9D}" type="pres">
      <dgm:prSet presAssocID="{FC35C89E-CE7A-4D57-B66D-4EBD47205C46}" presName="node" presStyleLbl="node1" presStyleIdx="0" presStyleCnt="3">
        <dgm:presLayoutVars>
          <dgm:bulletEnabled val="1"/>
        </dgm:presLayoutVars>
      </dgm:prSet>
      <dgm:spPr/>
    </dgm:pt>
    <dgm:pt modelId="{8DE954A9-72F6-4669-A34F-6E624BE1861D}" type="pres">
      <dgm:prSet presAssocID="{F73443BE-C12F-4944-9155-0CF7868F8346}" presName="sibTrans" presStyleLbl="sibTrans2D1" presStyleIdx="0" presStyleCnt="2"/>
      <dgm:spPr/>
    </dgm:pt>
    <dgm:pt modelId="{9343CF9A-825D-4597-B120-D4ACD570EBEC}" type="pres">
      <dgm:prSet presAssocID="{F73443BE-C12F-4944-9155-0CF7868F8346}" presName="connectorText" presStyleLbl="sibTrans2D1" presStyleIdx="0" presStyleCnt="2"/>
      <dgm:spPr/>
    </dgm:pt>
    <dgm:pt modelId="{4125C01E-974D-4429-B747-A15919C6283B}" type="pres">
      <dgm:prSet presAssocID="{13197668-C540-4B3F-834B-9E3817FF73F8}" presName="node" presStyleLbl="node1" presStyleIdx="1" presStyleCnt="3">
        <dgm:presLayoutVars>
          <dgm:bulletEnabled val="1"/>
        </dgm:presLayoutVars>
      </dgm:prSet>
      <dgm:spPr/>
    </dgm:pt>
    <dgm:pt modelId="{F4AEBA79-748E-41FA-B108-2D2AF53B49BC}" type="pres">
      <dgm:prSet presAssocID="{8D3E8F4A-F7F4-4802-B9BF-C2501A3B9340}" presName="sibTrans" presStyleLbl="sibTrans2D1" presStyleIdx="1" presStyleCnt="2"/>
      <dgm:spPr/>
    </dgm:pt>
    <dgm:pt modelId="{AB416124-76D4-4EE7-858C-92CFE1BDCAA2}" type="pres">
      <dgm:prSet presAssocID="{8D3E8F4A-F7F4-4802-B9BF-C2501A3B9340}" presName="connectorText" presStyleLbl="sibTrans2D1" presStyleIdx="1" presStyleCnt="2"/>
      <dgm:spPr/>
    </dgm:pt>
    <dgm:pt modelId="{1BF73BFC-FDFF-4A24-9A04-5BCE93B7DFCA}" type="pres">
      <dgm:prSet presAssocID="{87495405-B0D1-43A9-9A05-5989A178B1C2}" presName="node" presStyleLbl="node1" presStyleIdx="2" presStyleCnt="3">
        <dgm:presLayoutVars>
          <dgm:bulletEnabled val="1"/>
        </dgm:presLayoutVars>
      </dgm:prSet>
      <dgm:spPr/>
    </dgm:pt>
  </dgm:ptLst>
  <dgm:cxnLst>
    <dgm:cxn modelId="{BD74690E-AA54-4196-B9D9-E366DD709738}" type="presOf" srcId="{FC35C89E-CE7A-4D57-B66D-4EBD47205C46}" destId="{B1D60E11-176B-426F-9291-DFDD1EC8EC9D}" srcOrd="0" destOrd="0" presId="urn:microsoft.com/office/officeart/2005/8/layout/process1"/>
    <dgm:cxn modelId="{58035E24-7BDD-42C6-AA70-E451CB779781}" type="presOf" srcId="{F73443BE-C12F-4944-9155-0CF7868F8346}" destId="{8DE954A9-72F6-4669-A34F-6E624BE1861D}" srcOrd="0" destOrd="0" presId="urn:microsoft.com/office/officeart/2005/8/layout/process1"/>
    <dgm:cxn modelId="{BE49AA32-67D3-4FB5-9C1D-F223F60EBDB6}" srcId="{87A35BD5-B8A2-4B6A-8A53-3B6A7CAC3D50}" destId="{FC35C89E-CE7A-4D57-B66D-4EBD47205C46}" srcOrd="0" destOrd="0" parTransId="{1CB6506C-08C6-4E97-808B-80201843C4AE}" sibTransId="{F73443BE-C12F-4944-9155-0CF7868F8346}"/>
    <dgm:cxn modelId="{46A60940-AF0F-4B89-BEC1-4C6C42F5AF4F}" srcId="{87A35BD5-B8A2-4B6A-8A53-3B6A7CAC3D50}" destId="{13197668-C540-4B3F-834B-9E3817FF73F8}" srcOrd="1" destOrd="0" parTransId="{CA5E8DED-FF72-4B54-87F2-FB13FAB08FA7}" sibTransId="{8D3E8F4A-F7F4-4802-B9BF-C2501A3B9340}"/>
    <dgm:cxn modelId="{50339946-33CE-4C26-9862-B3B1496C4D09}" type="presOf" srcId="{87495405-B0D1-43A9-9A05-5989A178B1C2}" destId="{1BF73BFC-FDFF-4A24-9A04-5BCE93B7DFCA}" srcOrd="0" destOrd="0" presId="urn:microsoft.com/office/officeart/2005/8/layout/process1"/>
    <dgm:cxn modelId="{53349F50-7602-4BFB-AA70-12C9D00A66A3}" srcId="{87A35BD5-B8A2-4B6A-8A53-3B6A7CAC3D50}" destId="{87495405-B0D1-43A9-9A05-5989A178B1C2}" srcOrd="2" destOrd="0" parTransId="{9C108A6A-29F5-4A49-820B-F1AB2F01C4BD}" sibTransId="{4029F0AD-F85E-40F1-A53F-4E8DD746006A}"/>
    <dgm:cxn modelId="{B101ED80-79FA-4E4F-BC3B-1EB63784B2CC}" type="presOf" srcId="{F73443BE-C12F-4944-9155-0CF7868F8346}" destId="{9343CF9A-825D-4597-B120-D4ACD570EBEC}" srcOrd="1" destOrd="0" presId="urn:microsoft.com/office/officeart/2005/8/layout/process1"/>
    <dgm:cxn modelId="{F440F882-52AC-46CC-A3D4-6CC444810CD9}" type="presOf" srcId="{13197668-C540-4B3F-834B-9E3817FF73F8}" destId="{4125C01E-974D-4429-B747-A15919C6283B}" srcOrd="0" destOrd="0" presId="urn:microsoft.com/office/officeart/2005/8/layout/process1"/>
    <dgm:cxn modelId="{136E5A8C-A12C-4329-A579-6F649F926C39}" type="presOf" srcId="{8D3E8F4A-F7F4-4802-B9BF-C2501A3B9340}" destId="{F4AEBA79-748E-41FA-B108-2D2AF53B49BC}" srcOrd="0" destOrd="0" presId="urn:microsoft.com/office/officeart/2005/8/layout/process1"/>
    <dgm:cxn modelId="{5F589EDA-D0E1-4402-B8DD-FDD33C17FF7A}" type="presOf" srcId="{87A35BD5-B8A2-4B6A-8A53-3B6A7CAC3D50}" destId="{E59A0DDD-C697-4DF8-91D1-34943E37C572}" srcOrd="0" destOrd="0" presId="urn:microsoft.com/office/officeart/2005/8/layout/process1"/>
    <dgm:cxn modelId="{5CCFFEF6-E646-476B-A12F-ED3802B82950}" type="presOf" srcId="{8D3E8F4A-F7F4-4802-B9BF-C2501A3B9340}" destId="{AB416124-76D4-4EE7-858C-92CFE1BDCAA2}" srcOrd="1" destOrd="0" presId="urn:microsoft.com/office/officeart/2005/8/layout/process1"/>
    <dgm:cxn modelId="{C95C9C52-80C4-43DC-A58D-A819F637AEE4}" type="presParOf" srcId="{E59A0DDD-C697-4DF8-91D1-34943E37C572}" destId="{B1D60E11-176B-426F-9291-DFDD1EC8EC9D}" srcOrd="0" destOrd="0" presId="urn:microsoft.com/office/officeart/2005/8/layout/process1"/>
    <dgm:cxn modelId="{3C656A9A-0D4C-403C-B5D3-D3CAE9865173}" type="presParOf" srcId="{E59A0DDD-C697-4DF8-91D1-34943E37C572}" destId="{8DE954A9-72F6-4669-A34F-6E624BE1861D}" srcOrd="1" destOrd="0" presId="urn:microsoft.com/office/officeart/2005/8/layout/process1"/>
    <dgm:cxn modelId="{D9628919-0D8F-460D-8995-0C900BA59DE4}" type="presParOf" srcId="{8DE954A9-72F6-4669-A34F-6E624BE1861D}" destId="{9343CF9A-825D-4597-B120-D4ACD570EBEC}" srcOrd="0" destOrd="0" presId="urn:microsoft.com/office/officeart/2005/8/layout/process1"/>
    <dgm:cxn modelId="{6EC189D9-B3B8-4E4B-831C-9D717DE99EB4}" type="presParOf" srcId="{E59A0DDD-C697-4DF8-91D1-34943E37C572}" destId="{4125C01E-974D-4429-B747-A15919C6283B}" srcOrd="2" destOrd="0" presId="urn:microsoft.com/office/officeart/2005/8/layout/process1"/>
    <dgm:cxn modelId="{0E843935-7150-41EE-9DC1-884121659D4D}" type="presParOf" srcId="{E59A0DDD-C697-4DF8-91D1-34943E37C572}" destId="{F4AEBA79-748E-41FA-B108-2D2AF53B49BC}" srcOrd="3" destOrd="0" presId="urn:microsoft.com/office/officeart/2005/8/layout/process1"/>
    <dgm:cxn modelId="{3EE840F5-1581-456D-889B-35B919F77472}" type="presParOf" srcId="{F4AEBA79-748E-41FA-B108-2D2AF53B49BC}" destId="{AB416124-76D4-4EE7-858C-92CFE1BDCAA2}" srcOrd="0" destOrd="0" presId="urn:microsoft.com/office/officeart/2005/8/layout/process1"/>
    <dgm:cxn modelId="{621A9426-E55C-4E5E-A8A9-4DD67904792E}" type="presParOf" srcId="{E59A0DDD-C697-4DF8-91D1-34943E37C572}" destId="{1BF73BFC-FDFF-4A24-9A04-5BCE93B7DFC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347D20-B68D-4FE7-8969-2F85F083581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6B8BC71-A284-4568-867F-D426DCB359F3}">
      <dgm:prSet phldrT="[Text]" custT="1"/>
      <dgm:spPr>
        <a:solidFill>
          <a:srgbClr val="73A5CC"/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Employer completes Tax Credit Certificate Application (Upload ODDEX and WBL docs)</a:t>
          </a:r>
        </a:p>
      </dgm:t>
    </dgm:pt>
    <dgm:pt modelId="{31CB8FF7-B25D-4CCD-B6A9-AB733432BF0C}" type="parTrans" cxnId="{AF25992C-434A-4445-A010-03513C7D4A2F}">
      <dgm:prSet/>
      <dgm:spPr/>
      <dgm:t>
        <a:bodyPr/>
        <a:lstStyle/>
        <a:p>
          <a:endParaRPr lang="en-US"/>
        </a:p>
      </dgm:t>
    </dgm:pt>
    <dgm:pt modelId="{62F47B68-F75D-4F8C-9049-F1F795582BDD}" type="sibTrans" cxnId="{AF25992C-434A-4445-A010-03513C7D4A2F}">
      <dgm:prSet custT="1"/>
      <dgm:spPr>
        <a:solidFill>
          <a:srgbClr val="73A5CC"/>
        </a:solidFill>
      </dgm:spPr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CAE326-08EE-4736-93A2-D7F6CA51C6D0}">
      <dgm:prSet phldrT="[Text]" custT="1"/>
      <dgm:spPr>
        <a:solidFill>
          <a:srgbClr val="73A5CC"/>
        </a:solidFill>
      </dgm:spPr>
      <dgm:t>
        <a:bodyPr/>
        <a:lstStyle/>
        <a:p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ODE Reviews Application</a:t>
          </a:r>
        </a:p>
        <a:p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If approved, certificate is available to download within 60 days</a:t>
          </a:r>
        </a:p>
      </dgm:t>
    </dgm:pt>
    <dgm:pt modelId="{D697D927-AD3C-441C-A49A-23454E5BB9F9}" type="parTrans" cxnId="{67EB4CEF-DDD6-42A8-B650-5927D0726313}">
      <dgm:prSet/>
      <dgm:spPr/>
      <dgm:t>
        <a:bodyPr/>
        <a:lstStyle/>
        <a:p>
          <a:endParaRPr lang="en-US"/>
        </a:p>
      </dgm:t>
    </dgm:pt>
    <dgm:pt modelId="{1A959C7C-7C60-49BF-9706-D93B3D46CCAE}" type="sibTrans" cxnId="{67EB4CEF-DDD6-42A8-B650-5927D0726313}">
      <dgm:prSet custT="1"/>
      <dgm:spPr>
        <a:solidFill>
          <a:srgbClr val="73A5CC"/>
        </a:solidFill>
      </dgm:spPr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9A5048-3374-4920-A9F8-3606E05C4EDA}">
      <dgm:prSet phldrT="[Text]" custT="1"/>
      <dgm:spPr>
        <a:solidFill>
          <a:srgbClr val="73A5CC"/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Employer submits certificate with income tax return</a:t>
          </a:r>
        </a:p>
      </dgm:t>
    </dgm:pt>
    <dgm:pt modelId="{D5557921-DBFF-445D-9CC6-C16CC8D687B3}" type="parTrans" cxnId="{DE986ED2-BF9C-434C-AEC4-D47AB3E338DF}">
      <dgm:prSet/>
      <dgm:spPr/>
      <dgm:t>
        <a:bodyPr/>
        <a:lstStyle/>
        <a:p>
          <a:endParaRPr lang="en-US"/>
        </a:p>
      </dgm:t>
    </dgm:pt>
    <dgm:pt modelId="{A5E781AF-7D0B-4811-B629-28861F253546}" type="sibTrans" cxnId="{DE986ED2-BF9C-434C-AEC4-D47AB3E338DF}">
      <dgm:prSet/>
      <dgm:spPr/>
      <dgm:t>
        <a:bodyPr/>
        <a:lstStyle/>
        <a:p>
          <a:endParaRPr lang="en-US"/>
        </a:p>
      </dgm:t>
    </dgm:pt>
    <dgm:pt modelId="{B4FE8207-0E4C-471E-AB50-CA8583EDC0AA}" type="pres">
      <dgm:prSet presAssocID="{5B347D20-B68D-4FE7-8969-2F85F0835810}" presName="Name0" presStyleCnt="0">
        <dgm:presLayoutVars>
          <dgm:dir/>
          <dgm:resizeHandles val="exact"/>
        </dgm:presLayoutVars>
      </dgm:prSet>
      <dgm:spPr/>
    </dgm:pt>
    <dgm:pt modelId="{22679608-D3E2-4D72-8059-87BAFF57065F}" type="pres">
      <dgm:prSet presAssocID="{26B8BC71-A284-4568-867F-D426DCB359F3}" presName="node" presStyleLbl="node1" presStyleIdx="0" presStyleCnt="3">
        <dgm:presLayoutVars>
          <dgm:bulletEnabled val="1"/>
        </dgm:presLayoutVars>
      </dgm:prSet>
      <dgm:spPr/>
    </dgm:pt>
    <dgm:pt modelId="{4BD85009-3F3B-43BC-A329-5728C11CC451}" type="pres">
      <dgm:prSet presAssocID="{62F47B68-F75D-4F8C-9049-F1F795582BDD}" presName="sibTrans" presStyleLbl="sibTrans2D1" presStyleIdx="0" presStyleCnt="2"/>
      <dgm:spPr/>
    </dgm:pt>
    <dgm:pt modelId="{F3E57CDA-BC7A-4213-BF0D-5CBAF1894E6F}" type="pres">
      <dgm:prSet presAssocID="{62F47B68-F75D-4F8C-9049-F1F795582BDD}" presName="connectorText" presStyleLbl="sibTrans2D1" presStyleIdx="0" presStyleCnt="2"/>
      <dgm:spPr/>
    </dgm:pt>
    <dgm:pt modelId="{C92BB3CA-D660-406B-A9F8-F7A450804975}" type="pres">
      <dgm:prSet presAssocID="{ADCAE326-08EE-4736-93A2-D7F6CA51C6D0}" presName="node" presStyleLbl="node1" presStyleIdx="1" presStyleCnt="3">
        <dgm:presLayoutVars>
          <dgm:bulletEnabled val="1"/>
        </dgm:presLayoutVars>
      </dgm:prSet>
      <dgm:spPr/>
    </dgm:pt>
    <dgm:pt modelId="{720678C8-C328-4DA5-AD6D-AB2730F9CE7D}" type="pres">
      <dgm:prSet presAssocID="{1A959C7C-7C60-49BF-9706-D93B3D46CCAE}" presName="sibTrans" presStyleLbl="sibTrans2D1" presStyleIdx="1" presStyleCnt="2"/>
      <dgm:spPr/>
    </dgm:pt>
    <dgm:pt modelId="{C8029EFB-3349-4448-9D48-0270E5B74533}" type="pres">
      <dgm:prSet presAssocID="{1A959C7C-7C60-49BF-9706-D93B3D46CCAE}" presName="connectorText" presStyleLbl="sibTrans2D1" presStyleIdx="1" presStyleCnt="2"/>
      <dgm:spPr/>
    </dgm:pt>
    <dgm:pt modelId="{21453222-900F-45FD-AD49-3BC0DE6E0D50}" type="pres">
      <dgm:prSet presAssocID="{3E9A5048-3374-4920-A9F8-3606E05C4EDA}" presName="node" presStyleLbl="node1" presStyleIdx="2" presStyleCnt="3">
        <dgm:presLayoutVars>
          <dgm:bulletEnabled val="1"/>
        </dgm:presLayoutVars>
      </dgm:prSet>
      <dgm:spPr/>
    </dgm:pt>
  </dgm:ptLst>
  <dgm:cxnLst>
    <dgm:cxn modelId="{43750310-9FEA-4A1D-84AE-D8377C5E0DCB}" type="presOf" srcId="{26B8BC71-A284-4568-867F-D426DCB359F3}" destId="{22679608-D3E2-4D72-8059-87BAFF57065F}" srcOrd="0" destOrd="0" presId="urn:microsoft.com/office/officeart/2005/8/layout/process1"/>
    <dgm:cxn modelId="{C3879319-E0DF-4082-8621-F95B68D48287}" type="presOf" srcId="{5B347D20-B68D-4FE7-8969-2F85F0835810}" destId="{B4FE8207-0E4C-471E-AB50-CA8583EDC0AA}" srcOrd="0" destOrd="0" presId="urn:microsoft.com/office/officeart/2005/8/layout/process1"/>
    <dgm:cxn modelId="{AF25992C-434A-4445-A010-03513C7D4A2F}" srcId="{5B347D20-B68D-4FE7-8969-2F85F0835810}" destId="{26B8BC71-A284-4568-867F-D426DCB359F3}" srcOrd="0" destOrd="0" parTransId="{31CB8FF7-B25D-4CCD-B6A9-AB733432BF0C}" sibTransId="{62F47B68-F75D-4F8C-9049-F1F795582BDD}"/>
    <dgm:cxn modelId="{947B2C34-01A2-47DE-91D8-365D995CD437}" type="presOf" srcId="{1A959C7C-7C60-49BF-9706-D93B3D46CCAE}" destId="{720678C8-C328-4DA5-AD6D-AB2730F9CE7D}" srcOrd="0" destOrd="0" presId="urn:microsoft.com/office/officeart/2005/8/layout/process1"/>
    <dgm:cxn modelId="{F324BA3E-6FE2-404D-800B-F7AE191F830E}" type="presOf" srcId="{1A959C7C-7C60-49BF-9706-D93B3D46CCAE}" destId="{C8029EFB-3349-4448-9D48-0270E5B74533}" srcOrd="1" destOrd="0" presId="urn:microsoft.com/office/officeart/2005/8/layout/process1"/>
    <dgm:cxn modelId="{1EB7179B-203C-42D5-90CC-D4697D63F912}" type="presOf" srcId="{3E9A5048-3374-4920-A9F8-3606E05C4EDA}" destId="{21453222-900F-45FD-AD49-3BC0DE6E0D50}" srcOrd="0" destOrd="0" presId="urn:microsoft.com/office/officeart/2005/8/layout/process1"/>
    <dgm:cxn modelId="{DE986ED2-BF9C-434C-AEC4-D47AB3E338DF}" srcId="{5B347D20-B68D-4FE7-8969-2F85F0835810}" destId="{3E9A5048-3374-4920-A9F8-3606E05C4EDA}" srcOrd="2" destOrd="0" parTransId="{D5557921-DBFF-445D-9CC6-C16CC8D687B3}" sibTransId="{A5E781AF-7D0B-4811-B629-28861F253546}"/>
    <dgm:cxn modelId="{B33C2BD4-7604-4C46-9F08-5726D1938EF5}" type="presOf" srcId="{ADCAE326-08EE-4736-93A2-D7F6CA51C6D0}" destId="{C92BB3CA-D660-406B-A9F8-F7A450804975}" srcOrd="0" destOrd="0" presId="urn:microsoft.com/office/officeart/2005/8/layout/process1"/>
    <dgm:cxn modelId="{E6BF21EA-DF17-41F3-89B2-456ADE904469}" type="presOf" srcId="{62F47B68-F75D-4F8C-9049-F1F795582BDD}" destId="{4BD85009-3F3B-43BC-A329-5728C11CC451}" srcOrd="0" destOrd="0" presId="urn:microsoft.com/office/officeart/2005/8/layout/process1"/>
    <dgm:cxn modelId="{67EB4CEF-DDD6-42A8-B650-5927D0726313}" srcId="{5B347D20-B68D-4FE7-8969-2F85F0835810}" destId="{ADCAE326-08EE-4736-93A2-D7F6CA51C6D0}" srcOrd="1" destOrd="0" parTransId="{D697D927-AD3C-441C-A49A-23454E5BB9F9}" sibTransId="{1A959C7C-7C60-49BF-9706-D93B3D46CCAE}"/>
    <dgm:cxn modelId="{1C6B9AF5-AFBD-4239-92AA-CB0C4CD5E0FB}" type="presOf" srcId="{62F47B68-F75D-4F8C-9049-F1F795582BDD}" destId="{F3E57CDA-BC7A-4213-BF0D-5CBAF1894E6F}" srcOrd="1" destOrd="0" presId="urn:microsoft.com/office/officeart/2005/8/layout/process1"/>
    <dgm:cxn modelId="{CF942EE8-DBD2-4F33-9D6C-268D54A1E073}" type="presParOf" srcId="{B4FE8207-0E4C-471E-AB50-CA8583EDC0AA}" destId="{22679608-D3E2-4D72-8059-87BAFF57065F}" srcOrd="0" destOrd="0" presId="urn:microsoft.com/office/officeart/2005/8/layout/process1"/>
    <dgm:cxn modelId="{87918233-AB96-4137-AF86-DE9DAA0530B3}" type="presParOf" srcId="{B4FE8207-0E4C-471E-AB50-CA8583EDC0AA}" destId="{4BD85009-3F3B-43BC-A329-5728C11CC451}" srcOrd="1" destOrd="0" presId="urn:microsoft.com/office/officeart/2005/8/layout/process1"/>
    <dgm:cxn modelId="{314A95FC-7BAC-42C6-BD1A-A21DC41DB801}" type="presParOf" srcId="{4BD85009-3F3B-43BC-A329-5728C11CC451}" destId="{F3E57CDA-BC7A-4213-BF0D-5CBAF1894E6F}" srcOrd="0" destOrd="0" presId="urn:microsoft.com/office/officeart/2005/8/layout/process1"/>
    <dgm:cxn modelId="{39664493-5EAA-427A-A600-FEC170A21FCA}" type="presParOf" srcId="{B4FE8207-0E4C-471E-AB50-CA8583EDC0AA}" destId="{C92BB3CA-D660-406B-A9F8-F7A450804975}" srcOrd="2" destOrd="0" presId="urn:microsoft.com/office/officeart/2005/8/layout/process1"/>
    <dgm:cxn modelId="{A7C7FDFC-6384-4F45-8234-7CD1387FDB64}" type="presParOf" srcId="{B4FE8207-0E4C-471E-AB50-CA8583EDC0AA}" destId="{720678C8-C328-4DA5-AD6D-AB2730F9CE7D}" srcOrd="3" destOrd="0" presId="urn:microsoft.com/office/officeart/2005/8/layout/process1"/>
    <dgm:cxn modelId="{C1B01D16-D05B-45BD-8CDE-7218E3377663}" type="presParOf" srcId="{720678C8-C328-4DA5-AD6D-AB2730F9CE7D}" destId="{C8029EFB-3349-4448-9D48-0270E5B74533}" srcOrd="0" destOrd="0" presId="urn:microsoft.com/office/officeart/2005/8/layout/process1"/>
    <dgm:cxn modelId="{ACF0BB2E-8BD9-4E90-BD2F-532ADB9602D2}" type="presParOf" srcId="{B4FE8207-0E4C-471E-AB50-CA8583EDC0AA}" destId="{21453222-900F-45FD-AD49-3BC0DE6E0D5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0C234-7FE6-4FCC-98F4-F763062AC723}">
      <dsp:nvSpPr>
        <dsp:cNvPr id="0" name=""/>
        <dsp:cNvSpPr/>
      </dsp:nvSpPr>
      <dsp:spPr>
        <a:xfrm>
          <a:off x="1262472" y="409402"/>
          <a:ext cx="4363505" cy="13635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60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Dr. Kathy </a:t>
          </a:r>
          <a:r>
            <a:rPr kumimoji="0" lang="en-US" sz="2000" b="1" i="0" u="none" strike="noStrike" kern="1200" cap="all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Siebenaler</a:t>
          </a:r>
          <a:r>
            <a:rPr kumimoji="0" lang="en-US" sz="2000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 Wilson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Northwest</a:t>
          </a:r>
          <a:r>
            <a: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Ohio Regional Tech Prep Chief Administrator</a:t>
          </a:r>
          <a:endParaRPr lang="en-US" sz="2000" kern="1200"/>
        </a:p>
      </dsp:txBody>
      <dsp:txXfrm>
        <a:off x="1262472" y="409402"/>
        <a:ext cx="4363505" cy="1363595"/>
      </dsp:txXfrm>
    </dsp:sp>
    <dsp:sp modelId="{93E06554-FA89-4DE0-9126-86E112881AFC}">
      <dsp:nvSpPr>
        <dsp:cNvPr id="0" name=""/>
        <dsp:cNvSpPr/>
      </dsp:nvSpPr>
      <dsp:spPr>
        <a:xfrm>
          <a:off x="1080659" y="212438"/>
          <a:ext cx="954516" cy="143177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A83FB-9B49-46E2-A199-8A6A4B3B0ECB}">
      <dsp:nvSpPr>
        <dsp:cNvPr id="0" name=""/>
        <dsp:cNvSpPr/>
      </dsp:nvSpPr>
      <dsp:spPr>
        <a:xfrm>
          <a:off x="1262472" y="2126017"/>
          <a:ext cx="4363505" cy="13635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60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2000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Naima Lusane Northeast</a:t>
          </a:r>
          <a:r>
            <a:rPr kumimoji="0" lang="en-US" sz="2000" b="0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Ohio Regional Tech Prep Chief Administrator</a:t>
          </a:r>
          <a:endParaRPr lang="en-US" sz="2000" kern="1200"/>
        </a:p>
      </dsp:txBody>
      <dsp:txXfrm>
        <a:off x="1262472" y="2126017"/>
        <a:ext cx="4363505" cy="1363595"/>
      </dsp:txXfrm>
    </dsp:sp>
    <dsp:sp modelId="{BCB73525-8767-4F30-80EE-8920182F2E0E}">
      <dsp:nvSpPr>
        <dsp:cNvPr id="0" name=""/>
        <dsp:cNvSpPr/>
      </dsp:nvSpPr>
      <dsp:spPr>
        <a:xfrm>
          <a:off x="1080659" y="1929053"/>
          <a:ext cx="954516" cy="1431775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FDD2B-A8D4-4A0D-B462-B10E35BA624C}">
      <dsp:nvSpPr>
        <dsp:cNvPr id="0" name=""/>
        <dsp:cNvSpPr/>
      </dsp:nvSpPr>
      <dsp:spPr>
        <a:xfrm>
          <a:off x="1262472" y="3842632"/>
          <a:ext cx="4363505" cy="136359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60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2000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Carrie Scheiderer Central </a:t>
          </a:r>
          <a:r>
            <a: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Ohio Regional Tech Prep Chief Administrator</a:t>
          </a:r>
          <a:endParaRPr lang="en-US" sz="2000" kern="1200"/>
        </a:p>
      </dsp:txBody>
      <dsp:txXfrm>
        <a:off x="1262472" y="3842632"/>
        <a:ext cx="4363505" cy="1363595"/>
      </dsp:txXfrm>
    </dsp:sp>
    <dsp:sp modelId="{E567235F-F8D6-4232-8C54-F0B49CC5DBAD}">
      <dsp:nvSpPr>
        <dsp:cNvPr id="0" name=""/>
        <dsp:cNvSpPr/>
      </dsp:nvSpPr>
      <dsp:spPr>
        <a:xfrm>
          <a:off x="1080659" y="3645669"/>
          <a:ext cx="954516" cy="1431775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1354" t="-3900" r="1354" b="-281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0C234-7FE6-4FCC-98F4-F763062AC723}">
      <dsp:nvSpPr>
        <dsp:cNvPr id="0" name=""/>
        <dsp:cNvSpPr/>
      </dsp:nvSpPr>
      <dsp:spPr>
        <a:xfrm>
          <a:off x="1148676" y="421804"/>
          <a:ext cx="4339975" cy="135624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8628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Pam Hunt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2000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West</a:t>
          </a:r>
          <a:r>
            <a: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 Ohio Regional Tech Prep Chief Administrator</a:t>
          </a:r>
          <a:endParaRPr lang="en-US" sz="2000" kern="1200"/>
        </a:p>
      </dsp:txBody>
      <dsp:txXfrm>
        <a:off x="1148676" y="421804"/>
        <a:ext cx="4339975" cy="1356242"/>
      </dsp:txXfrm>
    </dsp:sp>
    <dsp:sp modelId="{93E06554-FA89-4DE0-9126-86E112881AFC}">
      <dsp:nvSpPr>
        <dsp:cNvPr id="0" name=""/>
        <dsp:cNvSpPr/>
      </dsp:nvSpPr>
      <dsp:spPr>
        <a:xfrm>
          <a:off x="967843" y="225902"/>
          <a:ext cx="949369" cy="1424054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16271" t="-1300" r="-33729" b="13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A83FB-9B49-46E2-A199-8A6A4B3B0ECB}">
      <dsp:nvSpPr>
        <dsp:cNvPr id="0" name=""/>
        <dsp:cNvSpPr/>
      </dsp:nvSpPr>
      <dsp:spPr>
        <a:xfrm>
          <a:off x="1148676" y="2129163"/>
          <a:ext cx="4339975" cy="135624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8628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2000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Rita Graf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2000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Southwest</a:t>
          </a:r>
          <a:r>
            <a: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 Ohio Regional Tech Prep Chief Administrator</a:t>
          </a:r>
          <a:endParaRPr lang="en-US" sz="2000" kern="1200"/>
        </a:p>
      </dsp:txBody>
      <dsp:txXfrm>
        <a:off x="1148676" y="2129163"/>
        <a:ext cx="4339975" cy="1356242"/>
      </dsp:txXfrm>
    </dsp:sp>
    <dsp:sp modelId="{BCB73525-8767-4F30-80EE-8920182F2E0E}">
      <dsp:nvSpPr>
        <dsp:cNvPr id="0" name=""/>
        <dsp:cNvSpPr/>
      </dsp:nvSpPr>
      <dsp:spPr>
        <a:xfrm>
          <a:off x="967843" y="1933261"/>
          <a:ext cx="949369" cy="1424054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FDD2B-A8D4-4A0D-B462-B10E35BA624C}">
      <dsp:nvSpPr>
        <dsp:cNvPr id="0" name=""/>
        <dsp:cNvSpPr/>
      </dsp:nvSpPr>
      <dsp:spPr>
        <a:xfrm>
          <a:off x="1148676" y="3836521"/>
          <a:ext cx="4339975" cy="135624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8628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2000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Katie Good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2000" b="1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Southeast</a:t>
          </a:r>
          <a:r>
            <a: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 Ohio Regional Tech Prep Chief Administrator</a:t>
          </a:r>
          <a:endParaRPr lang="en-US" sz="2000" kern="1200"/>
        </a:p>
      </dsp:txBody>
      <dsp:txXfrm>
        <a:off x="1148676" y="3836521"/>
        <a:ext cx="4339975" cy="1356242"/>
      </dsp:txXfrm>
    </dsp:sp>
    <dsp:sp modelId="{E567235F-F8D6-4232-8C54-F0B49CC5DBAD}">
      <dsp:nvSpPr>
        <dsp:cNvPr id="0" name=""/>
        <dsp:cNvSpPr/>
      </dsp:nvSpPr>
      <dsp:spPr>
        <a:xfrm>
          <a:off x="967843" y="3640619"/>
          <a:ext cx="949369" cy="1424054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8200" t="-561" r="-3800" b="561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2BA373-AA6E-456A-AA8D-58900A573F68}">
      <dsp:nvSpPr>
        <dsp:cNvPr id="0" name=""/>
        <dsp:cNvSpPr/>
      </dsp:nvSpPr>
      <dsp:spPr>
        <a:xfrm>
          <a:off x="1769" y="0"/>
          <a:ext cx="2752289" cy="4789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Brenna Bartlett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Assistant Director, CTE</a:t>
          </a:r>
        </a:p>
      </dsp:txBody>
      <dsp:txXfrm>
        <a:off x="1769" y="1915885"/>
        <a:ext cx="2752289" cy="1915885"/>
      </dsp:txXfrm>
    </dsp:sp>
    <dsp:sp modelId="{6FF2FE18-AD97-4F29-A20C-2F89D860D8A4}">
      <dsp:nvSpPr>
        <dsp:cNvPr id="0" name=""/>
        <dsp:cNvSpPr/>
      </dsp:nvSpPr>
      <dsp:spPr>
        <a:xfrm>
          <a:off x="580426" y="287382"/>
          <a:ext cx="1594974" cy="1594974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5" t="-14470" r="585" b="-3553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1BED2-2903-45A4-BF77-1FF429EA3CE3}">
      <dsp:nvSpPr>
        <dsp:cNvPr id="0" name=""/>
        <dsp:cNvSpPr/>
      </dsp:nvSpPr>
      <dsp:spPr>
        <a:xfrm>
          <a:off x="2836626" y="0"/>
          <a:ext cx="2752289" cy="4789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Cadie Allen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Program Administrator, CTE</a:t>
          </a:r>
        </a:p>
      </dsp:txBody>
      <dsp:txXfrm>
        <a:off x="2836626" y="1915885"/>
        <a:ext cx="2752289" cy="1915885"/>
      </dsp:txXfrm>
    </dsp:sp>
    <dsp:sp modelId="{0A71E1AB-DA57-473E-8952-7BBB5D0DBCA5}">
      <dsp:nvSpPr>
        <dsp:cNvPr id="0" name=""/>
        <dsp:cNvSpPr/>
      </dsp:nvSpPr>
      <dsp:spPr>
        <a:xfrm>
          <a:off x="3415284" y="287382"/>
          <a:ext cx="1594974" cy="159497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43A18-E4AF-4069-AE3F-6B96A54FC3D9}">
      <dsp:nvSpPr>
        <dsp:cNvPr id="0" name=""/>
        <dsp:cNvSpPr/>
      </dsp:nvSpPr>
      <dsp:spPr>
        <a:xfrm>
          <a:off x="5671484" y="0"/>
          <a:ext cx="2752289" cy="4789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Travis Taylor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Program Administrator,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Graduate Success</a:t>
          </a:r>
        </a:p>
      </dsp:txBody>
      <dsp:txXfrm>
        <a:off x="5671484" y="1915885"/>
        <a:ext cx="2752289" cy="1915885"/>
      </dsp:txXfrm>
    </dsp:sp>
    <dsp:sp modelId="{0844C945-FD98-45C0-9863-81BD15D5B14D}">
      <dsp:nvSpPr>
        <dsp:cNvPr id="0" name=""/>
        <dsp:cNvSpPr/>
      </dsp:nvSpPr>
      <dsp:spPr>
        <a:xfrm>
          <a:off x="6250141" y="287382"/>
          <a:ext cx="1594974" cy="1594974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46795-A6D8-469C-A58A-D76DE230DA3C}">
      <dsp:nvSpPr>
        <dsp:cNvPr id="0" name=""/>
        <dsp:cNvSpPr/>
      </dsp:nvSpPr>
      <dsp:spPr>
        <a:xfrm>
          <a:off x="337021" y="3831771"/>
          <a:ext cx="7751499" cy="71845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55B5A-563D-453F-86A1-B2A1F4E50F8B}">
      <dsp:nvSpPr>
        <dsp:cNvPr id="0" name=""/>
        <dsp:cNvSpPr/>
      </dsp:nvSpPr>
      <dsp:spPr>
        <a:xfrm rot="5400000">
          <a:off x="288" y="366128"/>
          <a:ext cx="3760281" cy="376085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C8BD62-F2F0-487A-BA75-72DAD7F370D9}">
      <dsp:nvSpPr>
        <dsp:cNvPr id="0" name=""/>
        <dsp:cNvSpPr/>
      </dsp:nvSpPr>
      <dsp:spPr>
        <a:xfrm rot="16200000">
          <a:off x="3870389" y="366128"/>
          <a:ext cx="3760281" cy="376085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174440-254E-4C8F-A704-08AA03DC3B93}">
      <dsp:nvSpPr>
        <dsp:cNvPr id="0" name=""/>
        <dsp:cNvSpPr/>
      </dsp:nvSpPr>
      <dsp:spPr>
        <a:xfrm>
          <a:off x="4315030" y="3632802"/>
          <a:ext cx="2855066" cy="752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Policy &amp; Legislation</a:t>
          </a:r>
        </a:p>
      </dsp:txBody>
      <dsp:txXfrm>
        <a:off x="4315030" y="3632802"/>
        <a:ext cx="2855066" cy="752297"/>
      </dsp:txXfrm>
    </dsp:sp>
    <dsp:sp modelId="{0EEDA7E8-A5D5-4658-BDC4-A2E7D06F24D8}">
      <dsp:nvSpPr>
        <dsp:cNvPr id="0" name=""/>
        <dsp:cNvSpPr/>
      </dsp:nvSpPr>
      <dsp:spPr>
        <a:xfrm rot="5400000">
          <a:off x="3749768" y="366128"/>
          <a:ext cx="3760281" cy="376085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EFE23-7F33-4704-A186-8FEF937982E0}">
      <dsp:nvSpPr>
        <dsp:cNvPr id="0" name=""/>
        <dsp:cNvSpPr/>
      </dsp:nvSpPr>
      <dsp:spPr>
        <a:xfrm rot="16200000">
          <a:off x="7618730" y="366128"/>
          <a:ext cx="3760281" cy="376085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D8A130-0D7A-4F7E-9356-6F23ED203109}">
      <dsp:nvSpPr>
        <dsp:cNvPr id="0" name=""/>
        <dsp:cNvSpPr/>
      </dsp:nvSpPr>
      <dsp:spPr>
        <a:xfrm>
          <a:off x="7789131" y="3632802"/>
          <a:ext cx="2855066" cy="752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Implementation</a:t>
          </a:r>
        </a:p>
      </dsp:txBody>
      <dsp:txXfrm>
        <a:off x="7789131" y="3632802"/>
        <a:ext cx="2855066" cy="752297"/>
      </dsp:txXfrm>
    </dsp:sp>
    <dsp:sp modelId="{9FC44D77-9780-4F01-AE6A-34E5F0292ACA}">
      <dsp:nvSpPr>
        <dsp:cNvPr id="0" name=""/>
        <dsp:cNvSpPr/>
      </dsp:nvSpPr>
      <dsp:spPr>
        <a:xfrm>
          <a:off x="4223291" y="1445402"/>
          <a:ext cx="1722871" cy="17228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Each Child Our Future; Graduation Requirements</a:t>
          </a:r>
        </a:p>
      </dsp:txBody>
      <dsp:txXfrm>
        <a:off x="4463872" y="1648565"/>
        <a:ext cx="993367" cy="1316544"/>
      </dsp:txXfrm>
    </dsp:sp>
    <dsp:sp modelId="{8979B40D-3174-41B9-96CF-882FCC89E379}">
      <dsp:nvSpPr>
        <dsp:cNvPr id="0" name=""/>
        <dsp:cNvSpPr/>
      </dsp:nvSpPr>
      <dsp:spPr>
        <a:xfrm>
          <a:off x="5465000" y="1445402"/>
          <a:ext cx="1722871" cy="17228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Perkins V &amp; CTE</a:t>
          </a:r>
        </a:p>
      </dsp:txBody>
      <dsp:txXfrm>
        <a:off x="5953923" y="1648565"/>
        <a:ext cx="993367" cy="1316544"/>
      </dsp:txXfrm>
    </dsp:sp>
    <dsp:sp modelId="{2DE215E5-2E02-4456-AE7D-B60C4EFDB48B}">
      <dsp:nvSpPr>
        <dsp:cNvPr id="0" name=""/>
        <dsp:cNvSpPr/>
      </dsp:nvSpPr>
      <dsp:spPr>
        <a:xfrm>
          <a:off x="1084642" y="937251"/>
          <a:ext cx="1191478" cy="11915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latin typeface="Arial" panose="020B0604020202020204" pitchFamily="34" charset="0"/>
              <a:cs typeface="Arial" panose="020B0604020202020204" pitchFamily="34" charset="0"/>
            </a:rPr>
            <a:t>Governor’s Office of Workforce Transformation</a:t>
          </a:r>
        </a:p>
      </dsp:txBody>
      <dsp:txXfrm>
        <a:off x="1259130" y="1111743"/>
        <a:ext cx="842502" cy="842522"/>
      </dsp:txXfrm>
    </dsp:sp>
    <dsp:sp modelId="{652751EF-083A-4D8D-8DA9-092B550E1846}">
      <dsp:nvSpPr>
        <dsp:cNvPr id="0" name=""/>
        <dsp:cNvSpPr/>
      </dsp:nvSpPr>
      <dsp:spPr>
        <a:xfrm>
          <a:off x="645206" y="1933403"/>
          <a:ext cx="585263" cy="58502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8394FB3-5DA1-4E11-9638-170A791EBD48}">
      <dsp:nvSpPr>
        <dsp:cNvPr id="0" name=""/>
        <dsp:cNvSpPr/>
      </dsp:nvSpPr>
      <dsp:spPr>
        <a:xfrm>
          <a:off x="2373897" y="1171625"/>
          <a:ext cx="340542" cy="3403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E72E8C4-E8A4-4694-BC60-D1E7936989DD}">
      <dsp:nvSpPr>
        <dsp:cNvPr id="0" name=""/>
        <dsp:cNvSpPr/>
      </dsp:nvSpPr>
      <dsp:spPr>
        <a:xfrm>
          <a:off x="2247346" y="1648899"/>
          <a:ext cx="1191478" cy="11915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latin typeface="Arial" panose="020B0604020202020204" pitchFamily="34" charset="0"/>
              <a:cs typeface="Arial" panose="020B0604020202020204" pitchFamily="34" charset="0"/>
            </a:rPr>
            <a:t>Ohio Excels</a:t>
          </a:r>
        </a:p>
      </dsp:txBody>
      <dsp:txXfrm>
        <a:off x="2421834" y="1823391"/>
        <a:ext cx="842502" cy="842522"/>
      </dsp:txXfrm>
    </dsp:sp>
    <dsp:sp modelId="{3694CD5E-7B29-4797-B4D6-24E950FFFCFB}">
      <dsp:nvSpPr>
        <dsp:cNvPr id="0" name=""/>
        <dsp:cNvSpPr/>
      </dsp:nvSpPr>
      <dsp:spPr>
        <a:xfrm>
          <a:off x="2371941" y="2913276"/>
          <a:ext cx="340542" cy="3403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5AAADAB-6B5D-401D-853C-C2EF9DF68801}">
      <dsp:nvSpPr>
        <dsp:cNvPr id="0" name=""/>
        <dsp:cNvSpPr/>
      </dsp:nvSpPr>
      <dsp:spPr>
        <a:xfrm>
          <a:off x="1105874" y="2329797"/>
          <a:ext cx="1191478" cy="11915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latin typeface="Arial" panose="020B0604020202020204" pitchFamily="34" charset="0"/>
              <a:cs typeface="Arial" panose="020B0604020202020204" pitchFamily="34" charset="0"/>
            </a:rPr>
            <a:t>Labor Market Data</a:t>
          </a:r>
        </a:p>
      </dsp:txBody>
      <dsp:txXfrm>
        <a:off x="1280362" y="2504289"/>
        <a:ext cx="842502" cy="842522"/>
      </dsp:txXfrm>
    </dsp:sp>
    <dsp:sp modelId="{D6FEBC4E-584E-4A3C-8F42-FF01E0663391}">
      <dsp:nvSpPr>
        <dsp:cNvPr id="0" name=""/>
        <dsp:cNvSpPr/>
      </dsp:nvSpPr>
      <dsp:spPr>
        <a:xfrm>
          <a:off x="8113441" y="1143630"/>
          <a:ext cx="2196205" cy="21958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Minor Labor Laws; SB 166; State Supported Internships</a:t>
          </a:r>
        </a:p>
      </dsp:txBody>
      <dsp:txXfrm>
        <a:off x="8435068" y="1465199"/>
        <a:ext cx="1552951" cy="1552670"/>
      </dsp:txXfrm>
    </dsp:sp>
    <dsp:sp modelId="{0F8A2139-9911-4CE0-929A-DB30408AD865}">
      <dsp:nvSpPr>
        <dsp:cNvPr id="0" name=""/>
        <dsp:cNvSpPr/>
      </dsp:nvSpPr>
      <dsp:spPr>
        <a:xfrm>
          <a:off x="706654" y="3632802"/>
          <a:ext cx="2855066" cy="752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" panose="020B0604020202020204" pitchFamily="34" charset="0"/>
              <a:cs typeface="Arial" panose="020B0604020202020204" pitchFamily="34" charset="0"/>
            </a:rPr>
            <a:t>Business &amp; Industry Need</a:t>
          </a:r>
        </a:p>
      </dsp:txBody>
      <dsp:txXfrm>
        <a:off x="706654" y="3632802"/>
        <a:ext cx="2855066" cy="7522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60E11-176B-426F-9291-DFDD1EC8EC9D}">
      <dsp:nvSpPr>
        <dsp:cNvPr id="0" name=""/>
        <dsp:cNvSpPr/>
      </dsp:nvSpPr>
      <dsp:spPr>
        <a:xfrm>
          <a:off x="9729" y="107805"/>
          <a:ext cx="2908080" cy="2644535"/>
        </a:xfrm>
        <a:prstGeom prst="roundRect">
          <a:avLst>
            <a:gd name="adj" fmla="val 10000"/>
          </a:avLst>
        </a:prstGeom>
        <a:solidFill>
          <a:srgbClr val="73A6C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Meet with CTE Partner to outline goals, POC and review application</a:t>
          </a:r>
        </a:p>
      </dsp:txBody>
      <dsp:txXfrm>
        <a:off x="87185" y="185261"/>
        <a:ext cx="2753168" cy="2489623"/>
      </dsp:txXfrm>
    </dsp:sp>
    <dsp:sp modelId="{8DE954A9-72F6-4669-A34F-6E624BE1861D}">
      <dsp:nvSpPr>
        <dsp:cNvPr id="0" name=""/>
        <dsp:cNvSpPr/>
      </dsp:nvSpPr>
      <dsp:spPr>
        <a:xfrm>
          <a:off x="3208618" y="1069471"/>
          <a:ext cx="616513" cy="721204"/>
        </a:xfrm>
        <a:prstGeom prst="rightArrow">
          <a:avLst>
            <a:gd name="adj1" fmla="val 60000"/>
            <a:gd name="adj2" fmla="val 50000"/>
          </a:avLst>
        </a:prstGeom>
        <a:solidFill>
          <a:srgbClr val="73A6C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08618" y="1213712"/>
        <a:ext cx="431559" cy="432722"/>
      </dsp:txXfrm>
    </dsp:sp>
    <dsp:sp modelId="{4125C01E-974D-4429-B747-A15919C6283B}">
      <dsp:nvSpPr>
        <dsp:cNvPr id="0" name=""/>
        <dsp:cNvSpPr/>
      </dsp:nvSpPr>
      <dsp:spPr>
        <a:xfrm>
          <a:off x="4081042" y="107805"/>
          <a:ext cx="2908080" cy="2644535"/>
        </a:xfrm>
        <a:prstGeom prst="roundRect">
          <a:avLst>
            <a:gd name="adj" fmla="val 10000"/>
          </a:avLst>
        </a:prstGeom>
        <a:solidFill>
          <a:srgbClr val="73A6C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School gives ODDEX form to student to give to business</a:t>
          </a:r>
        </a:p>
      </dsp:txBody>
      <dsp:txXfrm>
        <a:off x="4158498" y="185261"/>
        <a:ext cx="2753168" cy="2489623"/>
      </dsp:txXfrm>
    </dsp:sp>
    <dsp:sp modelId="{F4AEBA79-748E-41FA-B108-2D2AF53B49BC}">
      <dsp:nvSpPr>
        <dsp:cNvPr id="0" name=""/>
        <dsp:cNvSpPr/>
      </dsp:nvSpPr>
      <dsp:spPr>
        <a:xfrm>
          <a:off x="7279931" y="1069471"/>
          <a:ext cx="616513" cy="721204"/>
        </a:xfrm>
        <a:prstGeom prst="rightArrow">
          <a:avLst>
            <a:gd name="adj1" fmla="val 60000"/>
            <a:gd name="adj2" fmla="val 50000"/>
          </a:avLst>
        </a:prstGeom>
        <a:solidFill>
          <a:srgbClr val="73A6C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79931" y="1213712"/>
        <a:ext cx="431559" cy="432722"/>
      </dsp:txXfrm>
    </dsp:sp>
    <dsp:sp modelId="{1BF73BFC-FDFF-4A24-9A04-5BCE93B7DFCA}">
      <dsp:nvSpPr>
        <dsp:cNvPr id="0" name=""/>
        <dsp:cNvSpPr/>
      </dsp:nvSpPr>
      <dsp:spPr>
        <a:xfrm>
          <a:off x="8152355" y="107805"/>
          <a:ext cx="2908080" cy="2644535"/>
        </a:xfrm>
        <a:prstGeom prst="roundRect">
          <a:avLst>
            <a:gd name="adj" fmla="val 10000"/>
          </a:avLst>
        </a:prstGeom>
        <a:solidFill>
          <a:srgbClr val="73A6C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Employer creates an OHID account and SAFE account</a:t>
          </a:r>
        </a:p>
      </dsp:txBody>
      <dsp:txXfrm>
        <a:off x="8229811" y="185261"/>
        <a:ext cx="2753168" cy="24896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79608-D3E2-4D72-8059-87BAFF57065F}">
      <dsp:nvSpPr>
        <dsp:cNvPr id="0" name=""/>
        <dsp:cNvSpPr/>
      </dsp:nvSpPr>
      <dsp:spPr>
        <a:xfrm>
          <a:off x="16224" y="0"/>
          <a:ext cx="3116329" cy="2487083"/>
        </a:xfrm>
        <a:prstGeom prst="roundRect">
          <a:avLst>
            <a:gd name="adj" fmla="val 10000"/>
          </a:avLst>
        </a:prstGeom>
        <a:solidFill>
          <a:srgbClr val="73A5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Employer completes Tax Credit Certificate Application (Upload ODDEX and WBL docs)</a:t>
          </a:r>
        </a:p>
      </dsp:txBody>
      <dsp:txXfrm>
        <a:off x="89068" y="72844"/>
        <a:ext cx="2970641" cy="2341395"/>
      </dsp:txXfrm>
    </dsp:sp>
    <dsp:sp modelId="{4BD85009-3F3B-43BC-A329-5728C11CC451}">
      <dsp:nvSpPr>
        <dsp:cNvPr id="0" name=""/>
        <dsp:cNvSpPr/>
      </dsp:nvSpPr>
      <dsp:spPr>
        <a:xfrm>
          <a:off x="3444186" y="857116"/>
          <a:ext cx="660661" cy="772849"/>
        </a:xfrm>
        <a:prstGeom prst="rightArrow">
          <a:avLst>
            <a:gd name="adj1" fmla="val 60000"/>
            <a:gd name="adj2" fmla="val 50000"/>
          </a:avLst>
        </a:prstGeom>
        <a:solidFill>
          <a:srgbClr val="73A5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44186" y="1011686"/>
        <a:ext cx="462463" cy="463709"/>
      </dsp:txXfrm>
    </dsp:sp>
    <dsp:sp modelId="{C92BB3CA-D660-406B-A9F8-F7A450804975}">
      <dsp:nvSpPr>
        <dsp:cNvPr id="0" name=""/>
        <dsp:cNvSpPr/>
      </dsp:nvSpPr>
      <dsp:spPr>
        <a:xfrm>
          <a:off x="4379085" y="0"/>
          <a:ext cx="3116329" cy="2487083"/>
        </a:xfrm>
        <a:prstGeom prst="roundRect">
          <a:avLst>
            <a:gd name="adj" fmla="val 10000"/>
          </a:avLst>
        </a:prstGeom>
        <a:solidFill>
          <a:srgbClr val="73A5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ODE Reviews Application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If approved, certificate is available to download within 60 days</a:t>
          </a:r>
        </a:p>
      </dsp:txBody>
      <dsp:txXfrm>
        <a:off x="4451929" y="72844"/>
        <a:ext cx="2970641" cy="2341395"/>
      </dsp:txXfrm>
    </dsp:sp>
    <dsp:sp modelId="{720678C8-C328-4DA5-AD6D-AB2730F9CE7D}">
      <dsp:nvSpPr>
        <dsp:cNvPr id="0" name=""/>
        <dsp:cNvSpPr/>
      </dsp:nvSpPr>
      <dsp:spPr>
        <a:xfrm>
          <a:off x="7807047" y="857116"/>
          <a:ext cx="660661" cy="772849"/>
        </a:xfrm>
        <a:prstGeom prst="rightArrow">
          <a:avLst>
            <a:gd name="adj1" fmla="val 60000"/>
            <a:gd name="adj2" fmla="val 50000"/>
          </a:avLst>
        </a:prstGeom>
        <a:solidFill>
          <a:srgbClr val="73A5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07047" y="1011686"/>
        <a:ext cx="462463" cy="463709"/>
      </dsp:txXfrm>
    </dsp:sp>
    <dsp:sp modelId="{21453222-900F-45FD-AD49-3BC0DE6E0D50}">
      <dsp:nvSpPr>
        <dsp:cNvPr id="0" name=""/>
        <dsp:cNvSpPr/>
      </dsp:nvSpPr>
      <dsp:spPr>
        <a:xfrm>
          <a:off x="8741946" y="0"/>
          <a:ext cx="3116329" cy="2487083"/>
        </a:xfrm>
        <a:prstGeom prst="roundRect">
          <a:avLst>
            <a:gd name="adj" fmla="val 10000"/>
          </a:avLst>
        </a:prstGeom>
        <a:solidFill>
          <a:srgbClr val="73A5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Employer submits certificate with income tax return</a:t>
          </a:r>
        </a:p>
      </dsp:txBody>
      <dsp:txXfrm>
        <a:off x="8814790" y="72844"/>
        <a:ext cx="2970641" cy="23413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6E2AE-BD68-42E9-8B0F-0C432C7301C7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90D2F-81F0-404B-933F-6871CC112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Cassie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554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1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sz="1800" b="0" i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095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47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91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63A498-CD6B-4ECF-A004-2F97CBC06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23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90D2F-81F0-404B-933F-6871CC1123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50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672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47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26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Employer completes Tax Credit Certificate Application (Upload ODDEX and WBL docs)</a:t>
            </a:r>
          </a:p>
          <a:p>
            <a:pPr lvl="0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ODE Reviews Application</a:t>
            </a:r>
          </a:p>
          <a:p>
            <a:pPr lvl="0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If approved, certificate is available to download within 60 days</a:t>
            </a:r>
            <a:endParaRPr lang="en-US"/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Employer submits certificate with income tax return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35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27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3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687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FB155-01D8-794A-A604-83588E7638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396" y="446830"/>
            <a:ext cx="10363200" cy="641201"/>
          </a:xfrm>
        </p:spPr>
        <p:txBody>
          <a:bodyPr lIns="0" tIns="0" rIns="0" bIns="0" anchor="b" anchorCtr="0">
            <a:spAutoFit/>
          </a:bodyPr>
          <a:lstStyle>
            <a:lvl1pPr algn="l">
              <a:defRPr sz="416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396" y="5587294"/>
            <a:ext cx="8534400" cy="461665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457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549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FB155-01D8-794A-A604-83588E7638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396" y="446830"/>
            <a:ext cx="10363200" cy="641201"/>
          </a:xfrm>
        </p:spPr>
        <p:txBody>
          <a:bodyPr lIns="0" tIns="0" rIns="0" bIns="0" anchor="b" anchorCtr="0">
            <a:spAutoFit/>
          </a:bodyPr>
          <a:lstStyle>
            <a:lvl1pPr algn="l">
              <a:defRPr sz="416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396" y="5654136"/>
            <a:ext cx="8534400" cy="436017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2833">
                <a:solidFill>
                  <a:srgbClr val="CD0920"/>
                </a:solidFill>
              </a:defRPr>
            </a:lvl1pPr>
            <a:lvl2pPr marL="457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244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38958F0-E22B-4844-AC19-7C0D6F375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4003"/>
            <a:ext cx="121920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641201"/>
          </a:xfrm>
        </p:spPr>
        <p:txBody>
          <a:bodyPr>
            <a:spAutoFit/>
          </a:bodyPr>
          <a:lstStyle>
            <a:lvl1pPr>
              <a:defRPr sz="4167" b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57154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D5E7C8-7F24-4F69-951D-A20B407E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8441" y="6400797"/>
            <a:ext cx="668618" cy="38438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463015-ABDD-44E9-850F-7B4794200E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7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FB155-01D8-794A-A604-83588E7638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396" y="446830"/>
            <a:ext cx="10363200" cy="641201"/>
          </a:xfrm>
        </p:spPr>
        <p:txBody>
          <a:bodyPr lIns="0" tIns="0" rIns="0" bIns="0" anchor="b" anchorCtr="0">
            <a:spAutoFit/>
          </a:bodyPr>
          <a:lstStyle>
            <a:lvl1pPr algn="l">
              <a:defRPr sz="416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396" y="5587294"/>
            <a:ext cx="8534400" cy="461665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457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637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38958F0-E22B-4844-AC19-7C0D6F375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4003"/>
            <a:ext cx="121920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641201"/>
          </a:xfrm>
        </p:spPr>
        <p:txBody>
          <a:bodyPr>
            <a:spAutoFit/>
          </a:bodyPr>
          <a:lstStyle>
            <a:lvl1pPr>
              <a:defRPr sz="4167" b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57154"/>
            <a:ext cx="10972800" cy="4525963"/>
          </a:xfrm>
        </p:spPr>
        <p:txBody>
          <a:bodyPr/>
          <a:lstStyle>
            <a:lvl1pPr>
              <a:defRPr sz="3333"/>
            </a:lvl1pPr>
            <a:lvl2pPr>
              <a:defRPr sz="3333"/>
            </a:lvl2pPr>
            <a:lvl3pPr>
              <a:defRPr sz="3333"/>
            </a:lvl3pPr>
            <a:lvl4pPr>
              <a:defRPr sz="3333"/>
            </a:lvl4pPr>
            <a:lvl5pPr>
              <a:defRPr sz="3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5EB958-83A4-4FA5-A42B-409EACBBD99D}"/>
              </a:ext>
            </a:extLst>
          </p:cNvPr>
          <p:cNvSpPr txBox="1"/>
          <p:nvPr userDrawn="1"/>
        </p:nvSpPr>
        <p:spPr>
          <a:xfrm>
            <a:off x="10366745" y="6360104"/>
            <a:ext cx="182525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2F72ACC-47D1-4010-BB21-D140058E4AD2}" type="slidenum">
              <a:rPr lang="en-US" sz="2667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2667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43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9A04F4-C5CB-4B87-92F2-357DD5007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41135B-E44A-4082-B74F-7755040D1E14}"/>
              </a:ext>
            </a:extLst>
          </p:cNvPr>
          <p:cNvSpPr txBox="1"/>
          <p:nvPr userDrawn="1"/>
        </p:nvSpPr>
        <p:spPr>
          <a:xfrm>
            <a:off x="10366745" y="6360104"/>
            <a:ext cx="182525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2F72ACC-47D1-4010-BB21-D140058E4AD2}" type="slidenum">
              <a:rPr lang="en-US" sz="2667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2667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34906D-E9F8-4238-ABD7-56204746DB30}"/>
              </a:ext>
            </a:extLst>
          </p:cNvPr>
          <p:cNvGrpSpPr/>
          <p:nvPr userDrawn="1"/>
        </p:nvGrpSpPr>
        <p:grpSpPr>
          <a:xfrm>
            <a:off x="0" y="199104"/>
            <a:ext cx="12192000" cy="1374058"/>
            <a:chOff x="-8320820" y="-1161921"/>
            <a:chExt cx="14630400" cy="16488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EE7ED6-19D1-4174-8091-D89B72F4B8E1}"/>
                </a:ext>
              </a:extLst>
            </p:cNvPr>
            <p:cNvSpPr/>
            <p:nvPr/>
          </p:nvSpPr>
          <p:spPr>
            <a:xfrm>
              <a:off x="-8320820" y="-1143027"/>
              <a:ext cx="14630400" cy="1629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556D15-741C-44BE-8BE4-A60F126B8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195330" y="-1102194"/>
              <a:ext cx="942711" cy="10549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C19B94-446C-4BA9-90B8-1037DEB17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6552" y="-911534"/>
              <a:ext cx="828603" cy="673649"/>
            </a:xfrm>
            <a:prstGeom prst="rect">
              <a:avLst/>
            </a:prstGeom>
          </p:spPr>
        </p:pic>
        <p:pic>
          <p:nvPicPr>
            <p:cNvPr id="9" name="Picture 8" descr="facebook-logo.jpg">
              <a:extLst>
                <a:ext uri="{FF2B5EF4-FFF2-40B4-BE49-F238E27FC236}">
                  <a16:creationId xmlns:a16="http://schemas.microsoft.com/office/drawing/2014/main" id="{75A5AFE7-A87E-46D5-A117-A035F7637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993" y="-881825"/>
              <a:ext cx="1403066" cy="5565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2231A9-FB62-42BB-9245-A97410656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80308" y="-1161921"/>
              <a:ext cx="1104419" cy="126391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67B625-D0C8-4A5E-B166-BD88495A2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8270" y="-1118118"/>
              <a:ext cx="1104419" cy="1011902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05D0AD7-DDDA-4972-8B81-B1C4AE1FA3AC}"/>
              </a:ext>
            </a:extLst>
          </p:cNvPr>
          <p:cNvSpPr/>
          <p:nvPr userDrawn="1"/>
        </p:nvSpPr>
        <p:spPr>
          <a:xfrm>
            <a:off x="2291426" y="1083327"/>
            <a:ext cx="760914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@OHEducation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D3E5B8D-0406-4CFE-AAA3-20F5AD7AA485}"/>
              </a:ext>
            </a:extLst>
          </p:cNvPr>
          <p:cNvSpPr/>
          <p:nvPr userDrawn="1"/>
        </p:nvSpPr>
        <p:spPr>
          <a:xfrm>
            <a:off x="3234560" y="1316037"/>
            <a:ext cx="403295" cy="3647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1EB1BE-1F53-4F8F-81DA-DC33D9B9A84B}"/>
              </a:ext>
            </a:extLst>
          </p:cNvPr>
          <p:cNvSpPr/>
          <p:nvPr userDrawn="1"/>
        </p:nvSpPr>
        <p:spPr>
          <a:xfrm>
            <a:off x="9005278" y="1345051"/>
            <a:ext cx="403295" cy="3647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4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FB155-01D8-794A-A604-83588E7638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8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396" y="446830"/>
            <a:ext cx="10363200" cy="641201"/>
          </a:xfrm>
        </p:spPr>
        <p:txBody>
          <a:bodyPr lIns="0" tIns="0" rIns="0" bIns="0" anchor="b" anchorCtr="0">
            <a:spAutoFit/>
          </a:bodyPr>
          <a:lstStyle>
            <a:lvl1pPr algn="l">
              <a:defRPr sz="416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396" y="5654136"/>
            <a:ext cx="8534400" cy="436017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2833">
                <a:solidFill>
                  <a:srgbClr val="CD0920"/>
                </a:solidFill>
              </a:defRPr>
            </a:lvl1pPr>
            <a:lvl2pPr marL="457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74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38958F0-E22B-4844-AC19-7C0D6F375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4003"/>
            <a:ext cx="121920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641201"/>
          </a:xfrm>
        </p:spPr>
        <p:txBody>
          <a:bodyPr>
            <a:spAutoFit/>
          </a:bodyPr>
          <a:lstStyle>
            <a:lvl1pPr>
              <a:defRPr sz="4167" b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57154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3A69C57-A96E-4D28-B89E-61FE079DD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917" y="6432548"/>
            <a:ext cx="550333" cy="30427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A907D1-9C08-47F3-B047-6197268AC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38958F0-E22B-4844-AC19-7C0D6F375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4003"/>
            <a:ext cx="121920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641201"/>
          </a:xfrm>
        </p:spPr>
        <p:txBody>
          <a:bodyPr>
            <a:spAutoFit/>
          </a:bodyPr>
          <a:lstStyle>
            <a:lvl1pPr>
              <a:defRPr sz="4167" b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57154"/>
            <a:ext cx="10972800" cy="4525963"/>
          </a:xfrm>
        </p:spPr>
        <p:txBody>
          <a:bodyPr/>
          <a:lstStyle>
            <a:lvl1pPr>
              <a:defRPr sz="3333"/>
            </a:lvl1pPr>
            <a:lvl2pPr>
              <a:defRPr sz="3333"/>
            </a:lvl2pPr>
            <a:lvl3pPr>
              <a:defRPr sz="3333"/>
            </a:lvl3pPr>
            <a:lvl4pPr>
              <a:defRPr sz="3333"/>
            </a:lvl4pPr>
            <a:lvl5pPr>
              <a:defRPr sz="3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312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9A04F4-C5CB-4B87-92F2-357DD5007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34906D-E9F8-4238-ABD7-56204746DB30}"/>
              </a:ext>
            </a:extLst>
          </p:cNvPr>
          <p:cNvGrpSpPr/>
          <p:nvPr userDrawn="1"/>
        </p:nvGrpSpPr>
        <p:grpSpPr>
          <a:xfrm>
            <a:off x="0" y="199104"/>
            <a:ext cx="12192000" cy="1374058"/>
            <a:chOff x="-8320820" y="-1161921"/>
            <a:chExt cx="14630400" cy="16488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EE7ED6-19D1-4174-8091-D89B72F4B8E1}"/>
                </a:ext>
              </a:extLst>
            </p:cNvPr>
            <p:cNvSpPr/>
            <p:nvPr/>
          </p:nvSpPr>
          <p:spPr>
            <a:xfrm>
              <a:off x="-8320820" y="-1143027"/>
              <a:ext cx="14630400" cy="1629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556D15-741C-44BE-8BE4-A60F126B8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195330" y="-1102194"/>
              <a:ext cx="942711" cy="10549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C19B94-446C-4BA9-90B8-1037DEB17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6552" y="-911534"/>
              <a:ext cx="828603" cy="673649"/>
            </a:xfrm>
            <a:prstGeom prst="rect">
              <a:avLst/>
            </a:prstGeom>
          </p:spPr>
        </p:pic>
        <p:pic>
          <p:nvPicPr>
            <p:cNvPr id="9" name="Picture 8" descr="facebook-logo.jpg">
              <a:extLst>
                <a:ext uri="{FF2B5EF4-FFF2-40B4-BE49-F238E27FC236}">
                  <a16:creationId xmlns:a16="http://schemas.microsoft.com/office/drawing/2014/main" id="{75A5AFE7-A87E-46D5-A117-A035F7637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993" y="-881825"/>
              <a:ext cx="1403066" cy="5565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2231A9-FB62-42BB-9245-A97410656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80308" y="-1161921"/>
              <a:ext cx="1104419" cy="126391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67B625-D0C8-4A5E-B166-BD88495A2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8270" y="-1118118"/>
              <a:ext cx="1104419" cy="1011902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05D0AD7-DDDA-4972-8B81-B1C4AE1FA3AC}"/>
              </a:ext>
            </a:extLst>
          </p:cNvPr>
          <p:cNvSpPr/>
          <p:nvPr userDrawn="1"/>
        </p:nvSpPr>
        <p:spPr>
          <a:xfrm>
            <a:off x="2291426" y="1083327"/>
            <a:ext cx="760914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5250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@OHEducation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D3E5B8D-0406-4CFE-AAA3-20F5AD7AA485}"/>
              </a:ext>
            </a:extLst>
          </p:cNvPr>
          <p:cNvSpPr/>
          <p:nvPr userDrawn="1"/>
        </p:nvSpPr>
        <p:spPr>
          <a:xfrm>
            <a:off x="3234560" y="1316037"/>
            <a:ext cx="403295" cy="3647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01EB1BE-1F53-4F8F-81DA-DC33D9B9A84B}"/>
              </a:ext>
            </a:extLst>
          </p:cNvPr>
          <p:cNvSpPr/>
          <p:nvPr userDrawn="1"/>
        </p:nvSpPr>
        <p:spPr>
          <a:xfrm>
            <a:off x="9005278" y="1345051"/>
            <a:ext cx="403295" cy="3647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2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person&#10;&#10;Description automatically generated">
            <a:extLst>
              <a:ext uri="{FF2B5EF4-FFF2-40B4-BE49-F238E27FC236}">
                <a16:creationId xmlns:a16="http://schemas.microsoft.com/office/drawing/2014/main" id="{7C8FB155-01D8-794A-A604-83588E7638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396" y="446830"/>
            <a:ext cx="10363200" cy="641201"/>
          </a:xfrm>
        </p:spPr>
        <p:txBody>
          <a:bodyPr lIns="0" tIns="0" rIns="0" bIns="0" anchor="b" anchorCtr="0">
            <a:spAutoFit/>
          </a:bodyPr>
          <a:lstStyle>
            <a:lvl1pPr algn="l">
              <a:defRPr sz="416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396" y="5654136"/>
            <a:ext cx="8534400" cy="436017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2833">
                <a:solidFill>
                  <a:srgbClr val="CD0920"/>
                </a:solidFill>
              </a:defRPr>
            </a:lvl1pPr>
            <a:lvl2pPr marL="457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38958F0-E22B-4844-AC19-7C0D6F375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4003"/>
            <a:ext cx="121920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641201"/>
          </a:xfrm>
        </p:spPr>
        <p:txBody>
          <a:bodyPr>
            <a:spAutoFit/>
          </a:bodyPr>
          <a:lstStyle>
            <a:lvl1pPr>
              <a:defRPr sz="4167" b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57154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65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641201"/>
          </a:xfrm>
        </p:spPr>
        <p:txBody>
          <a:bodyPr>
            <a:spAutoFit/>
          </a:bodyPr>
          <a:lstStyle>
            <a:lvl1pPr>
              <a:defRPr sz="4167" b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57154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663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person&#10;&#10;Description automatically generated">
            <a:extLst>
              <a:ext uri="{FF2B5EF4-FFF2-40B4-BE49-F238E27FC236}">
                <a16:creationId xmlns:a16="http://schemas.microsoft.com/office/drawing/2014/main" id="{7C8FB155-01D8-794A-A604-83588E7638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396" y="446830"/>
            <a:ext cx="10363200" cy="641201"/>
          </a:xfrm>
        </p:spPr>
        <p:txBody>
          <a:bodyPr lIns="0" tIns="0" rIns="0" bIns="0" anchor="b" anchorCtr="0">
            <a:spAutoFit/>
          </a:bodyPr>
          <a:lstStyle>
            <a:lvl1pPr algn="l">
              <a:defRPr sz="4167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396" y="5654136"/>
            <a:ext cx="8534400" cy="436017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2833">
                <a:solidFill>
                  <a:srgbClr val="CD0920"/>
                </a:solidFill>
              </a:defRPr>
            </a:lvl1pPr>
            <a:lvl2pPr marL="457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10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38958F0-E22B-4844-AC19-7C0D6F375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4003"/>
            <a:ext cx="121920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641201"/>
          </a:xfrm>
        </p:spPr>
        <p:txBody>
          <a:bodyPr>
            <a:spAutoFit/>
          </a:bodyPr>
          <a:lstStyle>
            <a:lvl1pPr>
              <a:defRPr sz="4167" b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57154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07703A-D6B9-43B3-B974-1F517A40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758" y="6412643"/>
            <a:ext cx="541743" cy="38438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463015-ABDD-44E9-850F-7B4794200E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8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641201"/>
          </a:xfrm>
        </p:spPr>
        <p:txBody>
          <a:bodyPr>
            <a:spAutoFit/>
          </a:bodyPr>
          <a:lstStyle>
            <a:lvl1pPr>
              <a:defRPr sz="4167" b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57154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180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6818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7789"/>
            <a:ext cx="109728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336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  <p:hf sldNum="0" hdr="0" dt="0"/>
  <p:txStyles>
    <p:titleStyle>
      <a:lvl1pPr algn="ctr" defTabSz="457159" rtl="0" eaLnBrk="1" latinLnBrk="0" hangingPunct="1">
        <a:spcBef>
          <a:spcPct val="0"/>
        </a:spcBef>
        <a:buNone/>
        <a:defRPr sz="4167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26993" indent="-226993" algn="l" defTabSz="457159" rtl="0" eaLnBrk="1" latinLnBrk="0" hangingPunct="1">
        <a:spcBef>
          <a:spcPct val="20000"/>
        </a:spcBef>
        <a:buFont typeface="Arial"/>
        <a:buChar char="•"/>
        <a:defRPr sz="3333" kern="1200">
          <a:solidFill>
            <a:schemeClr val="tx1"/>
          </a:solidFill>
          <a:latin typeface="Arial"/>
          <a:ea typeface="+mn-ea"/>
          <a:cs typeface="Arial"/>
        </a:defRPr>
      </a:lvl1pPr>
      <a:lvl2pPr marL="571449" indent="-225404" algn="l" defTabSz="457159" rtl="0" eaLnBrk="1" latinLnBrk="0" hangingPunct="1">
        <a:spcBef>
          <a:spcPct val="20000"/>
        </a:spcBef>
        <a:buFont typeface="Arial"/>
        <a:buChar char="–"/>
        <a:defRPr sz="3333" kern="1200">
          <a:solidFill>
            <a:schemeClr val="tx1"/>
          </a:solidFill>
          <a:latin typeface="Arial"/>
          <a:ea typeface="+mn-ea"/>
          <a:cs typeface="Arial"/>
        </a:defRPr>
      </a:lvl2pPr>
      <a:lvl3pPr marL="1025432" indent="-228579" algn="l" defTabSz="457159" rtl="0" eaLnBrk="1" latinLnBrk="0" hangingPunct="1">
        <a:spcBef>
          <a:spcPct val="20000"/>
        </a:spcBef>
        <a:buFont typeface="Arial"/>
        <a:buChar char="•"/>
        <a:defRPr sz="3333" kern="1200">
          <a:solidFill>
            <a:schemeClr val="tx1"/>
          </a:solidFill>
          <a:latin typeface="Arial"/>
          <a:ea typeface="+mn-ea"/>
          <a:cs typeface="Arial"/>
        </a:defRPr>
      </a:lvl3pPr>
      <a:lvl4pPr marL="1490529" indent="-228579" algn="l" defTabSz="457159" rtl="0" eaLnBrk="1" latinLnBrk="0" hangingPunct="1">
        <a:spcBef>
          <a:spcPct val="20000"/>
        </a:spcBef>
        <a:buFont typeface="Arial"/>
        <a:buChar char="–"/>
        <a:defRPr sz="3333" kern="1200">
          <a:solidFill>
            <a:schemeClr val="tx1"/>
          </a:solidFill>
          <a:latin typeface="Arial"/>
          <a:ea typeface="+mn-ea"/>
          <a:cs typeface="Arial"/>
        </a:defRPr>
      </a:lvl4pPr>
      <a:lvl5pPr marL="1947688" indent="-228579" algn="l" defTabSz="457159" rtl="0" eaLnBrk="1" latinLnBrk="0" hangingPunct="1">
        <a:spcBef>
          <a:spcPct val="20000"/>
        </a:spcBef>
        <a:buFont typeface="Arial"/>
        <a:buChar char="»"/>
        <a:defRPr sz="3333" kern="1200">
          <a:solidFill>
            <a:schemeClr val="tx1"/>
          </a:solidFill>
          <a:latin typeface="Arial"/>
          <a:ea typeface="+mn-ea"/>
          <a:cs typeface="Arial"/>
        </a:defRPr>
      </a:lvl5pPr>
      <a:lvl6pPr marL="2514374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3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1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5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6818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7789"/>
            <a:ext cx="109728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1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  <p:hf sldNum="0" hdr="0" dt="0"/>
  <p:txStyles>
    <p:titleStyle>
      <a:lvl1pPr algn="ctr" defTabSz="457159" rtl="0" eaLnBrk="1" latinLnBrk="0" hangingPunct="1">
        <a:spcBef>
          <a:spcPct val="0"/>
        </a:spcBef>
        <a:buNone/>
        <a:defRPr sz="4167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26993" indent="-226993" algn="l" defTabSz="457159" rtl="0" eaLnBrk="1" latinLnBrk="0" hangingPunct="1">
        <a:spcBef>
          <a:spcPct val="20000"/>
        </a:spcBef>
        <a:buFont typeface="Arial"/>
        <a:buChar char="•"/>
        <a:defRPr sz="3250" kern="1200">
          <a:solidFill>
            <a:schemeClr val="tx1"/>
          </a:solidFill>
          <a:latin typeface="Arial"/>
          <a:ea typeface="+mn-ea"/>
          <a:cs typeface="Arial"/>
        </a:defRPr>
      </a:lvl1pPr>
      <a:lvl2pPr marL="571449" indent="-225404" algn="l" defTabSz="457159" rtl="0" eaLnBrk="1" latinLnBrk="0" hangingPunct="1">
        <a:spcBef>
          <a:spcPct val="20000"/>
        </a:spcBef>
        <a:buFont typeface="Arial"/>
        <a:buChar char="–"/>
        <a:defRPr sz="3250" kern="1200">
          <a:solidFill>
            <a:schemeClr val="tx1"/>
          </a:solidFill>
          <a:latin typeface="Arial"/>
          <a:ea typeface="+mn-ea"/>
          <a:cs typeface="Arial"/>
        </a:defRPr>
      </a:lvl2pPr>
      <a:lvl3pPr marL="1025432" indent="-228579" algn="l" defTabSz="457159" rtl="0" eaLnBrk="1" latinLnBrk="0" hangingPunct="1">
        <a:spcBef>
          <a:spcPct val="20000"/>
        </a:spcBef>
        <a:buFont typeface="Arial"/>
        <a:buChar char="•"/>
        <a:defRPr sz="3250" kern="1200">
          <a:solidFill>
            <a:schemeClr val="tx1"/>
          </a:solidFill>
          <a:latin typeface="Arial"/>
          <a:ea typeface="+mn-ea"/>
          <a:cs typeface="Arial"/>
        </a:defRPr>
      </a:lvl3pPr>
      <a:lvl4pPr marL="1490529" indent="-228579" algn="l" defTabSz="457159" rtl="0" eaLnBrk="1" latinLnBrk="0" hangingPunct="1">
        <a:spcBef>
          <a:spcPct val="20000"/>
        </a:spcBef>
        <a:buFont typeface="Arial"/>
        <a:buChar char="–"/>
        <a:defRPr sz="3250" kern="1200">
          <a:solidFill>
            <a:schemeClr val="tx1"/>
          </a:solidFill>
          <a:latin typeface="Arial"/>
          <a:ea typeface="+mn-ea"/>
          <a:cs typeface="Arial"/>
        </a:defRPr>
      </a:lvl4pPr>
      <a:lvl5pPr marL="1947688" indent="-228579" algn="l" defTabSz="457159" rtl="0" eaLnBrk="1" latinLnBrk="0" hangingPunct="1">
        <a:spcBef>
          <a:spcPct val="20000"/>
        </a:spcBef>
        <a:buFont typeface="Arial"/>
        <a:buChar char="»"/>
        <a:defRPr sz="3250" kern="1200">
          <a:solidFill>
            <a:schemeClr val="tx1"/>
          </a:solidFill>
          <a:latin typeface="Arial"/>
          <a:ea typeface="+mn-ea"/>
          <a:cs typeface="Arial"/>
        </a:defRPr>
      </a:lvl5pPr>
      <a:lvl6pPr marL="2514374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3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1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5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6818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7789"/>
            <a:ext cx="109728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212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457159" rtl="0" eaLnBrk="1" latinLnBrk="0" hangingPunct="1">
        <a:spcBef>
          <a:spcPct val="0"/>
        </a:spcBef>
        <a:buNone/>
        <a:defRPr sz="4167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26993" indent="-226993" algn="l" defTabSz="457159" rtl="0" eaLnBrk="1" latinLnBrk="0" hangingPunct="1">
        <a:spcBef>
          <a:spcPct val="20000"/>
        </a:spcBef>
        <a:buFont typeface="Arial"/>
        <a:buChar char="•"/>
        <a:defRPr sz="3250" kern="1200">
          <a:solidFill>
            <a:schemeClr val="tx1"/>
          </a:solidFill>
          <a:latin typeface="Arial"/>
          <a:ea typeface="+mn-ea"/>
          <a:cs typeface="Arial"/>
        </a:defRPr>
      </a:lvl1pPr>
      <a:lvl2pPr marL="571449" indent="-225404" algn="l" defTabSz="457159" rtl="0" eaLnBrk="1" latinLnBrk="0" hangingPunct="1">
        <a:spcBef>
          <a:spcPct val="20000"/>
        </a:spcBef>
        <a:buFont typeface="Arial"/>
        <a:buChar char="–"/>
        <a:defRPr sz="3250" kern="1200">
          <a:solidFill>
            <a:schemeClr val="tx1"/>
          </a:solidFill>
          <a:latin typeface="Arial"/>
          <a:ea typeface="+mn-ea"/>
          <a:cs typeface="Arial"/>
        </a:defRPr>
      </a:lvl2pPr>
      <a:lvl3pPr marL="1025432" indent="-228579" algn="l" defTabSz="457159" rtl="0" eaLnBrk="1" latinLnBrk="0" hangingPunct="1">
        <a:spcBef>
          <a:spcPct val="20000"/>
        </a:spcBef>
        <a:buFont typeface="Arial"/>
        <a:buChar char="•"/>
        <a:defRPr sz="3250" kern="1200">
          <a:solidFill>
            <a:schemeClr val="tx1"/>
          </a:solidFill>
          <a:latin typeface="Arial"/>
          <a:ea typeface="+mn-ea"/>
          <a:cs typeface="Arial"/>
        </a:defRPr>
      </a:lvl3pPr>
      <a:lvl4pPr marL="1490529" indent="-228579" algn="l" defTabSz="457159" rtl="0" eaLnBrk="1" latinLnBrk="0" hangingPunct="1">
        <a:spcBef>
          <a:spcPct val="20000"/>
        </a:spcBef>
        <a:buFont typeface="Arial"/>
        <a:buChar char="–"/>
        <a:defRPr sz="3250" kern="1200">
          <a:solidFill>
            <a:schemeClr val="tx1"/>
          </a:solidFill>
          <a:latin typeface="Arial"/>
          <a:ea typeface="+mn-ea"/>
          <a:cs typeface="Arial"/>
        </a:defRPr>
      </a:lvl4pPr>
      <a:lvl5pPr marL="1947688" indent="-228579" algn="l" defTabSz="457159" rtl="0" eaLnBrk="1" latinLnBrk="0" hangingPunct="1">
        <a:spcBef>
          <a:spcPct val="20000"/>
        </a:spcBef>
        <a:buFont typeface="Arial"/>
        <a:buChar char="»"/>
        <a:defRPr sz="3250" kern="1200">
          <a:solidFill>
            <a:schemeClr val="tx1"/>
          </a:solidFill>
          <a:latin typeface="Arial"/>
          <a:ea typeface="+mn-ea"/>
          <a:cs typeface="Arial"/>
        </a:defRPr>
      </a:lvl5pPr>
      <a:lvl6pPr marL="2514374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3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1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5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6818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7789"/>
            <a:ext cx="109728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56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457159" rtl="0" eaLnBrk="1" latinLnBrk="0" hangingPunct="1">
        <a:spcBef>
          <a:spcPct val="0"/>
        </a:spcBef>
        <a:buNone/>
        <a:defRPr sz="4167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26993" indent="-226993" algn="l" defTabSz="457159" rtl="0" eaLnBrk="1" latinLnBrk="0" hangingPunct="1">
        <a:spcBef>
          <a:spcPct val="20000"/>
        </a:spcBef>
        <a:buFont typeface="Arial"/>
        <a:buChar char="•"/>
        <a:defRPr sz="3250" kern="1200">
          <a:solidFill>
            <a:schemeClr val="tx1"/>
          </a:solidFill>
          <a:latin typeface="Arial"/>
          <a:ea typeface="+mn-ea"/>
          <a:cs typeface="Arial"/>
        </a:defRPr>
      </a:lvl1pPr>
      <a:lvl2pPr marL="571449" indent="-225404" algn="l" defTabSz="457159" rtl="0" eaLnBrk="1" latinLnBrk="0" hangingPunct="1">
        <a:spcBef>
          <a:spcPct val="20000"/>
        </a:spcBef>
        <a:buFont typeface="Arial"/>
        <a:buChar char="–"/>
        <a:defRPr sz="3250" kern="1200">
          <a:solidFill>
            <a:schemeClr val="tx1"/>
          </a:solidFill>
          <a:latin typeface="Arial"/>
          <a:ea typeface="+mn-ea"/>
          <a:cs typeface="Arial"/>
        </a:defRPr>
      </a:lvl2pPr>
      <a:lvl3pPr marL="1025432" indent="-228579" algn="l" defTabSz="457159" rtl="0" eaLnBrk="1" latinLnBrk="0" hangingPunct="1">
        <a:spcBef>
          <a:spcPct val="20000"/>
        </a:spcBef>
        <a:buFont typeface="Arial"/>
        <a:buChar char="•"/>
        <a:defRPr sz="3250" kern="1200">
          <a:solidFill>
            <a:schemeClr val="tx1"/>
          </a:solidFill>
          <a:latin typeface="Arial"/>
          <a:ea typeface="+mn-ea"/>
          <a:cs typeface="Arial"/>
        </a:defRPr>
      </a:lvl3pPr>
      <a:lvl4pPr marL="1490529" indent="-228579" algn="l" defTabSz="457159" rtl="0" eaLnBrk="1" latinLnBrk="0" hangingPunct="1">
        <a:spcBef>
          <a:spcPct val="20000"/>
        </a:spcBef>
        <a:buFont typeface="Arial"/>
        <a:buChar char="–"/>
        <a:defRPr sz="3250" kern="1200">
          <a:solidFill>
            <a:schemeClr val="tx1"/>
          </a:solidFill>
          <a:latin typeface="Arial"/>
          <a:ea typeface="+mn-ea"/>
          <a:cs typeface="Arial"/>
        </a:defRPr>
      </a:lvl4pPr>
      <a:lvl5pPr marL="1947688" indent="-228579" algn="l" defTabSz="457159" rtl="0" eaLnBrk="1" latinLnBrk="0" hangingPunct="1">
        <a:spcBef>
          <a:spcPct val="20000"/>
        </a:spcBef>
        <a:buFont typeface="Arial"/>
        <a:buChar char="»"/>
        <a:defRPr sz="3250" kern="1200">
          <a:solidFill>
            <a:schemeClr val="tx1"/>
          </a:solidFill>
          <a:latin typeface="Arial"/>
          <a:ea typeface="+mn-ea"/>
          <a:cs typeface="Arial"/>
        </a:defRPr>
      </a:lvl5pPr>
      <a:lvl6pPr marL="2514374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3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1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5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6818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7789"/>
            <a:ext cx="109728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080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  <p:txStyles>
    <p:titleStyle>
      <a:lvl1pPr algn="ctr" defTabSz="457159" rtl="0" eaLnBrk="1" latinLnBrk="0" hangingPunct="1">
        <a:spcBef>
          <a:spcPct val="0"/>
        </a:spcBef>
        <a:buNone/>
        <a:defRPr sz="4167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26993" indent="-226993" algn="l" defTabSz="457159" rtl="0" eaLnBrk="1" latinLnBrk="0" hangingPunct="1">
        <a:spcBef>
          <a:spcPct val="20000"/>
        </a:spcBef>
        <a:buFont typeface="Arial"/>
        <a:buChar char="•"/>
        <a:defRPr sz="3333" kern="1200">
          <a:solidFill>
            <a:schemeClr val="tx1"/>
          </a:solidFill>
          <a:latin typeface="Arial"/>
          <a:ea typeface="+mn-ea"/>
          <a:cs typeface="Arial"/>
        </a:defRPr>
      </a:lvl1pPr>
      <a:lvl2pPr marL="571449" indent="-225404" algn="l" defTabSz="457159" rtl="0" eaLnBrk="1" latinLnBrk="0" hangingPunct="1">
        <a:spcBef>
          <a:spcPct val="20000"/>
        </a:spcBef>
        <a:buFont typeface="Arial"/>
        <a:buChar char="–"/>
        <a:defRPr sz="3333" kern="1200">
          <a:solidFill>
            <a:schemeClr val="tx1"/>
          </a:solidFill>
          <a:latin typeface="Arial"/>
          <a:ea typeface="+mn-ea"/>
          <a:cs typeface="Arial"/>
        </a:defRPr>
      </a:lvl2pPr>
      <a:lvl3pPr marL="1025432" indent="-228579" algn="l" defTabSz="457159" rtl="0" eaLnBrk="1" latinLnBrk="0" hangingPunct="1">
        <a:spcBef>
          <a:spcPct val="20000"/>
        </a:spcBef>
        <a:buFont typeface="Arial"/>
        <a:buChar char="•"/>
        <a:defRPr sz="3333" kern="1200">
          <a:solidFill>
            <a:schemeClr val="tx1"/>
          </a:solidFill>
          <a:latin typeface="Arial"/>
          <a:ea typeface="+mn-ea"/>
          <a:cs typeface="Arial"/>
        </a:defRPr>
      </a:lvl3pPr>
      <a:lvl4pPr marL="1490529" indent="-228579" algn="l" defTabSz="457159" rtl="0" eaLnBrk="1" latinLnBrk="0" hangingPunct="1">
        <a:spcBef>
          <a:spcPct val="20000"/>
        </a:spcBef>
        <a:buFont typeface="Arial"/>
        <a:buChar char="–"/>
        <a:defRPr sz="3333" kern="1200">
          <a:solidFill>
            <a:schemeClr val="tx1"/>
          </a:solidFill>
          <a:latin typeface="Arial"/>
          <a:ea typeface="+mn-ea"/>
          <a:cs typeface="Arial"/>
        </a:defRPr>
      </a:lvl4pPr>
      <a:lvl5pPr marL="1947688" indent="-228579" algn="l" defTabSz="457159" rtl="0" eaLnBrk="1" latinLnBrk="0" hangingPunct="1">
        <a:spcBef>
          <a:spcPct val="20000"/>
        </a:spcBef>
        <a:buFont typeface="Arial"/>
        <a:buChar char="»"/>
        <a:defRPr sz="3333" kern="1200">
          <a:solidFill>
            <a:schemeClr val="tx1"/>
          </a:solidFill>
          <a:latin typeface="Arial"/>
          <a:ea typeface="+mn-ea"/>
          <a:cs typeface="Arial"/>
        </a:defRPr>
      </a:lvl5pPr>
      <a:lvl6pPr marL="2514374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3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1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5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6818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7789"/>
            <a:ext cx="109728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05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457159" rtl="0" eaLnBrk="1" latinLnBrk="0" hangingPunct="1">
        <a:spcBef>
          <a:spcPct val="0"/>
        </a:spcBef>
        <a:buNone/>
        <a:defRPr sz="4167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26993" indent="-226993" algn="l" defTabSz="457159" rtl="0" eaLnBrk="1" latinLnBrk="0" hangingPunct="1">
        <a:spcBef>
          <a:spcPct val="20000"/>
        </a:spcBef>
        <a:buFont typeface="Arial"/>
        <a:buChar char="•"/>
        <a:defRPr sz="3250" kern="1200">
          <a:solidFill>
            <a:schemeClr val="tx1"/>
          </a:solidFill>
          <a:latin typeface="Arial"/>
          <a:ea typeface="+mn-ea"/>
          <a:cs typeface="Arial"/>
        </a:defRPr>
      </a:lvl1pPr>
      <a:lvl2pPr marL="571449" indent="-225404" algn="l" defTabSz="457159" rtl="0" eaLnBrk="1" latinLnBrk="0" hangingPunct="1">
        <a:spcBef>
          <a:spcPct val="20000"/>
        </a:spcBef>
        <a:buFont typeface="Arial"/>
        <a:buChar char="–"/>
        <a:defRPr sz="3250" kern="1200">
          <a:solidFill>
            <a:schemeClr val="tx1"/>
          </a:solidFill>
          <a:latin typeface="Arial"/>
          <a:ea typeface="+mn-ea"/>
          <a:cs typeface="Arial"/>
        </a:defRPr>
      </a:lvl2pPr>
      <a:lvl3pPr marL="1025432" indent="-228579" algn="l" defTabSz="457159" rtl="0" eaLnBrk="1" latinLnBrk="0" hangingPunct="1">
        <a:spcBef>
          <a:spcPct val="20000"/>
        </a:spcBef>
        <a:buFont typeface="Arial"/>
        <a:buChar char="•"/>
        <a:defRPr sz="3250" kern="1200">
          <a:solidFill>
            <a:schemeClr val="tx1"/>
          </a:solidFill>
          <a:latin typeface="Arial"/>
          <a:ea typeface="+mn-ea"/>
          <a:cs typeface="Arial"/>
        </a:defRPr>
      </a:lvl3pPr>
      <a:lvl4pPr marL="1490529" indent="-228579" algn="l" defTabSz="457159" rtl="0" eaLnBrk="1" latinLnBrk="0" hangingPunct="1">
        <a:spcBef>
          <a:spcPct val="20000"/>
        </a:spcBef>
        <a:buFont typeface="Arial"/>
        <a:buChar char="–"/>
        <a:defRPr sz="3250" kern="1200">
          <a:solidFill>
            <a:schemeClr val="tx1"/>
          </a:solidFill>
          <a:latin typeface="Arial"/>
          <a:ea typeface="+mn-ea"/>
          <a:cs typeface="Arial"/>
        </a:defRPr>
      </a:lvl4pPr>
      <a:lvl5pPr marL="1947688" indent="-228579" algn="l" defTabSz="457159" rtl="0" eaLnBrk="1" latinLnBrk="0" hangingPunct="1">
        <a:spcBef>
          <a:spcPct val="20000"/>
        </a:spcBef>
        <a:buFont typeface="Arial"/>
        <a:buChar char="»"/>
        <a:defRPr sz="3250" kern="1200">
          <a:solidFill>
            <a:schemeClr val="tx1"/>
          </a:solidFill>
          <a:latin typeface="Arial"/>
          <a:ea typeface="+mn-ea"/>
          <a:cs typeface="Arial"/>
        </a:defRPr>
      </a:lvl5pPr>
      <a:lvl6pPr marL="2514374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3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1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79" algn="l" defTabSz="4571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5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457159" rtl="0" eaLnBrk="1" latinLnBrk="0" hangingPunct="1">
        <a:defRPr sz="17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youtube.com/watch?v=u4ZoJKF_VuA&amp;vl=en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ohio.gov/getattachment/Topics/Ohio-s-Graduation-Requirements/Sections/Classes-of-2023-and-Beyond-Graduation-Requirements/GradReq2023.pdf.aspx?lang=en-US" TargetMode="External"/><Relationship Id="rId2" Type="http://schemas.openxmlformats.org/officeDocument/2006/relationships/hyperlink" Target="http://education.ohio.gov/Topics/Data/EMIS/EMIS-Documentation/Current-EMIS-Manual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education.ohio.gov/getattachment/Topics/Career-Tech/Career-Connections/Work-Based-Learning/Work-Based-Learning-for-Schools-and-Educators/NEW-Work-Based-Learning-Agreement-10-15-2020.docx.aspx?lang=en-US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education.ohio.gov/getattachment/Topics/Career-Tech/Career-Connections/Work-Based-Learning/Work-Based-Learning-for-Schools-and-Educators/NEW-Work-Based-Learning-Agreement-10-15-2020.docx.aspx?lang=en-US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education.ohio.gov/getattachment/Topics/Career-Tech/Work-Based-Learning/Work-Based-Learning-for-Businesses-and-Communities/Employer-Guide-to-Work-Based-Learning.pdf.aspx?lang=en-US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ohio.gov/Topics/Ohio-Graduation-Requirements/Graduation-Requirements-2014-2017/Electives-Requirement-for-Graduatio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gradrequirements@education.ohio.gov" TargetMode="External"/><Relationship Id="rId2" Type="http://schemas.openxmlformats.org/officeDocument/2006/relationships/hyperlink" Target="https://forms.office.com/pages/responsepage.aspx?id=xPz4UNiUB0-E6zbtV8fIonY0lNr9xIZMmswGKR4eo35UOVo2OE0xSzM2UUxBMTZFMlI2TFRSRVE2Mi4u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png"/><Relationship Id="rId4" Type="http://schemas.openxmlformats.org/officeDocument/2006/relationships/hyperlink" Target="https://education.ohio.gov/Topics/Ohio-s-Graduation-Requirements/Ohio%E2%80%99s-Graduation-Requirements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7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hyperlink" Target="https://education.ohio.gov/Topics/Career-Tech/College-Tech-Prep" TargetMode="External"/><Relationship Id="rId4" Type="http://schemas.openxmlformats.org/officeDocument/2006/relationships/hyperlink" Target="https://www.surveymonkey.com/r/V965FVK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707" y="261951"/>
            <a:ext cx="6822201" cy="1169551"/>
          </a:xfrm>
        </p:spPr>
        <p:txBody>
          <a:bodyPr/>
          <a:lstStyle/>
          <a:p>
            <a:r>
              <a:rPr lang="en-US" sz="3800"/>
              <a:t>Work-Based Learning Series</a:t>
            </a:r>
            <a:br>
              <a:rPr lang="en-US" sz="3800"/>
            </a:br>
            <a:r>
              <a:rPr lang="en-US" sz="3800"/>
              <a:t>Session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710" y="5610660"/>
            <a:ext cx="2549535" cy="390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3927C1-8563-45A5-9E7C-40762CED4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536" y="5449247"/>
            <a:ext cx="1993366" cy="713674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C4683D9A-B99F-96C2-3470-FC89EA5D8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423" y="5510486"/>
            <a:ext cx="3625806" cy="461665"/>
          </a:xfrm>
        </p:spPr>
        <p:txBody>
          <a:bodyPr/>
          <a:lstStyle/>
          <a:p>
            <a:r>
              <a:rPr lang="en-US"/>
              <a:t>November 14</a:t>
            </a:r>
            <a:r>
              <a:rPr lang="en-US" baseline="30000"/>
              <a:t>th</a:t>
            </a:r>
            <a:r>
              <a:rPr lang="en-US"/>
              <a:t>,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5EAAC-BD3A-7CE3-104B-029B489E3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Accountability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FBFB4-8C16-81C4-6895-CE5560B4A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42" y="2109466"/>
            <a:ext cx="4550027" cy="511775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This measure is limited to CTE students; There are </a:t>
            </a:r>
            <a:r>
              <a:rPr lang="en-US" sz="2400" b="1"/>
              <a:t>no minimum hours </a:t>
            </a:r>
            <a:r>
              <a:rPr lang="en-US" sz="2400"/>
              <a:t>for this accountability measure.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The measure is calculated at the </a:t>
            </a:r>
            <a:r>
              <a:rPr lang="en-US" sz="2400" b="1"/>
              <a:t>Career-Technical Planning District level.</a:t>
            </a:r>
          </a:p>
          <a:p>
            <a:pPr marL="0" indent="0">
              <a:buNone/>
            </a:pPr>
            <a:endParaRPr lang="en-U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35690-A8A3-08AD-2188-772277B7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81B10C-5492-4F2B-3F6C-C1869ADAC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512" y="1228226"/>
            <a:ext cx="6673117" cy="4778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0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5EAAC-BD3A-7CE3-104B-029B489E3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Accountability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FBFB4-8C16-81C4-6895-CE5560B4A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7154"/>
            <a:ext cx="10972800" cy="511775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/>
              <a:t>Work-based learning is a part of the Ohio School Report Cards.</a:t>
            </a:r>
          </a:p>
          <a:p>
            <a:pPr marL="0" indent="0">
              <a:buNone/>
            </a:pPr>
            <a:endParaRPr lang="en-U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35690-A8A3-08AD-2188-772277B7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027A96-C243-E1F8-7DBE-397DF129E239}"/>
              </a:ext>
            </a:extLst>
          </p:cNvPr>
          <p:cNvSpPr txBox="1"/>
          <p:nvPr/>
        </p:nvSpPr>
        <p:spPr>
          <a:xfrm>
            <a:off x="2601685" y="2027855"/>
            <a:ext cx="69886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Traditional School and District Report Cards,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work-based learning is part of the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NEW College, Career, Workforce and Military Readiness Component.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9F8222-C236-38E1-6E79-7DBBD14B9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341508"/>
            <a:ext cx="5376981" cy="2520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B9ABA3-8F69-F5DC-A5D5-F48BA4219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097" y="3973781"/>
            <a:ext cx="5770404" cy="1015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28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5EAAC-BD3A-7CE3-104B-029B489E3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Accountability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FBFB4-8C16-81C4-6895-CE5560B4A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71" y="2670080"/>
            <a:ext cx="4550027" cy="511775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This measure includes </a:t>
            </a:r>
            <a:r>
              <a:rPr lang="en-US" sz="2400" b="1"/>
              <a:t>all students</a:t>
            </a:r>
            <a:r>
              <a:rPr lang="en-US" sz="2400"/>
              <a:t>; the measure is calculated at the </a:t>
            </a:r>
            <a:r>
              <a:rPr lang="en-US" sz="2400" b="1"/>
              <a:t>district level.</a:t>
            </a:r>
            <a:endParaRPr lang="en-US" sz="2800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35690-A8A3-08AD-2188-772277B7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8014DA-48EB-84F0-286F-2B0D3F5DF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758" y="1415424"/>
            <a:ext cx="6771091" cy="4207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0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754B1-EB7B-A22B-6C87-FBD2BC36A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Accountability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B3250-6200-1557-D916-E371747DC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436720"/>
            <a:ext cx="8915400" cy="2318803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/>
              <a:t>Work-based learning is a </a:t>
            </a:r>
            <a:r>
              <a:rPr lang="en-US" sz="2000" b="1"/>
              <a:t>Quality Program Measure </a:t>
            </a:r>
            <a:r>
              <a:rPr lang="en-US" sz="2000"/>
              <a:t>under the </a:t>
            </a:r>
            <a:r>
              <a:rPr lang="en-US" sz="2000" b="1"/>
              <a:t>CTE Quality Program Review.</a:t>
            </a:r>
          </a:p>
          <a:p>
            <a:pPr marL="0" indent="0" algn="ctr">
              <a:buNone/>
            </a:pPr>
            <a:endParaRPr lang="en-US" sz="2000"/>
          </a:p>
          <a:p>
            <a:pPr marL="0" indent="0" algn="ctr">
              <a:buNone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This accountability measure is limited to students in career-technical education programs. It is calculated at the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pathway level.</a:t>
            </a:r>
          </a:p>
          <a:p>
            <a:pPr marL="0" indent="0" algn="ctr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02E7D-6B1E-26B9-D13E-840F52B9B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1A90C7-1BEC-3DE8-B7E6-0B8D675DA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16" y="3620353"/>
            <a:ext cx="10249168" cy="1959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75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37BE-C48B-1A98-F0E7-BB1F0D0DD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Accountability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82CF0-AD1C-287E-CB79-9A80CB5FB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Work-based learning is also a possible pathway to graduation for </a:t>
            </a:r>
            <a:r>
              <a:rPr lang="en-US" b="1"/>
              <a:t>all students.</a:t>
            </a:r>
          </a:p>
          <a:p>
            <a:pPr marL="0" indent="0" algn="ctr">
              <a:buNone/>
            </a:pPr>
            <a:endParaRPr lang="en-US" b="1"/>
          </a:p>
          <a:p>
            <a:pPr marL="0" indent="0" algn="ctr">
              <a:buNone/>
            </a:pPr>
            <a:r>
              <a:rPr lang="en-US" b="1" i="1"/>
              <a:t>More on that later…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8C3E7-EE8F-0444-4EFA-D4FD4DA5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2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0">
            <a:extLst>
              <a:ext uri="{FF2B5EF4-FFF2-40B4-BE49-F238E27FC236}">
                <a16:creationId xmlns:a16="http://schemas.microsoft.com/office/drawing/2014/main" id="{2643BE6C-86B7-4AB9-91E8-9B5DB45AC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4242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A8483A-AA0F-4695-987D-2F856EA8F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026" y="713195"/>
            <a:ext cx="9605948" cy="23186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400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“Start with Why”</a:t>
            </a:r>
            <a:endParaRPr lang="en-US" sz="5400" kern="1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AE478-D4E8-43E1-9256-9428F78A0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240" y="3031860"/>
            <a:ext cx="8937522" cy="105937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b="1" i="1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motivation for expanding and implementing high-quality work-based learning?</a:t>
            </a:r>
          </a:p>
        </p:txBody>
      </p:sp>
      <p:pic>
        <p:nvPicPr>
          <p:cNvPr id="22" name="Graphic 7" descr="Light Bulb and Gear">
            <a:extLst>
              <a:ext uri="{FF2B5EF4-FFF2-40B4-BE49-F238E27FC236}">
                <a16:creationId xmlns:a16="http://schemas.microsoft.com/office/drawing/2014/main" id="{DE6A8BBA-2A71-4622-A314-4C771CB79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6089" y="4805363"/>
            <a:ext cx="1179824" cy="11798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EE58E-99C3-4636-9E77-E38866BF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kern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9463015-ABDD-44E9-850F-7B4794200E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38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14FAC-7492-4777-85FD-DF87D6737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Work-Based Learning Reporting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7EA95C6-2848-4E18-80B0-3E1F33BE7A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6648961"/>
              </p:ext>
            </p:extLst>
          </p:nvPr>
        </p:nvGraphicFramePr>
        <p:xfrm>
          <a:off x="609600" y="1286932"/>
          <a:ext cx="10972800" cy="4779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7875">
                  <a:extLst>
                    <a:ext uri="{9D8B030D-6E8A-4147-A177-3AD203B41FA5}">
                      <a16:colId xmlns:a16="http://schemas.microsoft.com/office/drawing/2014/main" val="662047220"/>
                    </a:ext>
                  </a:extLst>
                </a:gridCol>
                <a:gridCol w="3348127">
                  <a:extLst>
                    <a:ext uri="{9D8B030D-6E8A-4147-A177-3AD203B41FA5}">
                      <a16:colId xmlns:a16="http://schemas.microsoft.com/office/drawing/2014/main" val="2369715669"/>
                    </a:ext>
                  </a:extLst>
                </a:gridCol>
                <a:gridCol w="2765844">
                  <a:extLst>
                    <a:ext uri="{9D8B030D-6E8A-4147-A177-3AD203B41FA5}">
                      <a16:colId xmlns:a16="http://schemas.microsoft.com/office/drawing/2014/main" val="4054239344"/>
                    </a:ext>
                  </a:extLst>
                </a:gridCol>
                <a:gridCol w="2460954">
                  <a:extLst>
                    <a:ext uri="{9D8B030D-6E8A-4147-A177-3AD203B41FA5}">
                      <a16:colId xmlns:a16="http://schemas.microsoft.com/office/drawing/2014/main" val="1541533083"/>
                    </a:ext>
                  </a:extLst>
                </a:gridCol>
              </a:tblGrid>
              <a:tr h="10742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Work-Based Learning Reporting Element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Codes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is it used?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can I report?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3671369"/>
                  </a:ext>
                </a:extLst>
              </a:tr>
              <a:tr h="14954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Experience Program Codes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305012: Internship Completion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305014: Apprenticeship/Pre-Apprenticeship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305016: Apprenticeship Acceptance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305018: Apprenticeship Completion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305099: Other Work-Based Learning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Used to calculate performance on the CTPD &amp; Traditional District Report Cards.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be reported in the Student (S) collection or the Graduate (G) collection.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1437404"/>
                  </a:ext>
                </a:extLst>
              </a:tr>
              <a:tr h="22100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Hours Program Codes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Work-Based Learning Hours Ranges:</a:t>
                      </a:r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310040: &gt;0 and &lt;40 hours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310099: 40-99 hours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310249: 100-249 hours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310499: 250-499 hours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310500: 500+ hours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Used to calculate performance for the CTE Quality Program Review and Perkins V accountability systems; calculations occur at the building pathway and CTPD level, respectively.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Used to determine graduation progress in ODDEX.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be reported in the Student (S) collection or the Graduate (G) collection; should always represent the cumulative total of hours, across grades 9-12.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9010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45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E9810-A00A-4A88-9FEF-97CD6082A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Helpful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8E11B-FAF9-4DC8-AFD2-FC4FDF820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refer to the </a:t>
            </a:r>
            <a:r>
              <a:rPr lang="en-US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EMIS Manual</a:t>
            </a: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more information and definitions for each program code and/or reporting element.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no minimum hours required to report the Experience Program Codes; hours should be reported as specified above for the Hours Program Codes.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Completion of a minimum of 250 hours of work-based learning experience (reported using the Work-Based Learning Program Codes) can also be used as a demonstration of competency in meeting the </a:t>
            </a:r>
            <a:r>
              <a:rPr lang="en-US" sz="1800" u="sng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Graduation Requirements for the Class of 2023 and Beyond</a:t>
            </a: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Joint Vocational School Districts – If you do not report in the Student (S) collection, coordinate with your member schools to ensure this information is accurately reported in the Graduate (G) collection.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Reporting Elements should be reported, as applicable, for all students.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have additional questions about reporting work-based learning experiences, please </a:t>
            </a:r>
            <a:r>
              <a:rPr lang="en-US" sz="1800" b="1" u="sng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reach out to your ITC.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9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23158-CC52-4036-8FF0-E42CF760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435BF-D906-4CD9-B01C-F53DFF7A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907D1-9C08-47F3-B047-6197268ACA7D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A57528-12D5-4D0B-9A1B-12018D3E5D20}"/>
              </a:ext>
            </a:extLst>
          </p:cNvPr>
          <p:cNvSpPr txBox="1">
            <a:spLocks/>
          </p:cNvSpPr>
          <p:nvPr/>
        </p:nvSpPr>
        <p:spPr>
          <a:xfrm>
            <a:off x="1828" y="2829359"/>
            <a:ext cx="12190172" cy="615553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 defTabSz="548613" rtl="0" eaLnBrk="1" latinLnBrk="0" hangingPunct="1">
              <a:spcBef>
                <a:spcPct val="0"/>
              </a:spcBef>
              <a:buNone/>
              <a:defRPr sz="50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Learning Agreements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02A258-7FE4-B9CC-DE60-494BBA0A7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D093C-CF18-46D2-A828-A03D34FA7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Learning Agreements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B93BDD-2D57-420B-824B-4ADA046B5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9819" y="1281082"/>
            <a:ext cx="8372361" cy="42958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C23DE83-14B3-40DA-864C-E1D20F03A622}"/>
              </a:ext>
            </a:extLst>
          </p:cNvPr>
          <p:cNvSpPr/>
          <p:nvPr/>
        </p:nvSpPr>
        <p:spPr>
          <a:xfrm>
            <a:off x="1909819" y="1811215"/>
            <a:ext cx="2568153" cy="47851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057DC88-36A4-488F-BE5B-065011BC33A7}"/>
              </a:ext>
            </a:extLst>
          </p:cNvPr>
          <p:cNvSpPr/>
          <p:nvPr/>
        </p:nvSpPr>
        <p:spPr>
          <a:xfrm>
            <a:off x="1909819" y="3069313"/>
            <a:ext cx="2568153" cy="47851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90D438-5E98-4BF0-B0E6-D63AAB0FF0C5}"/>
              </a:ext>
            </a:extLst>
          </p:cNvPr>
          <p:cNvSpPr/>
          <p:nvPr/>
        </p:nvSpPr>
        <p:spPr>
          <a:xfrm>
            <a:off x="1845342" y="4243754"/>
            <a:ext cx="3192650" cy="47851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7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9C09A-18CE-89F8-DB09-C6BA7B072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399" y="457203"/>
            <a:ext cx="8287291" cy="553998"/>
          </a:xfrm>
        </p:spPr>
        <p:txBody>
          <a:bodyPr/>
          <a:lstStyle/>
          <a:p>
            <a:r>
              <a:rPr lang="en-US" sz="3600"/>
              <a:t>Ohio Tech Prep Chief Administrators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438F0BE-E92A-EDF0-DEEA-D18C4A6931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880565"/>
              </p:ext>
            </p:extLst>
          </p:nvPr>
        </p:nvGraphicFramePr>
        <p:xfrm>
          <a:off x="5367176" y="982129"/>
          <a:ext cx="670663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35BBFC8-6A36-9B22-8DBA-C13C3FF307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4329448"/>
              </p:ext>
            </p:extLst>
          </p:nvPr>
        </p:nvGraphicFramePr>
        <p:xfrm>
          <a:off x="66861" y="977464"/>
          <a:ext cx="645649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560012A-1C67-9831-3251-1DE6D682E4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049" y="529488"/>
            <a:ext cx="2945060" cy="49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D093C-CF18-46D2-A828-A03D34FA7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Learning Agreements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2D219-85B3-4663-B212-D2493FE5F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347" y="1167181"/>
            <a:ext cx="7393306" cy="50238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83C30D-2B6D-451E-B807-D76F76EB5EFC}"/>
              </a:ext>
            </a:extLst>
          </p:cNvPr>
          <p:cNvSpPr/>
          <p:nvPr/>
        </p:nvSpPr>
        <p:spPr>
          <a:xfrm>
            <a:off x="5864470" y="1406769"/>
            <a:ext cx="1433146" cy="369277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0A8DCD-7F5A-4253-8A02-4C7D80FC62DB}"/>
              </a:ext>
            </a:extLst>
          </p:cNvPr>
          <p:cNvSpPr/>
          <p:nvPr/>
        </p:nvSpPr>
        <p:spPr>
          <a:xfrm>
            <a:off x="2517531" y="1655884"/>
            <a:ext cx="1693984" cy="369277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3DCF14-D1B0-42A2-84EC-2EE822B09E09}"/>
              </a:ext>
            </a:extLst>
          </p:cNvPr>
          <p:cNvSpPr/>
          <p:nvPr/>
        </p:nvSpPr>
        <p:spPr>
          <a:xfrm>
            <a:off x="2517530" y="2197341"/>
            <a:ext cx="2916115" cy="153939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BAEB63-37C8-40E5-8491-5ACBA02C10CC}"/>
              </a:ext>
            </a:extLst>
          </p:cNvPr>
          <p:cNvSpPr/>
          <p:nvPr/>
        </p:nvSpPr>
        <p:spPr>
          <a:xfrm>
            <a:off x="6676293" y="1875691"/>
            <a:ext cx="1433146" cy="369277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8D1BD6-0ACE-49ED-A3AC-D1291B981AF1}"/>
              </a:ext>
            </a:extLst>
          </p:cNvPr>
          <p:cNvSpPr/>
          <p:nvPr/>
        </p:nvSpPr>
        <p:spPr>
          <a:xfrm>
            <a:off x="2542441" y="4594580"/>
            <a:ext cx="1433146" cy="369277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62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ABCDC-599A-4A87-86AF-90031CC85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Outcomes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19CB81-F0AD-48A2-B46E-3EA0F94F3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664" y="1405654"/>
            <a:ext cx="11722671" cy="40466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EB3F64-2E82-435D-90E1-222E976B2E03}"/>
              </a:ext>
            </a:extLst>
          </p:cNvPr>
          <p:cNvSpPr/>
          <p:nvPr/>
        </p:nvSpPr>
        <p:spPr>
          <a:xfrm>
            <a:off x="3209925" y="1514475"/>
            <a:ext cx="8524875" cy="3937871"/>
          </a:xfrm>
          <a:prstGeom prst="rect">
            <a:avLst/>
          </a:prstGeom>
          <a:solidFill>
            <a:srgbClr val="4F81BD">
              <a:alpha val="6509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997347-A7F2-44D6-9228-EF9E82398383}"/>
              </a:ext>
            </a:extLst>
          </p:cNvPr>
          <p:cNvSpPr/>
          <p:nvPr/>
        </p:nvSpPr>
        <p:spPr>
          <a:xfrm>
            <a:off x="6096000" y="1558054"/>
            <a:ext cx="5638800" cy="3894292"/>
          </a:xfrm>
          <a:prstGeom prst="rect">
            <a:avLst/>
          </a:prstGeom>
          <a:solidFill>
            <a:srgbClr val="4F81BD">
              <a:alpha val="6509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34708A-A90D-49B8-87DB-5205C2A3C7ED}"/>
              </a:ext>
            </a:extLst>
          </p:cNvPr>
          <p:cNvSpPr/>
          <p:nvPr/>
        </p:nvSpPr>
        <p:spPr>
          <a:xfrm>
            <a:off x="371475" y="1526738"/>
            <a:ext cx="2838450" cy="3925607"/>
          </a:xfrm>
          <a:prstGeom prst="rect">
            <a:avLst/>
          </a:prstGeom>
          <a:solidFill>
            <a:srgbClr val="4F81BD">
              <a:alpha val="6509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8B8CB5-613F-42AC-A471-41CAAF5A954B}"/>
              </a:ext>
            </a:extLst>
          </p:cNvPr>
          <p:cNvSpPr/>
          <p:nvPr/>
        </p:nvSpPr>
        <p:spPr>
          <a:xfrm>
            <a:off x="371474" y="1514475"/>
            <a:ext cx="5724525" cy="3925607"/>
          </a:xfrm>
          <a:prstGeom prst="rect">
            <a:avLst/>
          </a:prstGeom>
          <a:solidFill>
            <a:srgbClr val="4F81BD">
              <a:alpha val="6509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FDB507-7938-4875-B908-12A06C59B410}"/>
              </a:ext>
            </a:extLst>
          </p:cNvPr>
          <p:cNvSpPr/>
          <p:nvPr/>
        </p:nvSpPr>
        <p:spPr>
          <a:xfrm>
            <a:off x="9648825" y="1542395"/>
            <a:ext cx="2105024" cy="3894292"/>
          </a:xfrm>
          <a:prstGeom prst="rect">
            <a:avLst/>
          </a:prstGeom>
          <a:solidFill>
            <a:srgbClr val="4F81BD">
              <a:alpha val="6509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DD0F07-ADBF-44C1-B8A0-4FE31DF1B321}"/>
              </a:ext>
            </a:extLst>
          </p:cNvPr>
          <p:cNvSpPr/>
          <p:nvPr/>
        </p:nvSpPr>
        <p:spPr>
          <a:xfrm>
            <a:off x="390524" y="1539657"/>
            <a:ext cx="9239251" cy="3894292"/>
          </a:xfrm>
          <a:prstGeom prst="rect">
            <a:avLst/>
          </a:prstGeom>
          <a:solidFill>
            <a:srgbClr val="4F81BD">
              <a:alpha val="6509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8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11643-C4BE-4AC4-8E03-7BEBDE57C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Evidence of Positive Evaluations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B965B8-6232-4671-AB7C-1C9E3A2C6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607" y="2056631"/>
            <a:ext cx="11556786" cy="2744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292A46-52D1-49FD-98E9-C52C12EBD4DD}"/>
              </a:ext>
            </a:extLst>
          </p:cNvPr>
          <p:cNvSpPr/>
          <p:nvPr/>
        </p:nvSpPr>
        <p:spPr>
          <a:xfrm>
            <a:off x="4783015" y="2056631"/>
            <a:ext cx="7091378" cy="2744737"/>
          </a:xfrm>
          <a:prstGeom prst="rect">
            <a:avLst/>
          </a:prstGeom>
          <a:solidFill>
            <a:srgbClr val="4F81BD">
              <a:alpha val="6509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86F0B1-F9EE-4C4E-8B59-AA8FE295FBAD}"/>
              </a:ext>
            </a:extLst>
          </p:cNvPr>
          <p:cNvSpPr/>
          <p:nvPr/>
        </p:nvSpPr>
        <p:spPr>
          <a:xfrm>
            <a:off x="317607" y="2056631"/>
            <a:ext cx="4465408" cy="2744737"/>
          </a:xfrm>
          <a:prstGeom prst="rect">
            <a:avLst/>
          </a:prstGeom>
          <a:solidFill>
            <a:srgbClr val="4F81BD">
              <a:alpha val="6509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A2794B-0387-452F-941A-4B1A4B687E6E}"/>
              </a:ext>
            </a:extLst>
          </p:cNvPr>
          <p:cNvSpPr/>
          <p:nvPr/>
        </p:nvSpPr>
        <p:spPr>
          <a:xfrm>
            <a:off x="7408983" y="2056631"/>
            <a:ext cx="4465409" cy="2744737"/>
          </a:xfrm>
          <a:prstGeom prst="rect">
            <a:avLst/>
          </a:prstGeom>
          <a:solidFill>
            <a:srgbClr val="4F81BD">
              <a:alpha val="6509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7403FF-61DB-4D71-AF1E-E236CAD71C43}"/>
              </a:ext>
            </a:extLst>
          </p:cNvPr>
          <p:cNvSpPr/>
          <p:nvPr/>
        </p:nvSpPr>
        <p:spPr>
          <a:xfrm>
            <a:off x="317604" y="2056631"/>
            <a:ext cx="7091378" cy="2744737"/>
          </a:xfrm>
          <a:prstGeom prst="rect">
            <a:avLst/>
          </a:prstGeom>
          <a:solidFill>
            <a:srgbClr val="4F81BD">
              <a:alpha val="6509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6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11643-C4BE-4AC4-8E03-7BEBDE57C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Evidence of Positive Evaluations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3969E5D-B490-48B2-8B12-52AFE5C3C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642" y="2429599"/>
            <a:ext cx="9574715" cy="19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316D3-03A0-43E0-AE4A-346181E8F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Roles &amp; Responsibilities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D46EE6-C231-46A0-8B52-EB0C9A5F1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496" y="1780412"/>
            <a:ext cx="10269007" cy="329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316D3-03A0-43E0-AE4A-346181E8F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Roles &amp; Responsibilities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292232-A185-4EFC-B4DF-ABDCE02C1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5830" y="1605681"/>
            <a:ext cx="9300339" cy="36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6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23158-CC52-4036-8FF0-E42CF760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435BF-D906-4CD9-B01C-F53DFF7A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907D1-9C08-47F3-B047-6197268ACA7D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A57528-12D5-4D0B-9A1B-12018D3E5D20}"/>
              </a:ext>
            </a:extLst>
          </p:cNvPr>
          <p:cNvSpPr txBox="1">
            <a:spLocks/>
          </p:cNvSpPr>
          <p:nvPr/>
        </p:nvSpPr>
        <p:spPr>
          <a:xfrm>
            <a:off x="1828" y="2829359"/>
            <a:ext cx="12190172" cy="615553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 defTabSz="548613" rtl="0" eaLnBrk="1" latinLnBrk="0" hangingPunct="1">
              <a:spcBef>
                <a:spcPct val="0"/>
              </a:spcBef>
              <a:buNone/>
              <a:defRPr sz="50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Business Partner Incentives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43B69A-80DB-9A0A-A3F9-A441A1CA0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2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10129" y="7680957"/>
            <a:ext cx="802342" cy="46125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48613" rtl="0" eaLnBrk="1" latinLnBrk="0" hangingPunct="1">
              <a:defRPr sz="2400" kern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463015-ABDD-44E9-850F-7B4794200E0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4F5092-890F-4FF6-9AE7-20FEC249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1277273"/>
          </a:xfrm>
        </p:spPr>
        <p:txBody>
          <a:bodyPr/>
          <a:lstStyle/>
          <a:p>
            <a:r>
              <a:rPr lang="en-US" sz="4000"/>
              <a:t>Tax Credit Certificate for Work-Based Learning Experiences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B9C95B35-9837-45F2-964D-D2875D17584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0870" y="1761688"/>
            <a:ext cx="11210261" cy="1218339"/>
          </a:xfrm>
          <a:prstGeom prst="roundRect">
            <a:avLst>
              <a:gd name="adj" fmla="val 50000"/>
            </a:avLst>
          </a:prstGeom>
          <a:solidFill>
            <a:srgbClr val="D19D10"/>
          </a:solidFill>
          <a:ln>
            <a:solidFill>
              <a:srgbClr val="D19D10"/>
            </a:solidFill>
          </a:ln>
          <a:scene3d>
            <a:camera prst="orthographicFront"/>
            <a:lightRig rig="threePt" dir="t"/>
          </a:scene3d>
          <a:sp3d>
            <a:bevelT w="177800"/>
            <a:bevelB w="2095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10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3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Passed in Senate Bill 166, ORC 5747.057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85AA626A-9E7B-439E-8B48-BE12AFBFC9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0870" y="3418839"/>
            <a:ext cx="11210261" cy="1218339"/>
          </a:xfrm>
          <a:prstGeom prst="roundRect">
            <a:avLst>
              <a:gd name="adj" fmla="val 50000"/>
            </a:avLst>
          </a:prstGeom>
          <a:solidFill>
            <a:srgbClr val="93AD2B"/>
          </a:solidFill>
          <a:ln>
            <a:solidFill>
              <a:srgbClr val="93AD2B"/>
            </a:solidFill>
          </a:ln>
          <a:scene3d>
            <a:camera prst="orthographicFront"/>
            <a:lightRig rig="threePt" dir="t"/>
          </a:scene3d>
          <a:sp3d>
            <a:bevelT w="177800"/>
            <a:bevelB w="2095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10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3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 to expand WBL experiences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6E5DD9FA-7BFB-4F6C-8F88-5C667B8576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0870" y="5075990"/>
            <a:ext cx="11210261" cy="1218339"/>
          </a:xfrm>
          <a:prstGeom prst="roundRect">
            <a:avLst>
              <a:gd name="adj" fmla="val 50000"/>
            </a:avLst>
          </a:prstGeom>
          <a:solidFill>
            <a:srgbClr val="700017"/>
          </a:solidFill>
          <a:ln>
            <a:solidFill>
              <a:srgbClr val="700017"/>
            </a:solidFill>
          </a:ln>
          <a:scene3d>
            <a:camera prst="orthographicFront"/>
            <a:lightRig rig="threePt" dir="t"/>
          </a:scene3d>
          <a:sp3d>
            <a:bevelT w="177800"/>
            <a:bevelB w="2095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10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33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is allowed against a taxpayer’s aggregate tax liability</a:t>
            </a:r>
          </a:p>
        </p:txBody>
      </p:sp>
    </p:spTree>
    <p:extLst>
      <p:ext uri="{BB962C8B-B14F-4D97-AF65-F5344CB8AC3E}">
        <p14:creationId xmlns:p14="http://schemas.microsoft.com/office/powerpoint/2010/main" val="372809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F6D202-B017-416E-A95F-CA28DA96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641201"/>
          </a:xfrm>
        </p:spPr>
        <p:txBody>
          <a:bodyPr/>
          <a:lstStyle/>
          <a:p>
            <a:r>
              <a:rPr lang="en-US"/>
              <a:t>What Businesses are Eligible?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FC3C6E-EDCB-4AC4-B96C-C5A29C55D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7154"/>
            <a:ext cx="10972800" cy="4525963"/>
          </a:xfrm>
        </p:spPr>
        <p:txBody>
          <a:bodyPr/>
          <a:lstStyle/>
          <a:p>
            <a:r>
              <a:rPr lang="en-US"/>
              <a:t>Must be a taxpayer or pass-through entity (ex. LLC)</a:t>
            </a:r>
          </a:p>
          <a:p>
            <a:r>
              <a:rPr lang="en-US"/>
              <a:t>Must employ an eligible student employee in fulfillment of a work-based learning (WBL) experience associated with an approved CTE pathway in which the student employee is enrolled</a:t>
            </a:r>
          </a:p>
          <a:p>
            <a:r>
              <a:rPr lang="en-US"/>
              <a:t>Does not need to be a new WBL experience</a:t>
            </a:r>
          </a:p>
        </p:txBody>
      </p:sp>
    </p:spTree>
    <p:extLst>
      <p:ext uri="{BB962C8B-B14F-4D97-AF65-F5344CB8AC3E}">
        <p14:creationId xmlns:p14="http://schemas.microsoft.com/office/powerpoint/2010/main" val="52837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F6D202-B017-416E-A95F-CA28DA96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641201"/>
          </a:xfrm>
        </p:spPr>
        <p:txBody>
          <a:bodyPr/>
          <a:lstStyle/>
          <a:p>
            <a:r>
              <a:rPr lang="en-US"/>
              <a:t>Important Definitions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FC3C6E-EDCB-4AC4-B96C-C5A29C55D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7154"/>
            <a:ext cx="10972800" cy="4525963"/>
          </a:xfrm>
        </p:spPr>
        <p:txBody>
          <a:bodyPr/>
          <a:lstStyle/>
          <a:p>
            <a:pPr marL="226210" indent="-226210"/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Eligible Employee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employee who is nineteen years of age or younger and enrolled in an approved career-technical education (CTE) pathway.</a:t>
            </a:r>
          </a:p>
          <a:p>
            <a:pPr marL="226210" indent="-226210">
              <a:lnSpc>
                <a:spcPct val="107000"/>
              </a:lnSpc>
              <a:spcBef>
                <a:spcPts val="0"/>
              </a:spcBef>
              <a:spcAft>
                <a:spcPts val="667"/>
              </a:spcAft>
            </a:pPr>
            <a:r>
              <a:rPr lang="en-US" sz="3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considered </a:t>
            </a:r>
            <a:r>
              <a:rPr lang="en-US" sz="3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enrolled in a CTE pathway</a:t>
            </a:r>
            <a:r>
              <a:rPr lang="en-US" sz="3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 student must be enrolled in at least one CTE course within the approved pathway. Students enrolled in CBI and FCS Programs are eligible.</a:t>
            </a:r>
          </a:p>
          <a:p>
            <a:pPr marL="226210" indent="-226210">
              <a:lnSpc>
                <a:spcPct val="107000"/>
              </a:lnSpc>
              <a:spcBef>
                <a:spcPts val="0"/>
              </a:spcBef>
              <a:spcAft>
                <a:spcPts val="667"/>
              </a:spcAft>
            </a:pPr>
            <a:r>
              <a:rPr lang="en-US" sz="3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Eligible compensation: </a:t>
            </a:r>
            <a:r>
              <a:rPr lang="en-US" sz="3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compensation paid on and after the effective date of March 23, 2022, from which the employer is required to deduct and withhold income tax.</a:t>
            </a:r>
          </a:p>
        </p:txBody>
      </p:sp>
    </p:spTree>
    <p:extLst>
      <p:ext uri="{BB962C8B-B14F-4D97-AF65-F5344CB8AC3E}">
        <p14:creationId xmlns:p14="http://schemas.microsoft.com/office/powerpoint/2010/main" val="39613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6DF915A-AE7C-4083-90F9-15AEFA589C6D}"/>
              </a:ext>
            </a:extLst>
          </p:cNvPr>
          <p:cNvSpPr txBox="1"/>
          <p:nvPr/>
        </p:nvSpPr>
        <p:spPr>
          <a:xfrm>
            <a:off x="914399" y="4142154"/>
            <a:ext cx="4887311" cy="429904"/>
          </a:xfrm>
          <a:prstGeom prst="rect">
            <a:avLst/>
          </a:prstGeom>
          <a:solidFill>
            <a:srgbClr val="70001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B05F3A-BD43-46B8-B575-409F98EF79CD}"/>
              </a:ext>
            </a:extLst>
          </p:cNvPr>
          <p:cNvSpPr txBox="1"/>
          <p:nvPr/>
        </p:nvSpPr>
        <p:spPr>
          <a:xfrm>
            <a:off x="914400" y="3615023"/>
            <a:ext cx="4885898" cy="429904"/>
          </a:xfrm>
          <a:prstGeom prst="rect">
            <a:avLst/>
          </a:prstGeom>
          <a:solidFill>
            <a:srgbClr val="A1A1A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9F56E-0A2F-4FE1-ADBD-CB7CE7D0C854}"/>
              </a:ext>
            </a:extLst>
          </p:cNvPr>
          <p:cNvSpPr txBox="1"/>
          <p:nvPr/>
        </p:nvSpPr>
        <p:spPr>
          <a:xfrm>
            <a:off x="907700" y="4669285"/>
            <a:ext cx="4885900" cy="429904"/>
          </a:xfrm>
          <a:prstGeom prst="rect">
            <a:avLst/>
          </a:prstGeom>
          <a:solidFill>
            <a:srgbClr val="B5DC1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179EF4-B484-4152-92ED-2A5DB2479384}"/>
              </a:ext>
            </a:extLst>
          </p:cNvPr>
          <p:cNvSpPr txBox="1"/>
          <p:nvPr/>
        </p:nvSpPr>
        <p:spPr>
          <a:xfrm>
            <a:off x="907700" y="1640014"/>
            <a:ext cx="4885899" cy="815455"/>
          </a:xfrm>
          <a:prstGeom prst="rect">
            <a:avLst/>
          </a:prstGeom>
          <a:solidFill>
            <a:srgbClr val="73A5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E4E14-0FE5-4270-977B-F86E442ED50C}"/>
              </a:ext>
            </a:extLst>
          </p:cNvPr>
          <p:cNvSpPr txBox="1"/>
          <p:nvPr/>
        </p:nvSpPr>
        <p:spPr>
          <a:xfrm>
            <a:off x="914400" y="3085983"/>
            <a:ext cx="4885898" cy="429904"/>
          </a:xfrm>
          <a:prstGeom prst="rect">
            <a:avLst/>
          </a:prstGeom>
          <a:solidFill>
            <a:srgbClr val="F2001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70CE1B-CAE6-472A-A4C5-80024AACFA2A}"/>
              </a:ext>
            </a:extLst>
          </p:cNvPr>
          <p:cNvSpPr txBox="1"/>
          <p:nvPr/>
        </p:nvSpPr>
        <p:spPr>
          <a:xfrm>
            <a:off x="914399" y="2553380"/>
            <a:ext cx="4885899" cy="429904"/>
          </a:xfrm>
          <a:prstGeom prst="rect">
            <a:avLst/>
          </a:prstGeom>
          <a:solidFill>
            <a:srgbClr val="FFBF0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8429BF-5DB3-429A-8DB9-C1189B5B6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3" t="15673" r="2505" b="5043"/>
          <a:stretch/>
        </p:blipFill>
        <p:spPr>
          <a:xfrm>
            <a:off x="6177887" y="-34120"/>
            <a:ext cx="5904930" cy="633938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0027" y="1640014"/>
            <a:ext cx="5641244" cy="353818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>
                <a:solidFill>
                  <a:schemeClr val="bg1"/>
                </a:solidFill>
              </a:rPr>
              <a:t>Northwest</a:t>
            </a:r>
            <a:r>
              <a:rPr lang="en-US" sz="2800">
                <a:solidFill>
                  <a:schemeClr val="bg1"/>
                </a:solidFill>
              </a:rPr>
              <a:t> –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>
                <a:solidFill>
                  <a:schemeClr val="bg1"/>
                </a:solidFill>
              </a:rPr>
              <a:t>Dr. Kathy Siebenaler Wilson</a:t>
            </a:r>
          </a:p>
          <a:p>
            <a:pPr marL="0" indent="0" algn="ctr">
              <a:buNone/>
            </a:pPr>
            <a:r>
              <a:rPr lang="en-US" sz="2800" b="1"/>
              <a:t>Northeast</a:t>
            </a:r>
            <a:r>
              <a:rPr lang="en-US" sz="2800"/>
              <a:t> – Naima Lusane</a:t>
            </a:r>
          </a:p>
          <a:p>
            <a:pPr marL="0" indent="0" algn="ctr">
              <a:buNone/>
            </a:pPr>
            <a:r>
              <a:rPr lang="en-US" sz="2750" b="1">
                <a:solidFill>
                  <a:schemeClr val="bg1"/>
                </a:solidFill>
              </a:rPr>
              <a:t>Central</a:t>
            </a:r>
            <a:r>
              <a:rPr lang="en-US" sz="2750">
                <a:solidFill>
                  <a:schemeClr val="bg1"/>
                </a:solidFill>
              </a:rPr>
              <a:t> – Carrie Scheiderer</a:t>
            </a:r>
          </a:p>
          <a:p>
            <a:pPr marL="0" indent="0" algn="ctr">
              <a:buNone/>
            </a:pPr>
            <a:r>
              <a:rPr lang="en-US" sz="2800" b="1"/>
              <a:t>West</a:t>
            </a:r>
            <a:r>
              <a:rPr lang="en-US" sz="2800"/>
              <a:t> – Pam Hunt</a:t>
            </a:r>
          </a:p>
          <a:p>
            <a:pPr marL="0" indent="0" algn="ctr">
              <a:buNone/>
            </a:pPr>
            <a:r>
              <a:rPr lang="en-US" sz="2800" b="1">
                <a:solidFill>
                  <a:schemeClr val="bg1"/>
                </a:solidFill>
              </a:rPr>
              <a:t>Southwest </a:t>
            </a:r>
            <a:r>
              <a:rPr lang="en-US" sz="2800">
                <a:solidFill>
                  <a:schemeClr val="bg1"/>
                </a:solidFill>
              </a:rPr>
              <a:t>– Rita Graf</a:t>
            </a:r>
          </a:p>
          <a:p>
            <a:pPr marL="0" indent="0" algn="ctr">
              <a:buNone/>
            </a:pPr>
            <a:r>
              <a:rPr lang="en-US" sz="2800" b="1"/>
              <a:t>Southeast</a:t>
            </a:r>
            <a:r>
              <a:rPr lang="en-US" sz="2800"/>
              <a:t> – Katie Good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822A57-AA14-42A7-AD62-51BEA7F90A0F}"/>
              </a:ext>
            </a:extLst>
          </p:cNvPr>
          <p:cNvSpPr txBox="1"/>
          <p:nvPr/>
        </p:nvSpPr>
        <p:spPr>
          <a:xfrm>
            <a:off x="224794" y="493678"/>
            <a:ext cx="6108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spc="0" normalizeH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Ohio Tech Prep Regions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6442E1-B10C-4871-9E0F-A53DD7164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811" y="5368331"/>
            <a:ext cx="2945060" cy="49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E6E3A-D75A-4071-AD84-8C6EA208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10129" y="7680957"/>
            <a:ext cx="802342" cy="46125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48613" rtl="0" eaLnBrk="1" latinLnBrk="0" hangingPunct="1">
              <a:defRPr sz="2400" kern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463015-ABDD-44E9-850F-7B4794200E0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ACB1CD-6DE1-4505-9037-7ECA0C74B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641201"/>
          </a:xfrm>
        </p:spPr>
        <p:txBody>
          <a:bodyPr/>
          <a:lstStyle/>
          <a:p>
            <a:r>
              <a:rPr lang="en-US"/>
              <a:t>Tax Credit and Funding Limits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DD93E9-2C88-4AF1-9C74-1464EFC98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7154"/>
            <a:ext cx="10972800" cy="4525963"/>
          </a:xfrm>
        </p:spPr>
        <p:txBody>
          <a:bodyPr/>
          <a:lstStyle/>
          <a:p>
            <a:pPr marL="0" indent="0">
              <a:spcAft>
                <a:spcPts val="833"/>
              </a:spcAft>
              <a:buNone/>
            </a:pPr>
            <a:r>
              <a:rPr lang="en-US"/>
              <a:t>May receive the lesser of $5,000 per eligible employee or 15% of wages paid to an eligible employee</a:t>
            </a:r>
          </a:p>
          <a:p>
            <a:pPr marL="0" indent="0">
              <a:spcAft>
                <a:spcPts val="833"/>
              </a:spcAft>
              <a:buNone/>
            </a:pPr>
            <a:r>
              <a:rPr lang="en-US"/>
              <a:t>Tax Credit Certificate is submitted with employer’s Ohio income tax return and provides a credit against aggregate tax liability</a:t>
            </a:r>
          </a:p>
          <a:p>
            <a:pPr marL="0" indent="0">
              <a:spcAft>
                <a:spcPts val="833"/>
              </a:spcAft>
              <a:buNone/>
            </a:pPr>
            <a:r>
              <a:rPr lang="en-US"/>
              <a:t>Total amount of funding is not to exceed $5 million within state fiscal biennium (2-year period; March 23,2022-June 30, 2023)</a:t>
            </a:r>
          </a:p>
          <a:p>
            <a:pPr marL="0" indent="0">
              <a:spcAft>
                <a:spcPts val="833"/>
              </a:spcAft>
              <a:buNone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207D1E-E79E-4D59-80DE-69F71B6C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>
            <a:off x="609600" y="2313515"/>
            <a:ext cx="9416716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C00000"/>
            </a:extrusionClr>
            <a:contourClr>
              <a:srgbClr val="C00000"/>
            </a:contourClr>
          </a:sp3d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B2AEE9-D316-4045-AA0D-1F2691857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auto">
          <a:xfrm>
            <a:off x="609600" y="4039375"/>
            <a:ext cx="9416716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C00000"/>
            </a:extrusionClr>
            <a:contourClr>
              <a:srgbClr val="C00000"/>
            </a:contourClr>
          </a:sp3d>
        </p:spPr>
      </p:cxnSp>
    </p:spTree>
    <p:extLst>
      <p:ext uri="{BB962C8B-B14F-4D97-AF65-F5344CB8AC3E}">
        <p14:creationId xmlns:p14="http://schemas.microsoft.com/office/powerpoint/2010/main" val="333496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8B56395-CB94-4924-A7C7-5C90475A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641201"/>
          </a:xfrm>
        </p:spPr>
        <p:txBody>
          <a:bodyPr/>
          <a:lstStyle/>
          <a:p>
            <a:r>
              <a:rPr lang="en-US"/>
              <a:t>Required Information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C4DD8844-6588-4E4A-9177-7634DFBE4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55112" y="1596635"/>
            <a:ext cx="10727288" cy="3711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5246" lvl="1">
              <a:spcBef>
                <a:spcPct val="20000"/>
              </a:spcBef>
            </a:pPr>
            <a:r>
              <a:rPr lang="en-US" sz="2333">
                <a:solidFill>
                  <a:prstClr val="black"/>
                </a:solidFill>
                <a:latin typeface="Arial"/>
                <a:cs typeface="Arial"/>
              </a:rPr>
              <a:t>1. Name and Date of Birth of employee/student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F07B88CB-6754-4E2D-BED7-8759BF479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55112" y="1998802"/>
            <a:ext cx="10727287" cy="3711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147955" lvl="1">
              <a:spcBef>
                <a:spcPct val="20000"/>
              </a:spcBef>
            </a:pPr>
            <a:r>
              <a:rPr lang="en-US" sz="2300">
                <a:solidFill>
                  <a:schemeClr val="tx1"/>
                </a:solidFill>
                <a:latin typeface="Arial"/>
                <a:cs typeface="Arial"/>
              </a:rPr>
              <a:t>2. Employee/student Social Security Number (SSN) (Last Four Digits Only)</a:t>
            </a:r>
            <a:endParaRPr lang="en-US">
              <a:solidFill>
                <a:schemeClr val="tx1"/>
              </a:solidFill>
              <a:cs typeface="Calibri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7690CF71-0800-46EB-A569-1215921BA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55112" y="2391110"/>
            <a:ext cx="10727286" cy="3711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5246" lvl="1">
              <a:spcBef>
                <a:spcPct val="20000"/>
              </a:spcBef>
            </a:pPr>
            <a:r>
              <a:rPr lang="en-US" sz="2333">
                <a:solidFill>
                  <a:prstClr val="black"/>
                </a:solidFill>
                <a:latin typeface="Arial"/>
                <a:cs typeface="Arial"/>
              </a:rPr>
              <a:t>3. Employer Name and Address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9C4D6443-8689-44E8-8222-35AE41B53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55113" y="2783417"/>
            <a:ext cx="10727285" cy="3711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5246" lvl="1">
              <a:spcBef>
                <a:spcPct val="20000"/>
              </a:spcBef>
            </a:pPr>
            <a:r>
              <a:rPr lang="en-US" sz="2333">
                <a:solidFill>
                  <a:prstClr val="black"/>
                </a:solidFill>
                <a:latin typeface="Arial"/>
                <a:cs typeface="Arial"/>
              </a:rPr>
              <a:t>4. Employer Person of Contact/Phone/Email</a:t>
            </a: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638F9320-10F7-4020-9FAD-FF9BBAB71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55112" y="3185584"/>
            <a:ext cx="10727288" cy="3711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94615" lvl="1">
              <a:spcBef>
                <a:spcPct val="20000"/>
              </a:spcBef>
            </a:pP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5. Type of Employment (Registered Apprenticeship/Registered Pre-Apprenticeship/Other)</a:t>
            </a:r>
            <a:endParaRPr lang="en-US" sz="2000">
              <a:solidFill>
                <a:schemeClr val="tx1"/>
              </a:solidFill>
              <a:cs typeface="Calibri"/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2A78109B-90E3-4356-A870-A3C3225EC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55113" y="3587750"/>
            <a:ext cx="10727285" cy="3711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5246" lvl="1">
              <a:spcBef>
                <a:spcPct val="20000"/>
              </a:spcBef>
            </a:pPr>
            <a:r>
              <a:rPr lang="en-US" sz="2333">
                <a:solidFill>
                  <a:prstClr val="black"/>
                </a:solidFill>
                <a:latin typeface="Arial"/>
                <a:cs typeface="Arial"/>
              </a:rPr>
              <a:t>6. Work Start and End Date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9120EC46-551A-400D-B84C-FE145E428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55112" y="3989193"/>
            <a:ext cx="10727286" cy="3711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5246" lvl="1">
              <a:spcBef>
                <a:spcPct val="20000"/>
              </a:spcBef>
            </a:pPr>
            <a:r>
              <a:rPr lang="en-US" sz="2333">
                <a:solidFill>
                  <a:prstClr val="black"/>
                </a:solidFill>
                <a:latin typeface="Arial"/>
                <a:cs typeface="Arial"/>
              </a:rPr>
              <a:t>7. Total compensation paid to employee during the preceding calendar year</a:t>
            </a: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33445CB4-AE2E-456B-9630-63A747968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55113" y="4391360"/>
            <a:ext cx="10727285" cy="3711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5246" lvl="1">
              <a:spcBef>
                <a:spcPct val="20000"/>
              </a:spcBef>
            </a:pPr>
            <a:r>
              <a:rPr lang="en-US" sz="2333">
                <a:solidFill>
                  <a:prstClr val="black"/>
                </a:solidFill>
                <a:latin typeface="Arial"/>
                <a:cs typeface="Arial"/>
              </a:rPr>
              <a:t>8. Name of CTE program in which the employee is enrolled</a:t>
            </a: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6D4DE8BE-CA57-40D1-BCAA-FB1D8608D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55113" y="4783667"/>
            <a:ext cx="10727285" cy="3711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5246" lvl="1">
              <a:spcBef>
                <a:spcPct val="20000"/>
              </a:spcBef>
            </a:pPr>
            <a:r>
              <a:rPr lang="en-US" sz="2333">
                <a:solidFill>
                  <a:prstClr val="black"/>
                </a:solidFill>
                <a:latin typeface="Arial"/>
                <a:cs typeface="Arial"/>
              </a:rPr>
              <a:t>9. Amount of tax credit received in any prior year for the employee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7D37791E-F08B-4FAA-8856-10AEC84A8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55113" y="5185834"/>
            <a:ext cx="10727285" cy="3711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95246" lvl="1">
              <a:spcBef>
                <a:spcPct val="20000"/>
              </a:spcBef>
            </a:pPr>
            <a:r>
              <a:rPr lang="en-US" sz="2333">
                <a:solidFill>
                  <a:prstClr val="black"/>
                </a:solidFill>
                <a:latin typeface="Arial"/>
                <a:cs typeface="Arial"/>
              </a:rPr>
              <a:t>10. Description of employee’s duties as part of WBL experience</a:t>
            </a:r>
          </a:p>
        </p:txBody>
      </p:sp>
    </p:spTree>
    <p:extLst>
      <p:ext uri="{BB962C8B-B14F-4D97-AF65-F5344CB8AC3E}">
        <p14:creationId xmlns:p14="http://schemas.microsoft.com/office/powerpoint/2010/main" val="10947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EF98F-E9CE-43AA-98DD-36898986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602"/>
            <a:ext cx="10972800" cy="641201"/>
          </a:xfrm>
        </p:spPr>
        <p:txBody>
          <a:bodyPr/>
          <a:lstStyle/>
          <a:p>
            <a:r>
              <a:rPr lang="en-US"/>
              <a:t>Student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9A04C-E1B4-4159-A202-8F7C2BDEE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77803"/>
            <a:ext cx="10972800" cy="5005314"/>
          </a:xfrm>
        </p:spPr>
        <p:txBody>
          <a:bodyPr/>
          <a:lstStyle/>
          <a:p>
            <a:pPr marL="226695" indent="-226695"/>
            <a:r>
              <a:rPr lang="en-US" sz="2333"/>
              <a:t>Schools will be able to provide a form with necessary student information to businesses using ODDEX</a:t>
            </a:r>
            <a:endParaRPr lang="en-US"/>
          </a:p>
          <a:p>
            <a:pPr marL="226695" indent="-226695"/>
            <a:r>
              <a:rPr lang="en-US" sz="2333"/>
              <a:t>Additional roles will be allowed for this use</a:t>
            </a:r>
          </a:p>
          <a:p>
            <a:pPr marL="570865" lvl="1" indent="-224790"/>
            <a:r>
              <a:rPr lang="en-US" sz="2333"/>
              <a:t>Verifier- ODDEX WBL</a:t>
            </a:r>
            <a:endParaRPr lang="en-US" sz="2333">
              <a:latin typeface="Arial" panose="020B0604020202020204" pitchFamily="34" charset="0"/>
            </a:endParaRPr>
          </a:p>
          <a:p>
            <a:pPr marL="226695" indent="-226695"/>
            <a:r>
              <a:rPr lang="en-US" sz="2333">
                <a:latin typeface="Arial" panose="020B0604020202020204" pitchFamily="34" charset="0"/>
              </a:rPr>
              <a:t>Each document is assigned a unique 10-digit Document ID</a:t>
            </a:r>
          </a:p>
          <a:p>
            <a:pPr marL="570865" lvl="1" indent="-224790"/>
            <a:r>
              <a:rPr lang="en-US" sz="2333">
                <a:latin typeface="Arial" panose="020B0604020202020204" pitchFamily="34" charset="0"/>
              </a:rPr>
              <a:t>Used to identify the documentation along with student name</a:t>
            </a:r>
          </a:p>
          <a:p>
            <a:pPr marL="570865" lvl="1" indent="-224790"/>
            <a:r>
              <a:rPr lang="en-US" sz="2333">
                <a:latin typeface="Arial" panose="020B0604020202020204" pitchFamily="34" charset="0"/>
              </a:rPr>
              <a:t>No SSIDs included</a:t>
            </a:r>
          </a:p>
          <a:p>
            <a:pPr marL="570865" lvl="1" indent="-224790"/>
            <a:r>
              <a:rPr lang="en-US" sz="2300"/>
              <a:t>Unique document ID is sent to ODE</a:t>
            </a:r>
          </a:p>
          <a:p>
            <a:pPr marL="226695" indent="-226695"/>
            <a:r>
              <a:rPr lang="en-US" sz="2333">
                <a:latin typeface="Arial" panose="020B0604020202020204" pitchFamily="34" charset="0"/>
              </a:rPr>
              <a:t>Program of concentration/pathways list</a:t>
            </a:r>
          </a:p>
          <a:p>
            <a:pPr marL="570865" lvl="1" indent="-224790"/>
            <a:r>
              <a:rPr lang="en-US" sz="2300"/>
              <a:t>Only those CTE-26 approved</a:t>
            </a:r>
          </a:p>
          <a:p>
            <a:pPr marL="240665" lvl="1" indent="-224790">
              <a:buFont typeface="Arial" panose="020B0604020202020204" pitchFamily="34" charset="0"/>
              <a:buChar char="•"/>
            </a:pPr>
            <a:r>
              <a:rPr lang="en-US" sz="2333">
                <a:latin typeface="Arial" panose="020B0604020202020204" pitchFamily="34" charset="0"/>
              </a:rPr>
              <a:t>Includes FERPA information and Parent/Guardian Signature</a:t>
            </a:r>
          </a:p>
          <a:p>
            <a:pPr marL="226695" indent="-226695"/>
            <a:endParaRPr lang="en-US" sz="150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3CBE1-DB9B-428F-BCD1-D47E0B98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63015-ABDD-44E9-850F-7B4794200E02}" type="slidenum">
              <a:rPr lang="en-US">
                <a:solidFill>
                  <a:prstClr val="white">
                    <a:lumMod val="9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8F422-F570-8867-D747-D7446B8C3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Accessing Document</a:t>
            </a:r>
          </a:p>
        </p:txBody>
      </p:sp>
      <p:pic>
        <p:nvPicPr>
          <p:cNvPr id="8" name="Content Placeholder 7" descr="User interface for selecting student">
            <a:extLst>
              <a:ext uri="{FF2B5EF4-FFF2-40B4-BE49-F238E27FC236}">
                <a16:creationId xmlns:a16="http://schemas.microsoft.com/office/drawing/2014/main" id="{B36ED1E3-BA1F-90A5-A904-210F9852B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8743" y="3104856"/>
            <a:ext cx="8113258" cy="32389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6DE66-91F3-BB60-F6B3-7478F53C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 descr="User interface of drop down menu">
            <a:extLst>
              <a:ext uri="{FF2B5EF4-FFF2-40B4-BE49-F238E27FC236}">
                <a16:creationId xmlns:a16="http://schemas.microsoft.com/office/drawing/2014/main" id="{A15EF746-90E8-82C9-78A7-DCF6E9BE8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64" y="1220553"/>
            <a:ext cx="4506958" cy="173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41B9-61E3-D799-C38E-672608DD8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Document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2C41A-6A2E-C4B4-1A01-9C33CCC47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7154"/>
            <a:ext cx="4073013" cy="4525963"/>
          </a:xfrm>
        </p:spPr>
        <p:txBody>
          <a:bodyPr/>
          <a:lstStyle/>
          <a:p>
            <a:r>
              <a:rPr lang="en-US" sz="3000">
                <a:latin typeface="Arial" panose="020B0604020202020204" pitchFamily="34" charset="0"/>
              </a:rPr>
              <a:t>All courses listed</a:t>
            </a:r>
          </a:p>
          <a:p>
            <a:r>
              <a:rPr lang="en-US" sz="3000">
                <a:latin typeface="Arial" panose="020B0604020202020204" pitchFamily="34" charset="0"/>
              </a:rPr>
              <a:t>User Interface Input</a:t>
            </a:r>
          </a:p>
          <a:p>
            <a:pPr lvl="1"/>
            <a:r>
              <a:rPr lang="en-US" sz="3000">
                <a:latin typeface="Arial" panose="020B0604020202020204" pitchFamily="34" charset="0"/>
              </a:rPr>
              <a:t>Select Pathway</a:t>
            </a:r>
          </a:p>
          <a:p>
            <a:pPr lvl="1"/>
            <a:r>
              <a:rPr lang="en-US" sz="3000">
                <a:latin typeface="Arial" panose="020B0604020202020204" pitchFamily="34" charset="0"/>
              </a:rPr>
              <a:t>Enter Local Program Name</a:t>
            </a:r>
          </a:p>
          <a:p>
            <a:pPr lvl="1"/>
            <a:r>
              <a:rPr lang="en-US" sz="3000">
                <a:latin typeface="Arial" panose="020B0604020202020204" pitchFamily="34" charset="0"/>
              </a:rPr>
              <a:t>Expected to continue?</a:t>
            </a:r>
          </a:p>
          <a:p>
            <a:pPr lvl="1"/>
            <a:r>
              <a:rPr lang="en-US" sz="3000">
                <a:latin typeface="Arial" panose="020B0604020202020204" pitchFamily="34" charset="0"/>
              </a:rPr>
              <a:t>Expected to graduate?</a:t>
            </a:r>
          </a:p>
          <a:p>
            <a:pPr marL="236793" lvl="1" indent="-224887"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</a:rPr>
              <a:t>Generate PDF</a:t>
            </a:r>
          </a:p>
          <a:p>
            <a:endParaRPr lang="en-US" sz="1500">
              <a:latin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23E2E-FE6D-701C-A284-7F12F8920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 descr="User interface input">
            <a:extLst>
              <a:ext uri="{FF2B5EF4-FFF2-40B4-BE49-F238E27FC236}">
                <a16:creationId xmlns:a16="http://schemas.microsoft.com/office/drawing/2014/main" id="{C7122CE1-584B-92F6-0077-77DC4D1AC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2000259"/>
            <a:ext cx="6843928" cy="3001903"/>
          </a:xfrm>
          <a:prstGeom prst="rect">
            <a:avLst/>
          </a:prstGeom>
        </p:spPr>
      </p:pic>
      <p:pic>
        <p:nvPicPr>
          <p:cNvPr id="8" name="Picture 7" descr="User interface - Generate PDF button">
            <a:extLst>
              <a:ext uri="{FF2B5EF4-FFF2-40B4-BE49-F238E27FC236}">
                <a16:creationId xmlns:a16="http://schemas.microsoft.com/office/drawing/2014/main" id="{3DF8E4DD-744E-C3C9-1FF3-C3BBE5164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5272549"/>
            <a:ext cx="6204825" cy="93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C4A0-A508-0370-5044-4AABD98B4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2420"/>
            <a:ext cx="10972800" cy="641201"/>
          </a:xfrm>
        </p:spPr>
        <p:txBody>
          <a:bodyPr/>
          <a:lstStyle/>
          <a:p>
            <a:r>
              <a:rPr lang="en-US"/>
              <a:t>Example ODDEX 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C9D8D-9C11-0E1A-B3DB-6A105C00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 descr="Example WBL document">
            <a:extLst>
              <a:ext uri="{FF2B5EF4-FFF2-40B4-BE49-F238E27FC236}">
                <a16:creationId xmlns:a16="http://schemas.microsoft.com/office/drawing/2014/main" id="{C27077C9-AC41-858A-606D-243AA0EEF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431" y="865875"/>
            <a:ext cx="6999139" cy="546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50922-42B2-653C-A7E2-4F289F889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Application Process</a:t>
            </a:r>
          </a:p>
        </p:txBody>
      </p:sp>
      <p:graphicFrame>
        <p:nvGraphicFramePr>
          <p:cNvPr id="5" name="Content Placeholder 4" descr="Process chart - Meet with CTE Partner to outline goals, POC and review application; School gives ODDEX form to student to give to business; Employer creates an OHID account and applies for OEDS designation">
            <a:extLst>
              <a:ext uri="{FF2B5EF4-FFF2-40B4-BE49-F238E27FC236}">
                <a16:creationId xmlns:a16="http://schemas.microsoft.com/office/drawing/2014/main" id="{0A88C7C1-7B86-68AB-53B1-842957435A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7228329"/>
              </p:ext>
            </p:extLst>
          </p:nvPr>
        </p:nvGraphicFramePr>
        <p:xfrm>
          <a:off x="158751" y="1018837"/>
          <a:ext cx="11070166" cy="2860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514C1-6145-47EF-F92C-E03F425A3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36</a:t>
            </a:fld>
            <a:endParaRPr lang="en-US"/>
          </a:p>
        </p:txBody>
      </p:sp>
      <p:graphicFrame>
        <p:nvGraphicFramePr>
          <p:cNvPr id="6" name="Diagram 5" descr="Process chart - Employer completes tax credit certificate application (Upload ODDEX and WBL docs); ODE reviews application If approved, certificate is available to download within 60 days; Employer submits certificate with income tax return">
            <a:extLst>
              <a:ext uri="{FF2B5EF4-FFF2-40B4-BE49-F238E27FC236}">
                <a16:creationId xmlns:a16="http://schemas.microsoft.com/office/drawing/2014/main" id="{FCE04103-2F50-0CBE-EF8B-EACFC46854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2753187"/>
              </p:ext>
            </p:extLst>
          </p:nvPr>
        </p:nvGraphicFramePr>
        <p:xfrm>
          <a:off x="158750" y="3799417"/>
          <a:ext cx="11874500" cy="2487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7" name="Group 6" descr="arrow">
            <a:extLst>
              <a:ext uri="{FF2B5EF4-FFF2-40B4-BE49-F238E27FC236}">
                <a16:creationId xmlns:a16="http://schemas.microsoft.com/office/drawing/2014/main" id="{6DE40D32-C773-5AF4-6890-7A9B570FFBCC}"/>
              </a:ext>
            </a:extLst>
          </p:cNvPr>
          <p:cNvGrpSpPr/>
          <p:nvPr/>
        </p:nvGrpSpPr>
        <p:grpSpPr>
          <a:xfrm>
            <a:off x="11416737" y="2088309"/>
            <a:ext cx="616513" cy="721203"/>
            <a:chOff x="3850342" y="1283365"/>
            <a:chExt cx="739815" cy="865444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434EA043-8A4E-826F-4699-4B5CB2948EB2}"/>
                </a:ext>
              </a:extLst>
            </p:cNvPr>
            <p:cNvSpPr/>
            <p:nvPr/>
          </p:nvSpPr>
          <p:spPr>
            <a:xfrm>
              <a:off x="3850342" y="1283365"/>
              <a:ext cx="739815" cy="865444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73A5CC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Right 4">
              <a:extLst>
                <a:ext uri="{FF2B5EF4-FFF2-40B4-BE49-F238E27FC236}">
                  <a16:creationId xmlns:a16="http://schemas.microsoft.com/office/drawing/2014/main" id="{35A730C4-767D-6119-4776-A3D8C492D2BF}"/>
                </a:ext>
              </a:extLst>
            </p:cNvPr>
            <p:cNvSpPr txBox="1"/>
            <p:nvPr/>
          </p:nvSpPr>
          <p:spPr>
            <a:xfrm>
              <a:off x="3850342" y="1456454"/>
              <a:ext cx="517871" cy="51926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371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21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2A148-C74A-28DA-9BCD-6B3599905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 descr="OHID Portal platform">
            <a:extLst>
              <a:ext uri="{FF2B5EF4-FFF2-40B4-BE49-F238E27FC236}">
                <a16:creationId xmlns:a16="http://schemas.microsoft.com/office/drawing/2014/main" id="{0F54EB29-F803-F1B9-E8E5-7201F22BA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6283234" cy="3383280"/>
          </a:xfrm>
          <a:prstGeom prst="rect">
            <a:avLst/>
          </a:prstGeom>
        </p:spPr>
      </p:pic>
      <p:pic>
        <p:nvPicPr>
          <p:cNvPr id="8" name="Picture 7" descr="Department of Education Application Request Platform">
            <a:extLst>
              <a:ext uri="{FF2B5EF4-FFF2-40B4-BE49-F238E27FC236}">
                <a16:creationId xmlns:a16="http://schemas.microsoft.com/office/drawing/2014/main" id="{64562A5A-19F3-2101-A3A3-5EDD575FA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923" y="-3"/>
            <a:ext cx="4262791" cy="3383280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E95F6D5-6C83-BD4A-5E07-B69E7141E2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628" y="3611877"/>
            <a:ext cx="6127383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6737B20-2DF7-B358-8BC2-434C9D0D67C3}"/>
              </a:ext>
            </a:extLst>
          </p:cNvPr>
          <p:cNvSpPr/>
          <p:nvPr/>
        </p:nvSpPr>
        <p:spPr>
          <a:xfrm>
            <a:off x="5184743" y="5585383"/>
            <a:ext cx="782425" cy="405352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2409257-48C0-3690-3900-90DD3FF83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55" y="3611877"/>
            <a:ext cx="5047488" cy="2468208"/>
          </a:xfrm>
        </p:spPr>
        <p:txBody>
          <a:bodyPr/>
          <a:lstStyle/>
          <a:p>
            <a:r>
              <a:rPr lang="en-US"/>
              <a:t>OHID and SAFE Account</a:t>
            </a:r>
          </a:p>
        </p:txBody>
      </p:sp>
    </p:spTree>
    <p:extLst>
      <p:ext uri="{BB962C8B-B14F-4D97-AF65-F5344CB8AC3E}">
        <p14:creationId xmlns:p14="http://schemas.microsoft.com/office/powerpoint/2010/main" val="33736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8370-B4FE-B196-572F-537AB71D4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90" y="457203"/>
            <a:ext cx="8238930" cy="1477328"/>
          </a:xfrm>
        </p:spPr>
        <p:txBody>
          <a:bodyPr/>
          <a:lstStyle/>
          <a:p>
            <a:r>
              <a:rPr lang="en-US" sz="4800"/>
              <a:t>For more information, visit the Department website.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5113E-A2E7-D923-B561-FF2AEBD0C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52E8-ECE4-07C4-BC50-FE9E6ECD7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48" y="2368419"/>
            <a:ext cx="3584705" cy="358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7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29909D-4C94-EB7B-9385-009945A85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562" y="982272"/>
            <a:ext cx="355572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Senate Bill 166: Workers Compensation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C6139-96E4-E265-DCDE-EE8B8007A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FEFFFF"/>
                </a:solidFill>
              </a:rPr>
              <a:t>Senate Bill 166 expressly prohibits the Ohio Bureau of Workers Compensation from charging any amount against an employer’s experience rating for workers’ compensation claims made as part of a bona fide work-based learning program.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5AF23-1251-A537-8164-7EFAA1F29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175188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9463015-ABDD-44E9-850F-7B4794200E02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4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854" y="301206"/>
            <a:ext cx="4604292" cy="77367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98460"/>
            <a:ext cx="10972800" cy="406108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 </a:t>
            </a:r>
            <a:r>
              <a:rPr lang="en-US" b="1" u="sng"/>
              <a:t>Ohio </a:t>
            </a:r>
            <a:r>
              <a:rPr lang="en-US" sz="3200" b="1" u="sng"/>
              <a:t>Tech Prep Goals</a:t>
            </a:r>
            <a:r>
              <a:rPr lang="en-US" sz="2800" b="1" u="sng"/>
              <a:t>:</a:t>
            </a:r>
            <a:endParaRPr lang="en-US" sz="1400" b="1" u="sng"/>
          </a:p>
          <a:p>
            <a:pPr marL="0" indent="0">
              <a:buNone/>
            </a:pPr>
            <a:endParaRPr lang="en-US" sz="900"/>
          </a:p>
          <a:p>
            <a:r>
              <a:rPr lang="en-US" sz="2800"/>
              <a:t>Build and foster relationships between education, business and community partners in the region.</a:t>
            </a:r>
            <a:endParaRPr lang="en-US" sz="800"/>
          </a:p>
          <a:p>
            <a:r>
              <a:rPr lang="en-US" sz="2800"/>
              <a:t>Assist education partners in the region in developing high-quality career technical education pathways and programs of study.</a:t>
            </a:r>
          </a:p>
          <a:p>
            <a:r>
              <a:rPr lang="en-US" sz="2800" b="1" i="1"/>
              <a:t>Provide technical assistance and professional development opportunities to education partners on the implementation of high-quality work-based learning experiences.</a:t>
            </a:r>
          </a:p>
        </p:txBody>
      </p:sp>
    </p:spTree>
    <p:extLst>
      <p:ext uri="{BB962C8B-B14F-4D97-AF65-F5344CB8AC3E}">
        <p14:creationId xmlns:p14="http://schemas.microsoft.com/office/powerpoint/2010/main" val="376601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56EB1-7A3C-4E33-8761-A6ACF2840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IT’S 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F9B2C-294E-40BA-A0BD-AE8338AE4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>
                <a:hlinkClick r:id="rId2"/>
              </a:rPr>
              <a:t>Ohio’s Employer Guide to Work-Based Learning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87BDC-80D7-4960-8682-E5B0606E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907D1-9C08-47F3-B047-6197268ACA7D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CA20B-F83A-4B93-8931-B4B242503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704" y="2664921"/>
            <a:ext cx="7202029" cy="2935925"/>
          </a:xfrm>
          <a:prstGeom prst="rect">
            <a:avLst/>
          </a:prstGeom>
        </p:spPr>
      </p:pic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F2BAFA6A-D14F-8C2E-BE2E-F637A564F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37" y="2066609"/>
            <a:ext cx="3170087" cy="393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9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23158-CC52-4036-8FF0-E42CF760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435BF-D906-4CD9-B01C-F53DFF7A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907D1-9C08-47F3-B047-6197268ACA7D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A57528-12D5-4D0B-9A1B-12018D3E5D20}"/>
              </a:ext>
            </a:extLst>
          </p:cNvPr>
          <p:cNvSpPr txBox="1">
            <a:spLocks/>
          </p:cNvSpPr>
          <p:nvPr/>
        </p:nvSpPr>
        <p:spPr>
          <a:xfrm>
            <a:off x="1828" y="2829359"/>
            <a:ext cx="12190172" cy="615553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 defTabSz="548613" rtl="0" eaLnBrk="1" latinLnBrk="0" hangingPunct="1">
              <a:spcBef>
                <a:spcPct val="0"/>
              </a:spcBef>
              <a:buNone/>
              <a:defRPr sz="50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Graduation Requirements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39F494-9085-572C-7EB3-170F0A52B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BA180-1617-48DA-9A87-E8FA32CF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958" y="172875"/>
            <a:ext cx="10972800" cy="615553"/>
          </a:xfrm>
        </p:spPr>
        <p:txBody>
          <a:bodyPr/>
          <a:lstStyle/>
          <a:p>
            <a:r>
              <a:rPr lang="en-US" sz="4000">
                <a:solidFill>
                  <a:srgbClr val="F20017">
                    <a:alpha val="88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Ohio’s Long-Term Graduation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CCEB3-5677-46D3-B91D-258EADA66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9"/>
            <a:fld id="{79463015-ABDD-44E9-850F-7B4794200E02}" type="slidenum">
              <a:rPr lang="en-US">
                <a:solidFill>
                  <a:srgbClr val="FFFFFF">
                    <a:lumMod val="95000"/>
                  </a:srgbClr>
                </a:solidFill>
              </a:rPr>
              <a:pPr defTabSz="457159"/>
              <a:t>42</a:t>
            </a:fld>
            <a:endParaRPr lang="en-US">
              <a:solidFill>
                <a:srgbClr val="FFFFFF">
                  <a:lumMod val="95000"/>
                </a:srgb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42998E-BBAB-4680-AAA3-BFEC7CCCA4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0880"/>
            <a:ext cx="2988809" cy="38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C2917FA-5A38-41F5-8F9D-2F89C1BD1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54" y="1424646"/>
            <a:ext cx="2991408" cy="38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BFA8E6F-36C6-46A0-83ED-EB034687A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099" y="1443848"/>
            <a:ext cx="2988809" cy="38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 descr="Add with solid fill">
            <a:extLst>
              <a:ext uri="{FF2B5EF4-FFF2-40B4-BE49-F238E27FC236}">
                <a16:creationId xmlns:a16="http://schemas.microsoft.com/office/drawing/2014/main" id="{18F51A8A-811F-495A-96E7-41C1EDB6B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63043" y="3242556"/>
            <a:ext cx="544285" cy="54428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1BBBD3-0FE8-4EBD-B057-0D27BD6F3C0E}"/>
              </a:ext>
            </a:extLst>
          </p:cNvPr>
          <p:cNvSpPr txBox="1"/>
          <p:nvPr/>
        </p:nvSpPr>
        <p:spPr>
          <a:xfrm>
            <a:off x="609600" y="5279249"/>
            <a:ext cx="2864840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9"/>
            <a:r>
              <a:rPr lang="en-US" sz="2333" b="1">
                <a:solidFill>
                  <a:srgbClr val="77ABD4"/>
                </a:solidFill>
                <a:latin typeface="Calibri"/>
              </a:rPr>
              <a:t>1. Course Requirements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49EBEA-7FAF-4C23-B5BA-86C9BC2EEF44}"/>
              </a:ext>
            </a:extLst>
          </p:cNvPr>
          <p:cNvSpPr txBox="1"/>
          <p:nvPr/>
        </p:nvSpPr>
        <p:spPr>
          <a:xfrm>
            <a:off x="4309102" y="5298451"/>
            <a:ext cx="2864840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9"/>
            <a:r>
              <a:rPr lang="en-US" sz="2333" b="1">
                <a:solidFill>
                  <a:srgbClr val="77ABD4"/>
                </a:solidFill>
                <a:latin typeface="Calibri"/>
              </a:rPr>
              <a:t>2. Demonstration of Competency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3391A2-8CBC-4EDB-BF73-E64BF968F99C}"/>
              </a:ext>
            </a:extLst>
          </p:cNvPr>
          <p:cNvSpPr txBox="1"/>
          <p:nvPr/>
        </p:nvSpPr>
        <p:spPr>
          <a:xfrm>
            <a:off x="8039308" y="5298450"/>
            <a:ext cx="2932600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9"/>
            <a:r>
              <a:rPr lang="en-US" sz="2333" b="1">
                <a:solidFill>
                  <a:srgbClr val="77ABD4"/>
                </a:solidFill>
                <a:latin typeface="Calibri"/>
              </a:rPr>
              <a:t>3. Demonstration of Readiness</a:t>
            </a:r>
          </a:p>
        </p:txBody>
      </p:sp>
      <p:pic>
        <p:nvPicPr>
          <p:cNvPr id="28" name="Graphic 27" descr="Add with solid fill">
            <a:extLst>
              <a:ext uri="{FF2B5EF4-FFF2-40B4-BE49-F238E27FC236}">
                <a16:creationId xmlns:a16="http://schemas.microsoft.com/office/drawing/2014/main" id="{DD6ABB2D-EB34-407F-846F-E97ED9C2E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3714" y="3242556"/>
            <a:ext cx="544285" cy="5442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215E85-72EA-49F5-8344-AA02D1C003CC}"/>
              </a:ext>
            </a:extLst>
          </p:cNvPr>
          <p:cNvSpPr txBox="1"/>
          <p:nvPr/>
        </p:nvSpPr>
        <p:spPr>
          <a:xfrm>
            <a:off x="1823523" y="807630"/>
            <a:ext cx="850906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59"/>
            <a:r>
              <a:rPr lang="en-US" sz="2667" b="1">
                <a:solidFill>
                  <a:srgbClr val="5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must meet requirements in all three areas</a:t>
            </a:r>
          </a:p>
        </p:txBody>
      </p:sp>
    </p:spTree>
    <p:extLst>
      <p:ext uri="{BB962C8B-B14F-4D97-AF65-F5344CB8AC3E}">
        <p14:creationId xmlns:p14="http://schemas.microsoft.com/office/powerpoint/2010/main" val="19034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15B0F-7F3E-4382-9629-78763CE1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202" y="184404"/>
            <a:ext cx="10972800" cy="861774"/>
          </a:xfrm>
        </p:spPr>
        <p:txBody>
          <a:bodyPr/>
          <a:lstStyle/>
          <a:p>
            <a:r>
              <a:rPr lang="en-US" sz="3600">
                <a:solidFill>
                  <a:srgbClr val="F20017">
                    <a:alpha val="88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Graduation Requirements: Credits</a:t>
            </a:r>
            <a:br>
              <a:rPr lang="en-US" sz="3600">
                <a:solidFill>
                  <a:srgbClr val="F20017">
                    <a:alpha val="88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1800">
              <a:solidFill>
                <a:srgbClr val="73A5CC">
                  <a:alpha val="88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2B11176-249C-46DB-8D83-65A7C75AA8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9642067"/>
              </p:ext>
            </p:extLst>
          </p:nvPr>
        </p:nvGraphicFramePr>
        <p:xfrm>
          <a:off x="600640" y="1675181"/>
          <a:ext cx="10977158" cy="441126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6424475">
                  <a:extLst>
                    <a:ext uri="{9D8B030D-6E8A-4147-A177-3AD203B41FA5}">
                      <a16:colId xmlns:a16="http://schemas.microsoft.com/office/drawing/2014/main" val="3375217746"/>
                    </a:ext>
                  </a:extLst>
                </a:gridCol>
                <a:gridCol w="4552683">
                  <a:extLst>
                    <a:ext uri="{9D8B030D-6E8A-4147-A177-3AD203B41FA5}">
                      <a16:colId xmlns:a16="http://schemas.microsoft.com/office/drawing/2014/main" val="2909715058"/>
                    </a:ext>
                  </a:extLst>
                </a:gridCol>
              </a:tblGrid>
              <a:tr h="38252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General Course Requirements </a:t>
                      </a:r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3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38100" marB="38100">
                    <a:lnL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State Minimum</a:t>
                      </a: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38100" marB="38100">
                    <a:lnL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999403"/>
                  </a:ext>
                </a:extLst>
              </a:tr>
              <a:tr h="38252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English language arts </a:t>
                      </a:r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38100" marB="38100">
                    <a:lnL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units </a:t>
                      </a:r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38100" marB="38100">
                    <a:lnL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750734"/>
                  </a:ext>
                </a:extLst>
              </a:tr>
              <a:tr h="38252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Health </a:t>
                      </a:r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38100" marB="38100">
                    <a:lnL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½ unit </a:t>
                      </a:r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38100" marB="38100">
                    <a:lnL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082128"/>
                  </a:ext>
                </a:extLst>
              </a:tr>
              <a:tr h="38252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Mathematics </a:t>
                      </a:r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38100" marB="38100">
                    <a:lnL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units </a:t>
                      </a:r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38100" marB="38100">
                    <a:lnL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121333"/>
                  </a:ext>
                </a:extLst>
              </a:tr>
              <a:tr h="38252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Physical education </a:t>
                      </a:r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38100" marB="38100">
                    <a:lnL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½ unit </a:t>
                      </a:r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38100" marB="38100">
                    <a:lnL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1380834"/>
                  </a:ext>
                </a:extLst>
              </a:tr>
              <a:tr h="38252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Science </a:t>
                      </a:r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38100" marB="38100">
                    <a:lnL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units </a:t>
                      </a:r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38100" marB="38100">
                    <a:lnL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434440"/>
                  </a:ext>
                </a:extLst>
              </a:tr>
              <a:tr h="38252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Social studies </a:t>
                      </a:r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38100" marB="38100">
                    <a:lnL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units </a:t>
                      </a:r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38100" marB="38100">
                    <a:lnL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388265"/>
                  </a:ext>
                </a:extLst>
              </a:tr>
              <a:tr h="382526">
                <a:tc>
                  <a:txBody>
                    <a:bodyPr/>
                    <a:lstStyle/>
                    <a:p>
                      <a:pPr algn="l" fontAlgn="auto"/>
                      <a:r>
                        <a:rPr lang="en-US" sz="13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  <a:t>Electives</a:t>
                      </a: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3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0" marR="76200" marT="38100" marB="38100">
                    <a:lnL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units </a:t>
                      </a:r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3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38100" marB="38100">
                    <a:lnL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31556"/>
                  </a:ext>
                </a:extLst>
              </a:tr>
              <a:tr h="1351052">
                <a:tc gridSpan="2">
                  <a:txBody>
                    <a:bodyPr/>
                    <a:lstStyle/>
                    <a:p>
                      <a:pPr algn="l" fontAlgn="base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Districts may require more than the minimum 20 credits as a local decision.</a:t>
                      </a:r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Students must receive instruction in </a:t>
                      </a: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economics</a:t>
                      </a: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financial literacy </a:t>
                      </a: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 high school) and complete at least </a:t>
                      </a: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 semesters of fine arts</a:t>
                      </a: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 (during grades 7-12). </a:t>
                      </a:r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US" sz="13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US" sz="13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     </a:t>
                      </a:r>
                      <a:endParaRPr lang="en-US" sz="13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38100" marB="38100">
                    <a:lnL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35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32212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68FF1-7D5D-4FA9-B10E-3A9D58DB9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9"/>
            <a:fld id="{79463015-ABDD-44E9-850F-7B4794200E02}" type="slidenum">
              <a:rPr lang="en-US">
                <a:solidFill>
                  <a:srgbClr val="FFFFFF">
                    <a:lumMod val="95000"/>
                  </a:srgbClr>
                </a:solidFill>
              </a:rPr>
              <a:pPr defTabSz="457159"/>
              <a:t>43</a:t>
            </a:fld>
            <a:endParaRPr lang="en-US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AE92B5F-5045-4881-840E-9496E110660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5492436" y="-239873"/>
            <a:ext cx="23186076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61970"/>
            <a:r>
              <a:rPr lang="en-US" altLang="en-US" sz="1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1500">
              <a:solidFill>
                <a:srgbClr val="000000"/>
              </a:solidFill>
            </a:endParaRPr>
          </a:p>
          <a:p>
            <a:pPr defTabSz="761970"/>
            <a:endParaRPr lang="en-US" altLang="en-US" sz="150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C2E32E-E8FD-3FB9-684F-1B50783B9D0B}"/>
              </a:ext>
            </a:extLst>
          </p:cNvPr>
          <p:cNvSpPr/>
          <p:nvPr/>
        </p:nvSpPr>
        <p:spPr>
          <a:xfrm>
            <a:off x="607421" y="931845"/>
            <a:ext cx="10970377" cy="5386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can earn credit by participating in Work-Based Learning.</a:t>
            </a:r>
          </a:p>
        </p:txBody>
      </p:sp>
    </p:spTree>
    <p:extLst>
      <p:ext uri="{BB962C8B-B14F-4D97-AF65-F5344CB8AC3E}">
        <p14:creationId xmlns:p14="http://schemas.microsoft.com/office/powerpoint/2010/main" val="8636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79463015-ABDD-44E9-850F-7B4794200E02}" type="slidenum">
              <a:rPr lang="en-US">
                <a:solidFill>
                  <a:srgbClr val="FFFFFF">
                    <a:lumMod val="95000"/>
                  </a:srgbClr>
                </a:solidFill>
              </a:rPr>
              <a:pPr defTabSz="914363"/>
              <a:t>44</a:t>
            </a:fld>
            <a:endParaRPr lang="en-US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6" name="Sample Question">
            <a:extLst>
              <a:ext uri="{FF2B5EF4-FFF2-40B4-BE49-F238E27FC236}">
                <a16:creationId xmlns:a16="http://schemas.microsoft.com/office/drawing/2014/main" id="{00C52D1F-03B5-4D25-84B8-2A58AA39C904}"/>
              </a:ext>
            </a:extLst>
          </p:cNvPr>
          <p:cNvSpPr/>
          <p:nvPr/>
        </p:nvSpPr>
        <p:spPr>
          <a:xfrm>
            <a:off x="1779225" y="1113667"/>
            <a:ext cx="3987010" cy="1297210"/>
          </a:xfrm>
          <a:prstGeom prst="roundRect">
            <a:avLst/>
          </a:prstGeom>
          <a:solidFill>
            <a:srgbClr val="73A5CC"/>
          </a:solidFill>
          <a:ln w="34925">
            <a:solidFill>
              <a:schemeClr val="bg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 fontAlgn="base"/>
            <a:endParaRPr lang="en-US" sz="2333" b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  <a:p>
            <a:pPr algn="ctr" defTabSz="914363" fontAlgn="base"/>
            <a:endParaRPr lang="en-US" sz="2333" b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  <a:p>
            <a:pPr algn="ctr" defTabSz="914363" fontAlgn="base"/>
            <a:endParaRPr lang="en-US" sz="300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8" name="Answer 1">
            <a:extLst>
              <a:ext uri="{FF2B5EF4-FFF2-40B4-BE49-F238E27FC236}">
                <a16:creationId xmlns:a16="http://schemas.microsoft.com/office/drawing/2014/main" id="{62258247-3399-4832-B64F-79D1A5C94B4B}"/>
              </a:ext>
            </a:extLst>
          </p:cNvPr>
          <p:cNvSpPr/>
          <p:nvPr/>
        </p:nvSpPr>
        <p:spPr>
          <a:xfrm>
            <a:off x="3456697" y="3694019"/>
            <a:ext cx="2309538" cy="2162749"/>
          </a:xfrm>
          <a:prstGeom prst="flowChartConnector">
            <a:avLst/>
          </a:prstGeom>
          <a:solidFill>
            <a:srgbClr val="700D1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en-US" sz="20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Military</a:t>
            </a:r>
          </a:p>
          <a:p>
            <a:pPr algn="ctr" defTabSz="914363"/>
            <a:r>
              <a:rPr lang="en-US" sz="20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Enlistment</a:t>
            </a:r>
          </a:p>
        </p:txBody>
      </p:sp>
      <p:sp>
        <p:nvSpPr>
          <p:cNvPr id="11" name="Answer 2">
            <a:extLst>
              <a:ext uri="{FF2B5EF4-FFF2-40B4-BE49-F238E27FC236}">
                <a16:creationId xmlns:a16="http://schemas.microsoft.com/office/drawing/2014/main" id="{84A97BED-93B0-4C62-8669-F447FF335583}"/>
              </a:ext>
            </a:extLst>
          </p:cNvPr>
          <p:cNvSpPr/>
          <p:nvPr/>
        </p:nvSpPr>
        <p:spPr>
          <a:xfrm>
            <a:off x="466407" y="3693663"/>
            <a:ext cx="2368942" cy="2163105"/>
          </a:xfrm>
          <a:prstGeom prst="flowChartConnector">
            <a:avLst/>
          </a:prstGeom>
          <a:solidFill>
            <a:srgbClr val="94AF2A"/>
          </a:solidFill>
          <a:ln>
            <a:solidFill>
              <a:schemeClr val="l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en-US" sz="20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Answer 3">
            <a:extLst>
              <a:ext uri="{FF2B5EF4-FFF2-40B4-BE49-F238E27FC236}">
                <a16:creationId xmlns:a16="http://schemas.microsoft.com/office/drawing/2014/main" id="{61A2E8B1-F3E7-4604-A962-A61A18C08C14}"/>
              </a:ext>
            </a:extLst>
          </p:cNvPr>
          <p:cNvSpPr/>
          <p:nvPr/>
        </p:nvSpPr>
        <p:spPr>
          <a:xfrm>
            <a:off x="6425766" y="3694017"/>
            <a:ext cx="2368942" cy="2162751"/>
          </a:xfrm>
          <a:prstGeom prst="flowChartConnector">
            <a:avLst/>
          </a:prstGeom>
          <a:solidFill>
            <a:srgbClr val="D19D1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en-US" sz="20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Career Readiness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CCA7F-521B-4EE2-973A-BEEAB8A6C424}"/>
              </a:ext>
            </a:extLst>
          </p:cNvPr>
          <p:cNvSpPr txBox="1"/>
          <p:nvPr/>
        </p:nvSpPr>
        <p:spPr>
          <a:xfrm>
            <a:off x="1828595" y="197897"/>
            <a:ext cx="8709437" cy="733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63"/>
            <a:r>
              <a:rPr lang="en-US" sz="4167" b="1">
                <a:solidFill>
                  <a:srgbClr val="F20017">
                    <a:alpha val="88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Demonstration of Competency </a:t>
            </a:r>
            <a:endParaRPr lang="en-US" sz="4167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150F97-05AF-4D85-8FED-F5330D29413A}"/>
              </a:ext>
            </a:extLst>
          </p:cNvPr>
          <p:cNvSpPr txBox="1"/>
          <p:nvPr/>
        </p:nvSpPr>
        <p:spPr>
          <a:xfrm>
            <a:off x="173889" y="1297402"/>
            <a:ext cx="7197684" cy="929806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 algn="ctr" defTabSz="914363" fontAlgn="base"/>
            <a:r>
              <a:rPr lang="en-US" sz="1667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Competency on </a:t>
            </a:r>
            <a:r>
              <a:rPr lang="en-US" sz="1667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​</a:t>
            </a:r>
            <a:r>
              <a:rPr lang="en-US" sz="1667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Ohio’s State Tests:</a:t>
            </a:r>
          </a:p>
          <a:p>
            <a:pPr algn="ctr" defTabSz="914363" fontAlgn="base"/>
            <a:endParaRPr lang="en-US" sz="875" b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  <a:p>
            <a:pPr algn="ctr" defTabSz="914363" fontAlgn="base"/>
            <a:r>
              <a:rPr lang="en-US" sz="15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Algebra I (or Integrated Math I) - 684</a:t>
            </a:r>
          </a:p>
          <a:p>
            <a:pPr algn="ctr" defTabSz="914363" fontAlgn="base"/>
            <a:r>
              <a:rPr lang="en-US" sz="15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English Language Arts II - 684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520A29-99E5-4738-95FE-000CFF82859A}"/>
              </a:ext>
            </a:extLst>
          </p:cNvPr>
          <p:cNvCxnSpPr/>
          <p:nvPr/>
        </p:nvCxnSpPr>
        <p:spPr>
          <a:xfrm>
            <a:off x="264905" y="2771351"/>
            <a:ext cx="11575406" cy="0"/>
          </a:xfrm>
          <a:prstGeom prst="line">
            <a:avLst/>
          </a:prstGeom>
          <a:ln>
            <a:solidFill>
              <a:srgbClr val="53515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6E7AD86-2C93-488F-A598-38A621D2DCFB}"/>
              </a:ext>
            </a:extLst>
          </p:cNvPr>
          <p:cNvSpPr txBox="1"/>
          <p:nvPr/>
        </p:nvSpPr>
        <p:spPr>
          <a:xfrm>
            <a:off x="698265" y="4471685"/>
            <a:ext cx="18793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3"/>
            <a:r>
              <a:rPr lang="en-US" sz="20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College Credit Plus</a:t>
            </a:r>
          </a:p>
          <a:p>
            <a:pPr defTabSz="914363"/>
            <a:endParaRPr lang="en-US" sz="15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B5D49-5954-4402-9292-2B7599ABB473}"/>
              </a:ext>
            </a:extLst>
          </p:cNvPr>
          <p:cNvSpPr txBox="1"/>
          <p:nvPr/>
        </p:nvSpPr>
        <p:spPr>
          <a:xfrm>
            <a:off x="2744174" y="2980368"/>
            <a:ext cx="6499070" cy="538609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 algn="ctr" defTabSz="914363"/>
            <a:r>
              <a:rPr lang="en-US" sz="3000" b="1">
                <a:solidFill>
                  <a:srgbClr val="F200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Competency Alternatives</a:t>
            </a:r>
          </a:p>
        </p:txBody>
      </p:sp>
      <p:sp>
        <p:nvSpPr>
          <p:cNvPr id="17" name="Answer 1">
            <a:extLst>
              <a:ext uri="{FF2B5EF4-FFF2-40B4-BE49-F238E27FC236}">
                <a16:creationId xmlns:a16="http://schemas.microsoft.com/office/drawing/2014/main" id="{21EC194A-5B52-45A8-87EF-12CCEDADFD65}"/>
              </a:ext>
            </a:extLst>
          </p:cNvPr>
          <p:cNvSpPr/>
          <p:nvPr/>
        </p:nvSpPr>
        <p:spPr>
          <a:xfrm>
            <a:off x="9315366" y="3694015"/>
            <a:ext cx="2309538" cy="2162752"/>
          </a:xfrm>
          <a:prstGeom prst="flowChartConnector">
            <a:avLst/>
          </a:prstGeom>
          <a:solidFill>
            <a:srgbClr val="52505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63"/>
            <a:endParaRPr lang="en-US" sz="2000" b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E10C5B-B289-434B-B801-DD784CEDF4BF}"/>
              </a:ext>
            </a:extLst>
          </p:cNvPr>
          <p:cNvSpPr txBox="1"/>
          <p:nvPr/>
        </p:nvSpPr>
        <p:spPr>
          <a:xfrm>
            <a:off x="9627560" y="4244424"/>
            <a:ext cx="1777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3"/>
            <a:r>
              <a:rPr lang="en-US" sz="20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 or SAT</a:t>
            </a:r>
          </a:p>
          <a:p>
            <a:pPr algn="ctr" defTabSz="914363"/>
            <a:r>
              <a:rPr lang="en-US" sz="20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Remediation Free Score</a:t>
            </a:r>
          </a:p>
        </p:txBody>
      </p:sp>
      <p:sp>
        <p:nvSpPr>
          <p:cNvPr id="15" name="Sample Question">
            <a:extLst>
              <a:ext uri="{FF2B5EF4-FFF2-40B4-BE49-F238E27FC236}">
                <a16:creationId xmlns:a16="http://schemas.microsoft.com/office/drawing/2014/main" id="{BBB5F1F8-D7F2-47B3-B4A0-1B139CBD596A}"/>
              </a:ext>
            </a:extLst>
          </p:cNvPr>
          <p:cNvSpPr/>
          <p:nvPr/>
        </p:nvSpPr>
        <p:spPr>
          <a:xfrm>
            <a:off x="6425766" y="1127284"/>
            <a:ext cx="3987011" cy="1297209"/>
          </a:xfrm>
          <a:prstGeom prst="roundRect">
            <a:avLst/>
          </a:prstGeom>
          <a:solidFill>
            <a:srgbClr val="73A5CC"/>
          </a:solidFill>
          <a:ln w="34925">
            <a:solidFill>
              <a:schemeClr val="bg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 fontAlgn="base"/>
            <a:endParaRPr lang="en-US" sz="2333" b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  <a:p>
            <a:pPr algn="ctr" defTabSz="914363" fontAlgn="base"/>
            <a:endParaRPr lang="en-US" sz="2333" b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  <a:p>
            <a:pPr algn="ctr" defTabSz="914363" fontAlgn="base"/>
            <a:endParaRPr lang="en-US" sz="300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77D963-7354-4ADE-8843-D8F48DEC8CC2}"/>
              </a:ext>
            </a:extLst>
          </p:cNvPr>
          <p:cNvSpPr txBox="1"/>
          <p:nvPr/>
        </p:nvSpPr>
        <p:spPr>
          <a:xfrm>
            <a:off x="4820427" y="1272231"/>
            <a:ext cx="7197684" cy="929806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 algn="ctr" defTabSz="914363" fontAlgn="base"/>
            <a:r>
              <a:rPr lang="en-US" sz="1667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Competency on </a:t>
            </a:r>
            <a:r>
              <a:rPr lang="en-US" sz="1667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​</a:t>
            </a:r>
            <a:r>
              <a:rPr lang="en-US" sz="1667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Ohio’s AASCD:</a:t>
            </a:r>
          </a:p>
          <a:p>
            <a:pPr algn="ctr" defTabSz="914363" fontAlgn="base"/>
            <a:endParaRPr lang="en-US" sz="875" b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  <a:p>
            <a:pPr algn="ctr" defTabSz="914363" fontAlgn="base"/>
            <a:r>
              <a:rPr lang="en-US" sz="15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Mathematics – Basic (489)</a:t>
            </a:r>
          </a:p>
          <a:p>
            <a:pPr algn="ctr" defTabSz="914363" fontAlgn="base"/>
            <a:r>
              <a:rPr lang="en-US" sz="15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English language arts – Basic (485)</a:t>
            </a:r>
          </a:p>
        </p:txBody>
      </p:sp>
    </p:spTree>
    <p:extLst>
      <p:ext uri="{BB962C8B-B14F-4D97-AF65-F5344CB8AC3E}">
        <p14:creationId xmlns:p14="http://schemas.microsoft.com/office/powerpoint/2010/main" val="422298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9"/>
            <a:fld id="{79463015-ABDD-44E9-850F-7B4794200E02}" type="slidenum">
              <a:rPr lang="en-US">
                <a:solidFill>
                  <a:srgbClr val="FFFFFF">
                    <a:lumMod val="95000"/>
                  </a:srgbClr>
                </a:solidFill>
              </a:rPr>
              <a:pPr defTabSz="457159"/>
              <a:t>45</a:t>
            </a:fld>
            <a:endParaRPr lang="en-US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5853C6-73BD-4EC7-A1BD-3974EE963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386"/>
            <a:ext cx="11870423" cy="769441"/>
          </a:xfr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  <a:effectLst/>
        </p:spPr>
        <p:txBody>
          <a:bodyPr vert="horz" wrap="square" lIns="0" tIns="0" rIns="0" bIns="0" rtlCol="0" anchor="ctr" anchorCtr="0">
            <a:spAutoFit/>
          </a:bodyPr>
          <a:lstStyle/>
          <a:p>
            <a:pPr defTabSz="380970"/>
            <a:r>
              <a:rPr lang="en-US" sz="3600">
                <a:solidFill>
                  <a:srgbClr val="F200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Competency Alternative: </a:t>
            </a:r>
            <a:r>
              <a:rPr lang="en-US" sz="3600">
                <a:solidFill>
                  <a:srgbClr val="D19D1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Career Readiness</a:t>
            </a:r>
            <a:br>
              <a:rPr lang="en-US" sz="3600">
                <a:solidFill>
                  <a:srgbClr val="D19D1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140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92300105-DF77-4545-BAA6-63BDD15E74A6}"/>
              </a:ext>
            </a:extLst>
          </p:cNvPr>
          <p:cNvGrpSpPr/>
          <p:nvPr/>
        </p:nvGrpSpPr>
        <p:grpSpPr>
          <a:xfrm>
            <a:off x="6058935" y="1475620"/>
            <a:ext cx="5667987" cy="4605854"/>
            <a:chOff x="449756" y="1062443"/>
            <a:chExt cx="3696345" cy="43263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5075D35F-487F-4139-ADE9-7D9131ADD90D}"/>
                </a:ext>
              </a:extLst>
            </p:cNvPr>
            <p:cNvSpPr/>
            <p:nvPr/>
          </p:nvSpPr>
          <p:spPr>
            <a:xfrm>
              <a:off x="449756" y="1972959"/>
              <a:ext cx="3693627" cy="34158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53515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6200" tIns="38100" rIns="76200" bIns="38100" rtlCol="0" anchor="ctr"/>
            <a:lstStyle/>
            <a:p>
              <a:pPr marL="285728" indent="-285728" defTabSz="457159" fontAlgn="base">
                <a:buFont typeface="Arial" panose="020B0604020202020204" pitchFamily="34" charset="0"/>
                <a:buChar char="•"/>
              </a:pPr>
              <a:endParaRPr lang="en-US" sz="2100">
                <a:solidFill>
                  <a:srgbClr val="000000"/>
                </a:solidFill>
                <a:latin typeface="Arial" panose="020B0604020202020204" pitchFamily="34" charset="0"/>
                <a:cs typeface="Arial"/>
              </a:endParaRPr>
            </a:p>
            <a:p>
              <a:pPr marL="285728" indent="-285728" defTabSz="457159" fontAlgn="base">
                <a:buFont typeface="Arial" panose="020B0604020202020204" pitchFamily="34" charset="0"/>
                <a:buChar char="•"/>
              </a:pPr>
              <a:endParaRPr lang="en-US" sz="21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marL="285728" indent="-285728" defTabSz="457159" fontAlgn="base">
                <a:buFont typeface="Arial" panose="020B0604020202020204" pitchFamily="34" charset="0"/>
                <a:buChar char="•"/>
              </a:pPr>
              <a:endParaRPr lang="en-US" sz="21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defTabSz="457159" fontAlgn="base"/>
              <a:endParaRPr lang="en-US" sz="21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defTabSz="457159" fontAlgn="base"/>
              <a:endParaRPr lang="en-US" sz="21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ctr" defTabSz="457159"/>
              <a:endParaRPr 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itle Rectangle 2">
              <a:extLst>
                <a:ext uri="{FF2B5EF4-FFF2-40B4-BE49-F238E27FC236}">
                  <a16:creationId xmlns:a16="http://schemas.microsoft.com/office/drawing/2014/main" id="{FABFD2C0-9FCB-44FB-AF58-A268AAC5CF26}"/>
                </a:ext>
              </a:extLst>
            </p:cNvPr>
            <p:cNvSpPr/>
            <p:nvPr/>
          </p:nvSpPr>
          <p:spPr>
            <a:xfrm>
              <a:off x="449757" y="1062443"/>
              <a:ext cx="3696344" cy="915947"/>
            </a:xfrm>
            <a:prstGeom prst="round2SameRect">
              <a:avLst/>
            </a:prstGeom>
            <a:solidFill>
              <a:srgbClr val="73A5CC"/>
            </a:solidFill>
            <a:ln>
              <a:solidFill>
                <a:srgbClr val="53515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9"/>
              <a:r>
                <a:rPr lang="en-US" sz="270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Supporting Demonstration </a:t>
              </a:r>
            </a:p>
          </p:txBody>
        </p:sp>
      </p:grpSp>
      <p:grpSp>
        <p:nvGrpSpPr>
          <p:cNvPr id="9" name="Group 1">
            <a:extLst>
              <a:ext uri="{FF2B5EF4-FFF2-40B4-BE49-F238E27FC236}">
                <a16:creationId xmlns:a16="http://schemas.microsoft.com/office/drawing/2014/main" id="{166FEA5A-F661-45C4-9D63-DF5384BB93E6}"/>
              </a:ext>
            </a:extLst>
          </p:cNvPr>
          <p:cNvGrpSpPr/>
          <p:nvPr/>
        </p:nvGrpSpPr>
        <p:grpSpPr>
          <a:xfrm>
            <a:off x="242525" y="1479778"/>
            <a:ext cx="5667988" cy="4603623"/>
            <a:chOff x="457199" y="633752"/>
            <a:chExt cx="3611881" cy="49509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0FC4FBE3-8E53-4269-A542-DE719A84B1A0}"/>
                </a:ext>
              </a:extLst>
            </p:cNvPr>
            <p:cNvSpPr/>
            <p:nvPr/>
          </p:nvSpPr>
          <p:spPr>
            <a:xfrm>
              <a:off x="457199" y="1643164"/>
              <a:ext cx="3611880" cy="39415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53515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6200" tIns="38100" rIns="76200" bIns="38100" rtlCol="0" anchor="ctr"/>
            <a:lstStyle/>
            <a:p>
              <a:pPr marL="285728" indent="-285728" defTabSz="457159" fontAlgn="base">
                <a:buFont typeface="Arial" panose="020B0604020202020204" pitchFamily="34" charset="0"/>
                <a:buChar char="•"/>
              </a:pPr>
              <a:endParaRPr lang="en-US" sz="2100">
                <a:solidFill>
                  <a:srgbClr val="FFFF00"/>
                </a:solidFill>
                <a:latin typeface="Arial"/>
                <a:cs typeface="Arial"/>
              </a:endParaRPr>
            </a:p>
            <a:p>
              <a:pPr marL="285728" indent="-285728" defTabSz="457159" fontAlgn="base">
                <a:buFont typeface="Arial" panose="020B0604020202020204" pitchFamily="34" charset="0"/>
                <a:buChar char="•"/>
              </a:pPr>
              <a:endParaRPr lang="en-US" sz="2100">
                <a:solidFill>
                  <a:srgbClr val="FFFF00"/>
                </a:solidFill>
                <a:latin typeface="Arial"/>
                <a:cs typeface="Arial"/>
              </a:endParaRPr>
            </a:p>
            <a:p>
              <a:pPr marL="285728" indent="-285728" defTabSz="457159" fontAlgn="base">
                <a:buFont typeface="Arial" panose="020B0604020202020204" pitchFamily="34" charset="0"/>
                <a:buChar char="•"/>
              </a:pPr>
              <a:endParaRPr lang="en-US" sz="2100">
                <a:solidFill>
                  <a:srgbClr val="FFFF00"/>
                </a:solidFill>
                <a:highlight>
                  <a:srgbClr val="FFFF00"/>
                </a:highlight>
                <a:latin typeface="Arial"/>
                <a:cs typeface="Arial"/>
              </a:endParaRPr>
            </a:p>
            <a:p>
              <a:pPr marL="285728" indent="-285728" defTabSz="457159" fontAlgn="base">
                <a:buFont typeface="Arial" panose="020B0604020202020204" pitchFamily="34" charset="0"/>
                <a:buChar char="•"/>
              </a:pPr>
              <a:endParaRPr lang="en-US" sz="210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 defTabSz="457159"/>
              <a:endParaRPr 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itle Rectangle 1">
              <a:extLst>
                <a:ext uri="{FF2B5EF4-FFF2-40B4-BE49-F238E27FC236}">
                  <a16:creationId xmlns:a16="http://schemas.microsoft.com/office/drawing/2014/main" id="{6DBF92B7-61A5-4CE0-B621-3C60BE92DB8E}"/>
                </a:ext>
              </a:extLst>
            </p:cNvPr>
            <p:cNvSpPr/>
            <p:nvPr/>
          </p:nvSpPr>
          <p:spPr>
            <a:xfrm>
              <a:off x="457200" y="633752"/>
              <a:ext cx="3611880" cy="1024873"/>
            </a:xfrm>
            <a:prstGeom prst="round2SameRect">
              <a:avLst/>
            </a:prstGeom>
            <a:solidFill>
              <a:srgbClr val="73A5CC"/>
            </a:solidFill>
            <a:ln>
              <a:solidFill>
                <a:srgbClr val="53515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9"/>
              <a:r>
                <a:rPr lang="en-US" sz="270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Foundational Demonstration</a:t>
              </a:r>
            </a:p>
          </p:txBody>
        </p:sp>
      </p:grpSp>
      <p:pic>
        <p:nvPicPr>
          <p:cNvPr id="12" name="Picture 11" descr="Arrow&#10;&#10;Description automatically generated">
            <a:extLst>
              <a:ext uri="{FF2B5EF4-FFF2-40B4-BE49-F238E27FC236}">
                <a16:creationId xmlns:a16="http://schemas.microsoft.com/office/drawing/2014/main" id="{94A1AA18-BB53-48C5-98F3-9B587F1EA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9" y="4896606"/>
            <a:ext cx="1274597" cy="1118109"/>
          </a:xfrm>
          <a:prstGeom prst="rect">
            <a:avLst/>
          </a:prstGeom>
        </p:spPr>
      </p:pic>
      <p:pic>
        <p:nvPicPr>
          <p:cNvPr id="13" name="Picture 12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3655E56-4071-47FC-8E02-B95A77E21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859" y="5003445"/>
            <a:ext cx="1166123" cy="1038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8702F7-26CE-43D7-AF6C-922D80D8B333}"/>
              </a:ext>
            </a:extLst>
          </p:cNvPr>
          <p:cNvSpPr txBox="1"/>
          <p:nvPr/>
        </p:nvSpPr>
        <p:spPr>
          <a:xfrm>
            <a:off x="243928" y="2465902"/>
            <a:ext cx="5666584" cy="3262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28" indent="-285728" defTabSz="457159">
              <a:buFont typeface="Arial,Sans-Serif"/>
              <a:buChar char="•"/>
            </a:pPr>
            <a:r>
              <a:rPr lang="en-US" sz="1500">
                <a:solidFill>
                  <a:srgbClr val="202945"/>
                </a:solidFill>
                <a:latin typeface="Arial"/>
                <a:cs typeface="Arial"/>
              </a:rPr>
              <a:t>Cumulative score of proficient or higher on 3 or more </a:t>
            </a:r>
            <a:r>
              <a:rPr lang="en-US" sz="1500" err="1">
                <a:solidFill>
                  <a:srgbClr val="202945"/>
                </a:solidFill>
                <a:latin typeface="Arial"/>
                <a:cs typeface="Arial"/>
              </a:rPr>
              <a:t>WebXams</a:t>
            </a:r>
            <a:r>
              <a:rPr lang="en-US" sz="1500">
                <a:solidFill>
                  <a:srgbClr val="202945"/>
                </a:solidFill>
                <a:latin typeface="Arial"/>
                <a:cs typeface="Arial"/>
              </a:rPr>
              <a:t> in single career pathway</a:t>
            </a:r>
            <a:endParaRPr lang="en-US" sz="1500">
              <a:solidFill>
                <a:srgbClr val="202945"/>
              </a:solidFill>
              <a:latin typeface="Calibri"/>
              <a:ea typeface="+mn-lt"/>
              <a:cs typeface="Calibri"/>
            </a:endParaRPr>
          </a:p>
          <a:p>
            <a:pPr defTabSz="457159"/>
            <a:endParaRPr lang="en-US" sz="150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marL="285728" indent="-285728" defTabSz="457159">
              <a:buFont typeface="Arial,Sans-Serif"/>
              <a:buChar char="•"/>
            </a:pPr>
            <a:r>
              <a:rPr lang="en-US" sz="1500">
                <a:solidFill>
                  <a:srgbClr val="000000"/>
                </a:solidFill>
                <a:latin typeface="Arial"/>
                <a:cs typeface="Arial"/>
              </a:rPr>
              <a:t>Earn a 12-pt. approved industry-recognized credential or group of credentials totaling 12 pt. in one career field</a:t>
            </a:r>
            <a:endParaRPr lang="en-US" sz="150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defTabSz="457159"/>
            <a:endParaRPr lang="en-US" sz="150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marL="285728" indent="-285728" defTabSz="457159">
              <a:buFont typeface="Arial,Sans-Serif"/>
              <a:buChar char="•"/>
            </a:pPr>
            <a:r>
              <a:rPr lang="en-US" sz="1500">
                <a:solidFill>
                  <a:srgbClr val="202945"/>
                </a:solidFill>
                <a:latin typeface="Arial"/>
                <a:cs typeface="Arial"/>
              </a:rPr>
              <a:t>Earn a State issued license in a vocation that requires an examination</a:t>
            </a:r>
            <a:endParaRPr lang="en-US" sz="1500">
              <a:solidFill>
                <a:srgbClr val="202945"/>
              </a:solidFill>
              <a:latin typeface="Arial"/>
              <a:ea typeface="+mn-lt"/>
              <a:cs typeface="Calibri"/>
            </a:endParaRPr>
          </a:p>
          <a:p>
            <a:pPr marL="238105" indent="-238105" defTabSz="457159">
              <a:buFont typeface="Arial,Sans-Serif"/>
              <a:buChar char="•"/>
            </a:pPr>
            <a:endParaRPr lang="en-US" sz="150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marL="285728" indent="-285728" defTabSz="457159">
              <a:buFont typeface="Arial,Sans-Serif"/>
              <a:buChar char="•"/>
            </a:pPr>
            <a:r>
              <a:rPr lang="en-US" sz="1500">
                <a:solidFill>
                  <a:srgbClr val="000000"/>
                </a:solidFill>
                <a:latin typeface="Arial"/>
                <a:cs typeface="Arial"/>
              </a:rPr>
              <a:t>Pre-apprenticeship or apprenticeship program</a:t>
            </a:r>
            <a:endParaRPr lang="en-US" sz="150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marL="742361" lvl="1" indent="-285728" defTabSz="457159">
              <a:buFont typeface="Arial,Sans-Serif"/>
              <a:buChar char="•"/>
            </a:pPr>
            <a:r>
              <a:rPr lang="en-US" sz="1500">
                <a:solidFill>
                  <a:srgbClr val="000000"/>
                </a:solidFill>
                <a:latin typeface="Arial"/>
                <a:cs typeface="Arial"/>
              </a:rPr>
              <a:t>Registered with Ohio State Apprenticeship Council</a:t>
            </a:r>
            <a:endParaRPr lang="en-US" sz="150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marL="285728" indent="-285728" defTabSz="457159">
              <a:buFont typeface="Arial,Sans-Serif"/>
              <a:buChar char="•"/>
            </a:pPr>
            <a:endParaRPr lang="en-US" sz="210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defTabSz="457159"/>
            <a:endParaRPr lang="en-US" sz="21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E56D7D-5954-443C-917E-2662FDA9D8AF}"/>
              </a:ext>
            </a:extLst>
          </p:cNvPr>
          <p:cNvSpPr txBox="1"/>
          <p:nvPr/>
        </p:nvSpPr>
        <p:spPr>
          <a:xfrm>
            <a:off x="6317005" y="2582873"/>
            <a:ext cx="5269734" cy="16828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28" indent="-285728" defTabSz="457159">
              <a:buFont typeface="Arial,Sans-Serif"/>
              <a:buChar char="•"/>
            </a:pPr>
            <a:r>
              <a:rPr lang="en-US" sz="1667">
                <a:solidFill>
                  <a:srgbClr val="000000"/>
                </a:solidFill>
                <a:latin typeface="Arial"/>
                <a:cs typeface="Arial"/>
              </a:rPr>
              <a:t>Complete 250-hours Work-based Learning </a:t>
            </a:r>
            <a:endParaRPr lang="en-US" sz="1667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defTabSz="457159"/>
            <a:r>
              <a:rPr lang="en-US" sz="1667">
                <a:solidFill>
                  <a:srgbClr val="000000"/>
                </a:solidFill>
                <a:latin typeface="Arial"/>
                <a:cs typeface="Arial"/>
              </a:rPr>
              <a:t>  </a:t>
            </a:r>
            <a:endParaRPr lang="en-US" sz="1667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marL="285728" indent="-285728" defTabSz="457159">
              <a:buFont typeface="Arial,Sans-Serif"/>
              <a:buChar char="•"/>
            </a:pPr>
            <a:r>
              <a:rPr lang="en-US" sz="1667">
                <a:solidFill>
                  <a:srgbClr val="000000"/>
                </a:solidFill>
                <a:latin typeface="Arial"/>
                <a:cs typeface="Arial"/>
              </a:rPr>
              <a:t>Earn workforce readiness score on </a:t>
            </a:r>
            <a:r>
              <a:rPr lang="en-US" sz="1667" err="1">
                <a:solidFill>
                  <a:srgbClr val="000000"/>
                </a:solidFill>
                <a:latin typeface="Arial"/>
                <a:cs typeface="Arial"/>
              </a:rPr>
              <a:t>WorkKeys</a:t>
            </a:r>
            <a:r>
              <a:rPr lang="en-US" sz="1667">
                <a:solidFill>
                  <a:srgbClr val="000000"/>
                </a:solidFill>
                <a:latin typeface="Arial"/>
                <a:cs typeface="Arial"/>
              </a:rPr>
              <a:t> </a:t>
            </a:r>
            <a:endParaRPr lang="en-US" sz="1667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defTabSz="457159"/>
            <a:endParaRPr lang="en-US" sz="1667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marL="285728" indent="-285728" defTabSz="457159">
              <a:buFont typeface="Arial,Sans-Serif"/>
              <a:buChar char="•"/>
            </a:pPr>
            <a:r>
              <a:rPr lang="en-US" sz="1667">
                <a:solidFill>
                  <a:srgbClr val="000000"/>
                </a:solidFill>
                <a:latin typeface="Arial"/>
                <a:cs typeface="Arial"/>
              </a:rPr>
              <a:t>Earn the </a:t>
            </a:r>
            <a:r>
              <a:rPr lang="en-US" sz="1667" err="1">
                <a:solidFill>
                  <a:srgbClr val="000000"/>
                </a:solidFill>
                <a:latin typeface="Arial"/>
                <a:cs typeface="Arial"/>
              </a:rPr>
              <a:t>OhioMeansJobs</a:t>
            </a:r>
            <a:r>
              <a:rPr lang="en-US" sz="1667">
                <a:solidFill>
                  <a:srgbClr val="000000"/>
                </a:solidFill>
                <a:latin typeface="Arial"/>
                <a:cs typeface="Arial"/>
              </a:rPr>
              <a:t> Readiness Seal</a:t>
            </a:r>
            <a:endParaRPr lang="en-US" sz="1667">
              <a:solidFill>
                <a:srgbClr val="000000"/>
              </a:solidFill>
              <a:latin typeface="Calibri"/>
            </a:endParaRPr>
          </a:p>
          <a:p>
            <a:pPr defTabSz="457159"/>
            <a:endParaRPr lang="en-US" sz="21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B59241-701E-93AD-D0CF-63C6B84509AB}"/>
              </a:ext>
            </a:extLst>
          </p:cNvPr>
          <p:cNvSpPr/>
          <p:nvPr/>
        </p:nvSpPr>
        <p:spPr>
          <a:xfrm>
            <a:off x="1864799" y="774599"/>
            <a:ext cx="8140824" cy="5965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can show competency through Work-Based Learning. </a:t>
            </a:r>
          </a:p>
        </p:txBody>
      </p:sp>
    </p:spTree>
    <p:extLst>
      <p:ext uri="{BB962C8B-B14F-4D97-AF65-F5344CB8AC3E}">
        <p14:creationId xmlns:p14="http://schemas.microsoft.com/office/powerpoint/2010/main" val="37117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6D317-31B5-409A-A9A5-448493E0A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9"/>
            <a:fld id="{79463015-ABDD-44E9-850F-7B4794200E02}" type="slidenum">
              <a:rPr lang="en-US">
                <a:solidFill>
                  <a:srgbClr val="FFFFFF">
                    <a:lumMod val="95000"/>
                  </a:srgbClr>
                </a:solidFill>
              </a:rPr>
              <a:pPr defTabSz="457159"/>
              <a:t>46</a:t>
            </a:fld>
            <a:endParaRPr lang="en-US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530BDB-0EB7-4763-8D32-3B253FA5F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783" y="400697"/>
            <a:ext cx="3276599" cy="524645"/>
          </a:xfrm>
        </p:spPr>
        <p:txBody>
          <a:bodyPr anchor="ctr"/>
          <a:lstStyle/>
          <a:p>
            <a:pPr marL="0" indent="0">
              <a:buNone/>
            </a:pPr>
            <a:r>
              <a:rPr lang="en-US" sz="3000">
                <a:solidFill>
                  <a:schemeClr val="bg1"/>
                </a:solidFill>
              </a:rPr>
              <a:t>Basic font sizes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6F91BE-2A6F-4322-ACEF-A939959E7FEE}"/>
              </a:ext>
            </a:extLst>
          </p:cNvPr>
          <p:cNvCxnSpPr>
            <a:cxnSpLocks/>
          </p:cNvCxnSpPr>
          <p:nvPr/>
        </p:nvCxnSpPr>
        <p:spPr>
          <a:xfrm>
            <a:off x="6096001" y="6323258"/>
            <a:ext cx="609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EB6CC3B-8586-47E8-B590-99002ACBC8CB}"/>
              </a:ext>
            </a:extLst>
          </p:cNvPr>
          <p:cNvSpPr txBox="1"/>
          <p:nvPr/>
        </p:nvSpPr>
        <p:spPr>
          <a:xfrm>
            <a:off x="2143469" y="127892"/>
            <a:ext cx="7758854" cy="733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59"/>
            <a:r>
              <a:rPr lang="en-US" sz="4167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Demonstration of Readiness: </a:t>
            </a:r>
          </a:p>
        </p:txBody>
      </p:sp>
      <p:pic>
        <p:nvPicPr>
          <p:cNvPr id="30" name="Picture 29" descr="Logo&#10;&#10;Description automatically generated with low confidence">
            <a:extLst>
              <a:ext uri="{FF2B5EF4-FFF2-40B4-BE49-F238E27FC236}">
                <a16:creationId xmlns:a16="http://schemas.microsoft.com/office/drawing/2014/main" id="{3E5D6621-B1B9-4665-9CD8-42939EA62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68" y="3775016"/>
            <a:ext cx="2383298" cy="2133600"/>
          </a:xfrm>
          <a:prstGeom prst="rect">
            <a:avLst/>
          </a:prstGeom>
        </p:spPr>
      </p:pic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DC611BF2-893A-4D7D-AFCE-D64E9E313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09" y="3708725"/>
            <a:ext cx="2383535" cy="2133600"/>
          </a:xfrm>
          <a:prstGeom prst="rect">
            <a:avLst/>
          </a:prstGeom>
        </p:spPr>
      </p:pic>
      <p:pic>
        <p:nvPicPr>
          <p:cNvPr id="34" name="Picture 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233063-C9D6-41FE-A68A-510E9DDF11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01" y="3821194"/>
            <a:ext cx="2385567" cy="2133600"/>
          </a:xfrm>
          <a:prstGeom prst="rect">
            <a:avLst/>
          </a:prstGeom>
        </p:spPr>
      </p:pic>
      <p:pic>
        <p:nvPicPr>
          <p:cNvPr id="36" name="Picture 35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898215EC-8568-47B5-8B8E-91E1CDBC39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01" y="1575125"/>
            <a:ext cx="2381268" cy="2133600"/>
          </a:xfrm>
          <a:prstGeom prst="rect">
            <a:avLst/>
          </a:prstGeom>
        </p:spPr>
      </p:pic>
      <p:pic>
        <p:nvPicPr>
          <p:cNvPr id="38" name="Picture 37" descr="A picture containing chart&#10;&#10;Description automatically generated">
            <a:extLst>
              <a:ext uri="{FF2B5EF4-FFF2-40B4-BE49-F238E27FC236}">
                <a16:creationId xmlns:a16="http://schemas.microsoft.com/office/drawing/2014/main" id="{963C6D1B-C5B0-43DC-ADD2-097700A074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91" y="1586837"/>
            <a:ext cx="2383298" cy="2133600"/>
          </a:xfrm>
          <a:prstGeom prst="rect">
            <a:avLst/>
          </a:prstGeom>
        </p:spPr>
      </p:pic>
      <p:pic>
        <p:nvPicPr>
          <p:cNvPr id="40" name="Picture 39" descr="Arrow&#10;&#10;Description automatically generated">
            <a:extLst>
              <a:ext uri="{FF2B5EF4-FFF2-40B4-BE49-F238E27FC236}">
                <a16:creationId xmlns:a16="http://schemas.microsoft.com/office/drawing/2014/main" id="{1B91EC70-692C-46C5-B433-D7C44DC99D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030" y="3775016"/>
            <a:ext cx="2381268" cy="2133600"/>
          </a:xfrm>
          <a:prstGeom prst="rect">
            <a:avLst/>
          </a:prstGeom>
        </p:spPr>
      </p:pic>
      <p:pic>
        <p:nvPicPr>
          <p:cNvPr id="42" name="Picture 41" descr="Diagram, venn diagram&#10;&#10;Description automatically generated">
            <a:extLst>
              <a:ext uri="{FF2B5EF4-FFF2-40B4-BE49-F238E27FC236}">
                <a16:creationId xmlns:a16="http://schemas.microsoft.com/office/drawing/2014/main" id="{58C51EEE-C385-441B-B0C5-57EB508685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680" y="1575125"/>
            <a:ext cx="2381268" cy="2133600"/>
          </a:xfrm>
          <a:prstGeom prst="rect">
            <a:avLst/>
          </a:prstGeom>
        </p:spPr>
      </p:pic>
      <p:pic>
        <p:nvPicPr>
          <p:cNvPr id="44" name="Picture 43" descr="A logo with a graphic design&#10;&#10;Description automatically generated with low confidence">
            <a:extLst>
              <a:ext uri="{FF2B5EF4-FFF2-40B4-BE49-F238E27FC236}">
                <a16:creationId xmlns:a16="http://schemas.microsoft.com/office/drawing/2014/main" id="{03CE2414-75EC-4205-B596-783C261D67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8" y="1489425"/>
            <a:ext cx="2383535" cy="2133600"/>
          </a:xfrm>
          <a:prstGeom prst="rect">
            <a:avLst/>
          </a:prstGeom>
        </p:spPr>
      </p:pic>
      <p:pic>
        <p:nvPicPr>
          <p:cNvPr id="46" name="Picture 45" descr="Logo&#10;&#10;Description automatically generated">
            <a:extLst>
              <a:ext uri="{FF2B5EF4-FFF2-40B4-BE49-F238E27FC236}">
                <a16:creationId xmlns:a16="http://schemas.microsoft.com/office/drawing/2014/main" id="{92FFEA99-A743-462B-882B-89C475013A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75" y="1620349"/>
            <a:ext cx="2383535" cy="2133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7E1EAA-F150-87A9-0D4E-2C9E55FABA89}"/>
              </a:ext>
            </a:extLst>
          </p:cNvPr>
          <p:cNvSpPr/>
          <p:nvPr/>
        </p:nvSpPr>
        <p:spPr>
          <a:xfrm>
            <a:off x="1768380" y="845277"/>
            <a:ext cx="8655240" cy="5965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can demonstrate readiness through Work-Based Learning. </a:t>
            </a:r>
          </a:p>
        </p:txBody>
      </p:sp>
    </p:spTree>
    <p:extLst>
      <p:ext uri="{BB962C8B-B14F-4D97-AF65-F5344CB8AC3E}">
        <p14:creationId xmlns:p14="http://schemas.microsoft.com/office/powerpoint/2010/main" val="26311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AF9B1-8489-4E02-892C-21B200C73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615553"/>
          </a:xfrm>
        </p:spPr>
        <p:txBody>
          <a:bodyPr/>
          <a:lstStyle/>
          <a:p>
            <a:r>
              <a:rPr lang="en-US" sz="40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Graduation Requirements Contact &amp;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A9816-683A-4B72-8512-B0753BE6F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17" y="1483649"/>
            <a:ext cx="8861097" cy="4532607"/>
          </a:xfrm>
        </p:spPr>
        <p:txBody>
          <a:bodyPr/>
          <a:lstStyle/>
          <a:p>
            <a:pPr algn="l"/>
            <a:r>
              <a:rPr lang="en-US" sz="2333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Graduation Requirements Office Hours</a:t>
            </a:r>
            <a:r>
              <a:rPr lang="en-US" sz="2333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Biweekly from August - May on Wednesday’s from 3:30-4:30pm and Friday’s from 9:30-10:30am we’ll host open office hours. Register for </a:t>
            </a:r>
            <a:r>
              <a:rPr lang="en-US" sz="2333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Graduation Requirements Office Hours</a:t>
            </a:r>
            <a:r>
              <a:rPr lang="en-US" sz="2333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US" sz="2333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33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Graduation Requirements Inbox</a:t>
            </a:r>
            <a:r>
              <a:rPr lang="en-US" sz="2333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33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gradrequirements@education.ohio.gov</a:t>
            </a:r>
            <a:endParaRPr lang="en-US" sz="2333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333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333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Graduation Requirements Webpage</a:t>
            </a:r>
            <a:r>
              <a:rPr lang="en-US" sz="2333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Ohio’s Long-term Graduation Requirements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4F87C-C0B3-4E57-ADFA-51766135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9"/>
            <a:fld id="{79463015-ABDD-44E9-850F-7B4794200E02}" type="slidenum">
              <a:rPr lang="en-US">
                <a:solidFill>
                  <a:srgbClr val="FFFFFF">
                    <a:lumMod val="95000"/>
                  </a:srgbClr>
                </a:solidFill>
              </a:rPr>
              <a:pPr defTabSz="457159"/>
              <a:t>47</a:t>
            </a:fld>
            <a:endParaRPr lang="en-US">
              <a:solidFill>
                <a:srgbClr val="FFFFFF">
                  <a:lumMod val="95000"/>
                </a:srgbClr>
              </a:solidFill>
            </a:endParaRPr>
          </a:p>
        </p:txBody>
      </p:sp>
      <p:pic>
        <p:nvPicPr>
          <p:cNvPr id="9" name="Picture 8" descr="Qr code">
            <a:extLst>
              <a:ext uri="{FF2B5EF4-FFF2-40B4-BE49-F238E27FC236}">
                <a16:creationId xmlns:a16="http://schemas.microsoft.com/office/drawing/2014/main" id="{D0DD9A97-0D9B-8F6A-EF63-421A86B33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65" y="1210998"/>
            <a:ext cx="2205043" cy="220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3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B15E9A-E695-4AA0-8A66-647E87AAD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46"/>
          <a:stretch/>
        </p:blipFill>
        <p:spPr>
          <a:xfrm>
            <a:off x="1981200" y="-43543"/>
            <a:ext cx="8686800" cy="644434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81200" y="1232876"/>
            <a:ext cx="8229600" cy="18672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4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5A6DD7-B458-4371-A737-C7BA62889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75" t="12188" r="5221" b="76885"/>
          <a:stretch/>
        </p:blipFill>
        <p:spPr>
          <a:xfrm>
            <a:off x="2303578" y="32563"/>
            <a:ext cx="7008125" cy="12263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F4C27-7BC9-4B2D-9DE6-355CF98DB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98" t="56127" r="9851" b="29946"/>
          <a:stretch/>
        </p:blipFill>
        <p:spPr>
          <a:xfrm>
            <a:off x="2303578" y="1523044"/>
            <a:ext cx="5164348" cy="1447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EC94A2-3072-47C7-918F-FA38D82B4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169" y="4938548"/>
            <a:ext cx="2595968" cy="508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A8AFC8-3663-45EC-8F4C-C1751BDD5D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923" r="951"/>
          <a:stretch/>
        </p:blipFill>
        <p:spPr>
          <a:xfrm>
            <a:off x="2627989" y="4053379"/>
            <a:ext cx="6503159" cy="22791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B1AE72-3EA4-4786-9355-1E2A185CACF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77548" y="1683533"/>
            <a:ext cx="2060501" cy="20605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2C08F4-8ECC-4E4D-BCAD-5BCEE3982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59" y="4758443"/>
            <a:ext cx="2112509" cy="86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DF1B-C95D-BFB3-3D35-471C1FDC7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Ohio Department of Education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F9D1E7B-C642-3B27-51B3-9454B52099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504861"/>
              </p:ext>
            </p:extLst>
          </p:nvPr>
        </p:nvGraphicFramePr>
        <p:xfrm>
          <a:off x="1883228" y="1224643"/>
          <a:ext cx="8425543" cy="4789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806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DEB8C-9EEB-4CEC-8E4F-AA2ECB21C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25" y="238836"/>
            <a:ext cx="5695092" cy="682497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000"/>
              <a:t>Thank you for joining us!</a:t>
            </a:r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8" name="Graphic 7" descr="Email">
            <a:extLst>
              <a:ext uri="{FF2B5EF4-FFF2-40B4-BE49-F238E27FC236}">
                <a16:creationId xmlns:a16="http://schemas.microsoft.com/office/drawing/2014/main" id="{950229C1-FDA9-4F20-B297-17348BB81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224" y="4099096"/>
            <a:ext cx="1198533" cy="11985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CDC53-369B-4D16-9AD1-35CE602A4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877" y="1636708"/>
            <a:ext cx="8492883" cy="11985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0">
                <a:solidFill>
                  <a:schemeClr val="tx1"/>
                </a:solidFill>
              </a:rPr>
              <a:t>Please take a moment to fill out our brief survey</a:t>
            </a:r>
          </a:p>
          <a:p>
            <a:pPr marL="0" indent="0">
              <a:buNone/>
            </a:pPr>
            <a:endParaRPr lang="en-US" sz="1200" b="1"/>
          </a:p>
          <a:p>
            <a:pPr marL="0" indent="0">
              <a:buNone/>
            </a:pPr>
            <a:r>
              <a:rPr lang="en-US" sz="2000" b="1"/>
              <a:t>Feedback Survey Link:  </a:t>
            </a:r>
            <a:r>
              <a:rPr lang="en-US" sz="2000" b="1">
                <a:solidFill>
                  <a:srgbClr val="FF0000"/>
                </a:solidFill>
                <a:hlinkClick r:id="rId4"/>
              </a:rPr>
              <a:t>https://www.surveymonkey.com/r/V965FVK</a:t>
            </a:r>
            <a:r>
              <a:rPr lang="en-US" sz="2000" b="1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en-US" sz="20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052B5D-C520-4036-8607-27B2E6DFD16E}"/>
              </a:ext>
            </a:extLst>
          </p:cNvPr>
          <p:cNvSpPr txBox="1"/>
          <p:nvPr/>
        </p:nvSpPr>
        <p:spPr>
          <a:xfrm>
            <a:off x="1876568" y="4144364"/>
            <a:ext cx="67010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more information about Ohio Tech Prep: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Ohio Tech Prep Regional Centers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https://education.ohio.gov/Topics/Career-Tech/College-Tech-Prep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277B17-801A-4ECB-BA1E-666DD8D59B42}"/>
              </a:ext>
            </a:extLst>
          </p:cNvPr>
          <p:cNvCxnSpPr>
            <a:cxnSpLocks/>
          </p:cNvCxnSpPr>
          <p:nvPr/>
        </p:nvCxnSpPr>
        <p:spPr>
          <a:xfrm>
            <a:off x="1364776" y="3391468"/>
            <a:ext cx="89119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C585AED-9CC4-4192-825F-526614F5C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5344" y="4099096"/>
            <a:ext cx="1857802" cy="1857802"/>
          </a:xfrm>
          <a:prstGeom prst="rect">
            <a:avLst/>
          </a:prstGeom>
        </p:spPr>
      </p:pic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DD1EAFF5-09B1-077F-72FC-37AE7C693E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303" y="687701"/>
            <a:ext cx="2349953" cy="234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9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FAD9606-863B-1F44-A236-EE7DF988AC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34EE2B-49CC-442B-B5F4-F9864E718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A1AE617-059B-ED49-AD0C-8E1E4E930BF8}"/>
              </a:ext>
            </a:extLst>
          </p:cNvPr>
          <p:cNvSpPr/>
          <p:nvPr/>
        </p:nvSpPr>
        <p:spPr>
          <a:xfrm>
            <a:off x="9005278" y="1345051"/>
            <a:ext cx="403295" cy="3647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271D1D-C437-014E-9AD5-8E23847ED507}"/>
              </a:ext>
            </a:extLst>
          </p:cNvPr>
          <p:cNvGrpSpPr/>
          <p:nvPr/>
        </p:nvGrpSpPr>
        <p:grpSpPr>
          <a:xfrm>
            <a:off x="21616" y="276371"/>
            <a:ext cx="12192000" cy="1646240"/>
            <a:chOff x="25939" y="331645"/>
            <a:chExt cx="14630400" cy="19754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EAC7658-37D9-2048-9F98-C49ED0B8B69D}"/>
                </a:ext>
              </a:extLst>
            </p:cNvPr>
            <p:cNvGrpSpPr/>
            <p:nvPr/>
          </p:nvGrpSpPr>
          <p:grpSpPr>
            <a:xfrm>
              <a:off x="25939" y="331645"/>
              <a:ext cx="14630400" cy="1648870"/>
              <a:chOff x="-8320820" y="-1161921"/>
              <a:chExt cx="14630400" cy="164887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3C8F95C-2A63-4643-88BE-9198D5E64AB8}"/>
                  </a:ext>
                </a:extLst>
              </p:cNvPr>
              <p:cNvSpPr/>
              <p:nvPr/>
            </p:nvSpPr>
            <p:spPr>
              <a:xfrm>
                <a:off x="-8320820" y="-1143027"/>
                <a:ext cx="14630400" cy="16299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809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684D9E5-E001-3B45-8A19-9A6B82E430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5195330" y="-1102194"/>
                <a:ext cx="942711" cy="105497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4DA428D-D50F-4B48-88F5-E5A9FFBF96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206552" y="-911534"/>
                <a:ext cx="828603" cy="673649"/>
              </a:xfrm>
              <a:prstGeom prst="rect">
                <a:avLst/>
              </a:prstGeom>
            </p:spPr>
          </p:pic>
          <p:pic>
            <p:nvPicPr>
              <p:cNvPr id="9" name="Picture 8" descr="facebook-logo.jpg">
                <a:extLst>
                  <a:ext uri="{FF2B5EF4-FFF2-40B4-BE49-F238E27FC236}">
                    <a16:creationId xmlns:a16="http://schemas.microsoft.com/office/drawing/2014/main" id="{EFB86831-C1DB-4B4F-8FBE-FF593354A8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4993" y="-881825"/>
                <a:ext cx="1403066" cy="55655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912A1A1-4F68-7543-9CA8-8FD41B39F5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480308" y="-1161921"/>
                <a:ext cx="1104419" cy="126391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5BB8058-8DF5-404E-9D3F-16FB404464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288270" y="-1118118"/>
                <a:ext cx="1104419" cy="1011902"/>
              </a:xfrm>
              <a:prstGeom prst="rect">
                <a:avLst/>
              </a:prstGeom>
            </p:spPr>
          </p:pic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3CDF013-111E-BC47-8BBE-8417486E809E}"/>
                </a:ext>
              </a:extLst>
            </p:cNvPr>
            <p:cNvSpPr/>
            <p:nvPr/>
          </p:nvSpPr>
          <p:spPr>
            <a:xfrm>
              <a:off x="4515338" y="1761657"/>
              <a:ext cx="483954" cy="4377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26CADD-BC6B-754B-9BFB-B9096E085E22}"/>
                </a:ext>
              </a:extLst>
            </p:cNvPr>
            <p:cNvSpPr/>
            <p:nvPr/>
          </p:nvSpPr>
          <p:spPr>
            <a:xfrm>
              <a:off x="2688548" y="1326899"/>
              <a:ext cx="9130979" cy="9417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srgbClr val="52505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@OHEducation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40116F3-539D-4D4D-96D5-AC2D569D32CB}"/>
                </a:ext>
              </a:extLst>
            </p:cNvPr>
            <p:cNvSpPr/>
            <p:nvPr/>
          </p:nvSpPr>
          <p:spPr>
            <a:xfrm>
              <a:off x="11457898" y="1869417"/>
              <a:ext cx="483954" cy="4377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BA0F6-1B8A-41B6-88AE-64703E00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463015-ABDD-44E9-850F-7B4794200E02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8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CE1A1-12CD-4E68-ADF2-00D24D6F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463015-ABDD-44E9-850F-7B4794200E02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60A21B-81FF-4DF0-84F5-41A6DF73D09E}"/>
              </a:ext>
            </a:extLst>
          </p:cNvPr>
          <p:cNvSpPr/>
          <p:nvPr/>
        </p:nvSpPr>
        <p:spPr>
          <a:xfrm>
            <a:off x="0" y="3435455"/>
            <a:ext cx="12192000" cy="29175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3E1B7F-CC0F-4798-84CF-BE751FCCD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4984"/>
            <a:ext cx="12191999" cy="1692771"/>
          </a:xfrm>
          <a:noFill/>
        </p:spPr>
        <p:txBody>
          <a:bodyPr/>
          <a:lstStyle/>
          <a:p>
            <a:r>
              <a:rPr lang="en-US" sz="550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 your learning </a:t>
            </a:r>
            <a:br>
              <a:rPr lang="en-US" sz="550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50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with us!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05C576-F03E-49E7-B0F1-3799FD710325}"/>
              </a:ext>
            </a:extLst>
          </p:cNvPr>
          <p:cNvSpPr txBox="1">
            <a:spLocks/>
          </p:cNvSpPr>
          <p:nvPr/>
        </p:nvSpPr>
        <p:spPr>
          <a:xfrm>
            <a:off x="0" y="2001822"/>
            <a:ext cx="12192000" cy="84638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74A7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#MyOhioClassroom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A66C49-5B7B-455B-88D4-9B28D33D03AB}"/>
              </a:ext>
            </a:extLst>
          </p:cNvPr>
          <p:cNvSpPr txBox="1">
            <a:spLocks/>
          </p:cNvSpPr>
          <p:nvPr/>
        </p:nvSpPr>
        <p:spPr>
          <a:xfrm>
            <a:off x="-2" y="4138174"/>
            <a:ext cx="12192000" cy="84638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Celebrate educators!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1F3B27-B9CE-4F88-9CB8-BD4661B77C53}"/>
              </a:ext>
            </a:extLst>
          </p:cNvPr>
          <p:cNvSpPr txBox="1">
            <a:spLocks/>
          </p:cNvSpPr>
          <p:nvPr/>
        </p:nvSpPr>
        <p:spPr>
          <a:xfrm>
            <a:off x="0" y="4998349"/>
            <a:ext cx="12191998" cy="76944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00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#OhioLovesTeachers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E9B150-FC38-4E87-869B-CE0D231BF62D}"/>
              </a:ext>
            </a:extLst>
          </p:cNvPr>
          <p:cNvCxnSpPr>
            <a:cxnSpLocks/>
          </p:cNvCxnSpPr>
          <p:nvPr/>
        </p:nvCxnSpPr>
        <p:spPr>
          <a:xfrm>
            <a:off x="0" y="3451226"/>
            <a:ext cx="12192000" cy="0"/>
          </a:xfrm>
          <a:prstGeom prst="line">
            <a:avLst/>
          </a:prstGeom>
          <a:ln w="111125">
            <a:solidFill>
              <a:srgbClr val="BA8F1B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F49E8A3-A631-4FEC-92BC-EBA33D3317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59" y="3011122"/>
            <a:ext cx="1289144" cy="1048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0C50C3-06B0-4B5D-B3AF-0F7F3A69C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799" y="2927194"/>
            <a:ext cx="1216571" cy="121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08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6D317-31B5-409A-A9A5-448493E0A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10129" y="7680957"/>
            <a:ext cx="802342" cy="46125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48613" rtl="0" eaLnBrk="1" latinLnBrk="0" hangingPunct="1">
              <a:defRPr sz="2400" kern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463015-ABDD-44E9-850F-7B4794200E0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3AFDA1-1014-479D-8369-6CF12853A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2" y="1671592"/>
            <a:ext cx="4430295" cy="692497"/>
          </a:xfrm>
        </p:spPr>
        <p:txBody>
          <a:bodyPr/>
          <a:lstStyle/>
          <a:p>
            <a:r>
              <a:rPr lang="en-US" sz="4500"/>
              <a:t>Today’s Agenda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52BFCB-C33D-49CB-A3A6-95C3E4B6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1" y="0"/>
            <a:ext cx="6096000" cy="6323258"/>
          </a:xfrm>
          <a:prstGeom prst="rect">
            <a:avLst/>
          </a:prstGeom>
          <a:solidFill>
            <a:srgbClr val="77AB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C263F4-8101-4249-BC13-994FEF66F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6000" y="1251230"/>
            <a:ext cx="609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530BDB-0EB7-4763-8D32-3B253FA5F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783" y="400697"/>
            <a:ext cx="4294384" cy="524645"/>
          </a:xfrm>
        </p:spPr>
        <p:txBody>
          <a:bodyPr anchor="ctr"/>
          <a:lstStyle/>
          <a:p>
            <a:pPr marL="0" indent="0">
              <a:buNone/>
            </a:pPr>
            <a:r>
              <a:rPr lang="en-US" sz="3000">
                <a:solidFill>
                  <a:schemeClr val="bg1"/>
                </a:solidFill>
              </a:rPr>
              <a:t>Accountability &amp; Reporting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3F8E655-AF63-44A3-A657-9EC2D37B6651}"/>
              </a:ext>
            </a:extLst>
          </p:cNvPr>
          <p:cNvSpPr txBox="1">
            <a:spLocks/>
          </p:cNvSpPr>
          <p:nvPr/>
        </p:nvSpPr>
        <p:spPr>
          <a:xfrm>
            <a:off x="6394781" y="1581356"/>
            <a:ext cx="5638469" cy="66263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>
                <a:solidFill>
                  <a:schemeClr val="bg1"/>
                </a:solidFill>
              </a:rPr>
              <a:t>Learning Agreements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7935E3-0FA0-497F-ABB1-6A2506C75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394782" y="2956863"/>
            <a:ext cx="5335336" cy="70291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62CCFF-3EB1-44DA-979B-F6D5D8695294}"/>
              </a:ext>
            </a:extLst>
          </p:cNvPr>
          <p:cNvSpPr txBox="1">
            <a:spLocks/>
          </p:cNvSpPr>
          <p:nvPr/>
        </p:nvSpPr>
        <p:spPr>
          <a:xfrm>
            <a:off x="6394779" y="3140513"/>
            <a:ext cx="5782280" cy="52464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>
                <a:solidFill>
                  <a:schemeClr val="bg1"/>
                </a:solidFill>
              </a:rPr>
              <a:t>Business Partner Incentives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15C0E33-9CDC-4596-B318-403D0FE63017}"/>
              </a:ext>
            </a:extLst>
          </p:cNvPr>
          <p:cNvSpPr txBox="1">
            <a:spLocks/>
          </p:cNvSpPr>
          <p:nvPr/>
        </p:nvSpPr>
        <p:spPr>
          <a:xfrm>
            <a:off x="6394781" y="5488098"/>
            <a:ext cx="3276599" cy="52464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>
                <a:solidFill>
                  <a:schemeClr val="bg1"/>
                </a:solidFill>
              </a:rPr>
              <a:t>Questions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20656A-A98F-4C2F-BDC7-3E1C51697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6000" y="2609408"/>
            <a:ext cx="609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5446F4-95D6-401D-B588-8052D39B2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6000" y="3980953"/>
            <a:ext cx="609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0B4860-80D8-490A-BA6C-78497C137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6001" y="5245553"/>
            <a:ext cx="609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6F91BE-2A6F-4322-ACEF-A939959E7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6001" y="6323258"/>
            <a:ext cx="609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D8D7731-B00A-48BD-9B9A-06AA35889013}"/>
              </a:ext>
            </a:extLst>
          </p:cNvPr>
          <p:cNvSpPr txBox="1">
            <a:spLocks/>
          </p:cNvSpPr>
          <p:nvPr/>
        </p:nvSpPr>
        <p:spPr>
          <a:xfrm>
            <a:off x="6394783" y="4311665"/>
            <a:ext cx="5532634" cy="52464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>
                <a:solidFill>
                  <a:schemeClr val="bg1"/>
                </a:solidFill>
              </a:rPr>
              <a:t>Graduation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424367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1B70-4A73-43FB-A8FA-6597A50A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Work-Based Learning?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BC8944A-24F7-4EE9-93AC-E7B1A155CA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6350" y="1053242"/>
          <a:ext cx="11379301" cy="4751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539B6-47EC-465B-9C60-3AA8F7714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59"/>
            <a:fld id="{79463015-ABDD-44E9-850F-7B4794200E02}" type="slidenum">
              <a:rPr lang="en-US">
                <a:solidFill>
                  <a:srgbClr val="FFFFFF">
                    <a:lumMod val="95000"/>
                  </a:srgbClr>
                </a:solidFill>
              </a:rPr>
              <a:pPr defTabSz="457159"/>
              <a:t>7</a:t>
            </a:fld>
            <a:endParaRPr lang="en-US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A9B41-C377-A143-7D52-3559B1FE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 Accountability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DFD35B-F9FA-1CB2-4AA3-92D9F2DD9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657455"/>
            <a:ext cx="4958698" cy="2216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CBE7D-F700-2951-97A2-1F91B000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40FF20-B5AA-2422-8756-ECFD4A13CABA}"/>
              </a:ext>
            </a:extLst>
          </p:cNvPr>
          <p:cNvSpPr txBox="1"/>
          <p:nvPr/>
        </p:nvSpPr>
        <p:spPr>
          <a:xfrm>
            <a:off x="936852" y="1611623"/>
            <a:ext cx="46895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Work-based learning is a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Program Quality Indicator of Performance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under the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Ohio Perkins V Plan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This accountability measure is limited to students in career-technical education programs; It is calculated at the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Career-Technical Planning District level.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93B7AC-477A-F038-0D0A-9150F9C2F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266" y="4381317"/>
            <a:ext cx="8429468" cy="1007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3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5EAAC-BD3A-7CE3-104B-029B489E3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Accountability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FBFB4-8C16-81C4-6895-CE5560B4A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7154"/>
            <a:ext cx="10972800" cy="511775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/>
              <a:t>Work-based learning is a part of the Ohio School Report Cards.</a:t>
            </a:r>
          </a:p>
          <a:p>
            <a:pPr marL="0" indent="0">
              <a:buNone/>
            </a:pPr>
            <a:endParaRPr lang="en-U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35690-A8A3-08AD-2188-772277B7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3015-ABDD-44E9-850F-7B4794200E0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027A96-C243-E1F8-7DBE-397DF129E239}"/>
              </a:ext>
            </a:extLst>
          </p:cNvPr>
          <p:cNvSpPr txBox="1"/>
          <p:nvPr/>
        </p:nvSpPr>
        <p:spPr>
          <a:xfrm>
            <a:off x="2601685" y="2027855"/>
            <a:ext cx="69886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Career-Technical Planning District Report Card,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work-based learning is part of the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Career and Postsecondary Readiness Component.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2DD461-99B4-FAA3-ED91-3D3512F7A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45" y="3567201"/>
            <a:ext cx="5454301" cy="2122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05AB25-84B5-94C1-4569-2848AD5B4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700" y="3429000"/>
            <a:ext cx="4929468" cy="2275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065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Default Color Scheme">
      <a:dk1>
        <a:srgbClr val="000000"/>
      </a:dk1>
      <a:lt1>
        <a:srgbClr val="FFFFFF"/>
      </a:lt1>
      <a:dk2>
        <a:srgbClr val="202945"/>
      </a:dk2>
      <a:lt2>
        <a:srgbClr val="EEEAE3"/>
      </a:lt2>
      <a:accent1>
        <a:srgbClr val="73A5CB"/>
      </a:accent1>
      <a:accent2>
        <a:srgbClr val="6F0C1A"/>
      </a:accent2>
      <a:accent3>
        <a:srgbClr val="92AF3C"/>
      </a:accent3>
      <a:accent4>
        <a:srgbClr val="535050"/>
      </a:accent4>
      <a:accent5>
        <a:srgbClr val="F10117"/>
      </a:accent5>
      <a:accent6>
        <a:srgbClr val="D19D0D"/>
      </a:accent6>
      <a:hlink>
        <a:srgbClr val="0055B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Default Color Scheme">
      <a:dk1>
        <a:srgbClr val="000000"/>
      </a:dk1>
      <a:lt1>
        <a:srgbClr val="FFFFFF"/>
      </a:lt1>
      <a:dk2>
        <a:srgbClr val="202945"/>
      </a:dk2>
      <a:lt2>
        <a:srgbClr val="EEEAE3"/>
      </a:lt2>
      <a:accent1>
        <a:srgbClr val="73A5CB"/>
      </a:accent1>
      <a:accent2>
        <a:srgbClr val="6F0C1A"/>
      </a:accent2>
      <a:accent3>
        <a:srgbClr val="92AF3C"/>
      </a:accent3>
      <a:accent4>
        <a:srgbClr val="535050"/>
      </a:accent4>
      <a:accent5>
        <a:srgbClr val="F10117"/>
      </a:accent5>
      <a:accent6>
        <a:srgbClr val="D19D0D"/>
      </a:accent6>
      <a:hlink>
        <a:srgbClr val="0055B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idescreen Template 10" id="{24F709CE-1D02-4D06-A5CF-22CE5159A399}" vid="{CCBE41BC-BEED-40DB-9507-27BDBB421F34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1953</Words>
  <Application>Microsoft Office PowerPoint</Application>
  <PresentationFormat>Widescreen</PresentationFormat>
  <Paragraphs>325</Paragraphs>
  <Slides>52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Arial</vt:lpstr>
      <vt:lpstr>Arial,Sans-Serif</vt:lpstr>
      <vt:lpstr>Calibri</vt:lpstr>
      <vt:lpstr>Segoe UI</vt:lpstr>
      <vt:lpstr>Symbol</vt:lpstr>
      <vt:lpstr>Times New Roman</vt:lpstr>
      <vt:lpstr>1_Office Theme</vt:lpstr>
      <vt:lpstr>2_Office Theme</vt:lpstr>
      <vt:lpstr>Office Theme</vt:lpstr>
      <vt:lpstr>1_Office Theme</vt:lpstr>
      <vt:lpstr>3_Office Theme</vt:lpstr>
      <vt:lpstr>4_Office Theme</vt:lpstr>
      <vt:lpstr>Work-Based Learning Series Session 2</vt:lpstr>
      <vt:lpstr>Ohio Tech Prep Chief Administrators</vt:lpstr>
      <vt:lpstr>PowerPoint Presentation</vt:lpstr>
      <vt:lpstr>PowerPoint Presentation</vt:lpstr>
      <vt:lpstr>Ohio Department of Education</vt:lpstr>
      <vt:lpstr>Today’s Agenda</vt:lpstr>
      <vt:lpstr>Why Work-Based Learning?</vt:lpstr>
      <vt:lpstr>Federal Accountability</vt:lpstr>
      <vt:lpstr>State Accountability</vt:lpstr>
      <vt:lpstr>State Accountability</vt:lpstr>
      <vt:lpstr>State Accountability</vt:lpstr>
      <vt:lpstr>State Accountability</vt:lpstr>
      <vt:lpstr>Local Accountability</vt:lpstr>
      <vt:lpstr>Local Accountability</vt:lpstr>
      <vt:lpstr>“Start with Why”</vt:lpstr>
      <vt:lpstr>Work-Based Learning Reporting</vt:lpstr>
      <vt:lpstr>Helpful Tips</vt:lpstr>
      <vt:lpstr>PowerPoint Presentation</vt:lpstr>
      <vt:lpstr>Learning Agreements</vt:lpstr>
      <vt:lpstr>Learning Agreements</vt:lpstr>
      <vt:lpstr>Learning Outcomes</vt:lpstr>
      <vt:lpstr>Evidence of Positive Evaluations</vt:lpstr>
      <vt:lpstr>Evidence of Positive Evaluations</vt:lpstr>
      <vt:lpstr>Roles &amp; Responsibilities</vt:lpstr>
      <vt:lpstr>Roles &amp; Responsibilities</vt:lpstr>
      <vt:lpstr>PowerPoint Presentation</vt:lpstr>
      <vt:lpstr>Tax Credit Certificate for Work-Based Learning Experiences</vt:lpstr>
      <vt:lpstr>What Businesses are Eligible?</vt:lpstr>
      <vt:lpstr>Important Definitions</vt:lpstr>
      <vt:lpstr>Tax Credit and Funding Limits</vt:lpstr>
      <vt:lpstr>Required Information</vt:lpstr>
      <vt:lpstr>Student Information</vt:lpstr>
      <vt:lpstr>Accessing Document</vt:lpstr>
      <vt:lpstr>Creating Document</vt:lpstr>
      <vt:lpstr>Example ODDEX Form</vt:lpstr>
      <vt:lpstr>Application Process</vt:lpstr>
      <vt:lpstr>OHID and SAFE Account</vt:lpstr>
      <vt:lpstr>For more information, visit the Department website.</vt:lpstr>
      <vt:lpstr>Senate Bill 166: Workers Compensation</vt:lpstr>
      <vt:lpstr>IT’S HERE!</vt:lpstr>
      <vt:lpstr>PowerPoint Presentation</vt:lpstr>
      <vt:lpstr>Ohio’s Long-Term Graduation Requirements</vt:lpstr>
      <vt:lpstr>Graduation Requirements: Credits </vt:lpstr>
      <vt:lpstr>PowerPoint Presentation</vt:lpstr>
      <vt:lpstr>Competency Alternative: Career Readiness </vt:lpstr>
      <vt:lpstr>PowerPoint Presentation</vt:lpstr>
      <vt:lpstr>Graduation Requirements Contact &amp; Support</vt:lpstr>
      <vt:lpstr>Questions?</vt:lpstr>
      <vt:lpstr>PowerPoint Presentation</vt:lpstr>
      <vt:lpstr>Thank you for joining us!</vt:lpstr>
      <vt:lpstr>PowerPoint Presentation</vt:lpstr>
      <vt:lpstr>Share your learning  community with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Work-Based Learning Series Session 2</dc:title>
  <dc:creator>Bartlett, Brenna</dc:creator>
  <cp:lastModifiedBy>Hunt, Pamela</cp:lastModifiedBy>
  <cp:revision>2</cp:revision>
  <dcterms:created xsi:type="dcterms:W3CDTF">2022-11-10T18:05:05Z</dcterms:created>
  <dcterms:modified xsi:type="dcterms:W3CDTF">2022-11-16T20:11:58Z</dcterms:modified>
</cp:coreProperties>
</file>