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1"/>
  </p:notesMasterIdLst>
  <p:sldIdLst>
    <p:sldId id="4436" r:id="rId2"/>
    <p:sldId id="4421" r:id="rId3"/>
    <p:sldId id="4435" r:id="rId4"/>
    <p:sldId id="4431" r:id="rId5"/>
    <p:sldId id="256" r:id="rId6"/>
    <p:sldId id="257" r:id="rId7"/>
    <p:sldId id="258" r:id="rId8"/>
    <p:sldId id="259" r:id="rId9"/>
    <p:sldId id="260" r:id="rId10"/>
    <p:sldId id="261" r:id="rId11"/>
    <p:sldId id="262" r:id="rId12"/>
    <p:sldId id="263" r:id="rId13"/>
    <p:sldId id="264" r:id="rId14"/>
    <p:sldId id="265" r:id="rId15"/>
    <p:sldId id="267" r:id="rId16"/>
    <p:sldId id="268" r:id="rId17"/>
    <p:sldId id="269" r:id="rId18"/>
    <p:sldId id="4437" r:id="rId19"/>
    <p:sldId id="443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E21FC-F3EF-41CE-B943-49EAA76F4B35}" v="2" dt="2023-11-03T13:56:35.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95048" autoAdjust="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13900-64FB-4930-84F3-7BF5CE143C6F}"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E4A4A-61CB-48EF-87D3-8049F64A3103}" type="slidenum">
              <a:rPr lang="en-US" smtClean="0"/>
              <a:t>‹#›</a:t>
            </a:fld>
            <a:endParaRPr lang="en-US"/>
          </a:p>
        </p:txBody>
      </p:sp>
    </p:spTree>
    <p:extLst>
      <p:ext uri="{BB962C8B-B14F-4D97-AF65-F5344CB8AC3E}">
        <p14:creationId xmlns:p14="http://schemas.microsoft.com/office/powerpoint/2010/main" val="179449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802534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9434039ae5_0_14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9434039ae5_0_14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200">
                <a:latin typeface="Arial"/>
                <a:ea typeface="Arial"/>
                <a:cs typeface="Arial"/>
                <a:sym typeface="Arial"/>
              </a:rPr>
              <a:t>We offer you:</a:t>
            </a:r>
            <a:endParaRPr sz="1200">
              <a:latin typeface="Arial"/>
              <a:ea typeface="Arial"/>
              <a:cs typeface="Arial"/>
              <a:sym typeface="Arial"/>
            </a:endParaRPr>
          </a:p>
          <a:p>
            <a:pPr marL="0" lvl="0" indent="0" algn="l" rtl="0">
              <a:lnSpc>
                <a:spcPct val="90000"/>
              </a:lnSpc>
              <a:spcBef>
                <a:spcPts val="800"/>
              </a:spcBef>
              <a:spcAft>
                <a:spcPts val="0"/>
              </a:spcAft>
              <a:buNone/>
            </a:pPr>
            <a:endParaRPr sz="1200">
              <a:latin typeface="Arial"/>
              <a:ea typeface="Arial"/>
              <a:cs typeface="Arial"/>
              <a:sym typeface="Arial"/>
            </a:endParaRPr>
          </a:p>
          <a:p>
            <a:pPr marL="457200" lvl="0" indent="-304800" algn="l" rtl="0">
              <a:lnSpc>
                <a:spcPct val="90000"/>
              </a:lnSpc>
              <a:spcBef>
                <a:spcPts val="800"/>
              </a:spcBef>
              <a:spcAft>
                <a:spcPts val="0"/>
              </a:spcAft>
              <a:buClr>
                <a:schemeClr val="dk1"/>
              </a:buClr>
              <a:buSzPts val="1200"/>
              <a:buChar char="•"/>
            </a:pPr>
            <a:r>
              <a:rPr lang="en" sz="1200">
                <a:latin typeface="Arial"/>
                <a:ea typeface="Arial"/>
                <a:cs typeface="Arial"/>
                <a:sym typeface="Arial"/>
              </a:rPr>
              <a:t>Be the champion of your industry with students and educators. </a:t>
            </a:r>
            <a:endParaRPr sz="1200">
              <a:latin typeface="Arial"/>
              <a:ea typeface="Arial"/>
              <a:cs typeface="Arial"/>
              <a:sym typeface="Arial"/>
            </a:endParaRPr>
          </a:p>
          <a:p>
            <a:pPr marL="457200" lvl="0" indent="-304800" algn="l" rtl="0">
              <a:lnSpc>
                <a:spcPct val="90000"/>
              </a:lnSpc>
              <a:spcBef>
                <a:spcPts val="0"/>
              </a:spcBef>
              <a:spcAft>
                <a:spcPts val="0"/>
              </a:spcAft>
              <a:buClr>
                <a:schemeClr val="dk1"/>
              </a:buClr>
              <a:buSzPts val="1200"/>
              <a:buChar char="•"/>
            </a:pPr>
            <a:r>
              <a:rPr lang="en" sz="1200">
                <a:latin typeface="Arial"/>
                <a:ea typeface="Arial"/>
                <a:cs typeface="Arial"/>
                <a:sym typeface="Arial"/>
              </a:rPr>
              <a:t>Improve long-term brand brand association (career titles, college majors, certifications). </a:t>
            </a:r>
            <a:endParaRPr sz="1200">
              <a:latin typeface="Arial"/>
              <a:ea typeface="Arial"/>
              <a:cs typeface="Arial"/>
              <a:sym typeface="Arial"/>
            </a:endParaRPr>
          </a:p>
          <a:p>
            <a:pPr marL="457200" lvl="0" indent="-304800" algn="l" rtl="0">
              <a:lnSpc>
                <a:spcPct val="90000"/>
              </a:lnSpc>
              <a:spcBef>
                <a:spcPts val="0"/>
              </a:spcBef>
              <a:spcAft>
                <a:spcPts val="0"/>
              </a:spcAft>
              <a:buClr>
                <a:schemeClr val="dk1"/>
              </a:buClr>
              <a:buSzPts val="1200"/>
              <a:buChar char="•"/>
            </a:pPr>
            <a:r>
              <a:rPr lang="en" sz="1200">
                <a:latin typeface="Arial"/>
                <a:ea typeface="Arial"/>
                <a:cs typeface="Arial"/>
                <a:sym typeface="Arial"/>
              </a:rPr>
              <a:t>Support students, schools, and disadvantaged populations.</a:t>
            </a:r>
            <a:endParaRPr sz="1200">
              <a:latin typeface="Arial"/>
              <a:ea typeface="Arial"/>
              <a:cs typeface="Arial"/>
              <a:sym typeface="Arial"/>
            </a:endParaRPr>
          </a:p>
          <a:p>
            <a:pPr marL="457200" lvl="0" indent="-304800" algn="l" rtl="0">
              <a:lnSpc>
                <a:spcPct val="90000"/>
              </a:lnSpc>
              <a:spcBef>
                <a:spcPts val="0"/>
              </a:spcBef>
              <a:spcAft>
                <a:spcPts val="0"/>
              </a:spcAft>
              <a:buClr>
                <a:schemeClr val="dk1"/>
              </a:buClr>
              <a:buSzPts val="1200"/>
              <a:buChar char="•"/>
            </a:pPr>
            <a:r>
              <a:rPr lang="en" sz="1200">
                <a:latin typeface="Arial"/>
                <a:ea typeface="Arial"/>
                <a:cs typeface="Arial"/>
                <a:sym typeface="Arial"/>
              </a:rPr>
              <a:t>Take ownership of social responsibility, economic development, and growth narratives. </a:t>
            </a:r>
            <a:endParaRPr sz="12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p:txBody>
      </p:sp>
      <p:sp>
        <p:nvSpPr>
          <p:cNvPr id="320" name="Google Shape;320;g29434039ae5_0_14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9434039ae5_0_15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9434039ae5_0_157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Arial"/>
                <a:ea typeface="Arial"/>
                <a:cs typeface="Arial"/>
                <a:sym typeface="Arial"/>
              </a:rPr>
              <a:t>At each of these stages we are looking for employers to sponsor these careers, certifications, and opportunities.</a:t>
            </a:r>
            <a:endParaRPr sz="1200">
              <a:latin typeface="Arial"/>
              <a:ea typeface="Arial"/>
              <a:cs typeface="Arial"/>
              <a:sym typeface="Arial"/>
            </a:endParaRPr>
          </a:p>
          <a:p>
            <a:pPr marL="0" lvl="0" indent="0" algn="l" rtl="0">
              <a:spcBef>
                <a:spcPts val="0"/>
              </a:spcBef>
              <a:spcAft>
                <a:spcPts val="0"/>
              </a:spcAft>
              <a:buNone/>
            </a:pPr>
            <a:br>
              <a:rPr lang="en" sz="1200">
                <a:latin typeface="Arial"/>
                <a:ea typeface="Arial"/>
                <a:cs typeface="Arial"/>
                <a:sym typeface="Arial"/>
              </a:rPr>
            </a:br>
            <a:r>
              <a:rPr lang="en" sz="1200">
                <a:latin typeface="Arial"/>
                <a:ea typeface="Arial"/>
                <a:cs typeface="Arial"/>
                <a:sym typeface="Arial"/>
              </a:rPr>
              <a:t>The employers who are featured here will have prominent access to millions of students around the country. </a:t>
            </a: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r>
              <a:rPr lang="en" sz="1200">
                <a:latin typeface="Arial"/>
                <a:ea typeface="Arial"/>
                <a:cs typeface="Arial"/>
                <a:sym typeface="Arial"/>
              </a:rPr>
              <a:t>You will also be seen by the educators, counselors, and parents who are influencing decisions. </a:t>
            </a:r>
            <a:endParaRPr sz="1200">
              <a:latin typeface="Arial"/>
              <a:ea typeface="Arial"/>
              <a:cs typeface="Arial"/>
              <a:sym typeface="Arial"/>
            </a:endParaRPr>
          </a:p>
        </p:txBody>
      </p:sp>
      <p:sp>
        <p:nvSpPr>
          <p:cNvPr id="347" name="Google Shape;347;g29434039ae5_0_15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9434039ae5_0_17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29434039ae5_0_17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200" dirty="0">
              <a:solidFill>
                <a:schemeClr val="dk1"/>
              </a:solidFill>
            </a:endParaRPr>
          </a:p>
          <a:p>
            <a:pPr marL="457200" lvl="0" indent="0" algn="l" rtl="0">
              <a:lnSpc>
                <a:spcPct val="115000"/>
              </a:lnSpc>
              <a:spcBef>
                <a:spcPts val="0"/>
              </a:spcBef>
              <a:spcAft>
                <a:spcPts val="0"/>
              </a:spcAft>
              <a:buNone/>
            </a:pPr>
            <a:endParaRPr sz="1200" dirty="0">
              <a:solidFill>
                <a:srgbClr val="1D1C1D"/>
              </a:solidFill>
            </a:endParaRPr>
          </a:p>
          <a:p>
            <a:pPr marL="457200" lvl="0" indent="-304800" algn="l" rtl="0">
              <a:lnSpc>
                <a:spcPct val="115000"/>
              </a:lnSpc>
              <a:spcBef>
                <a:spcPts val="0"/>
              </a:spcBef>
              <a:spcAft>
                <a:spcPts val="0"/>
              </a:spcAft>
              <a:buClr>
                <a:schemeClr val="dk1"/>
              </a:buClr>
              <a:buSzPts val="1200"/>
              <a:buChar char="-"/>
            </a:pPr>
            <a:r>
              <a:rPr lang="en" sz="1200" dirty="0">
                <a:solidFill>
                  <a:srgbClr val="1D1C1D"/>
                </a:solidFill>
              </a:rPr>
              <a:t>This is a visual of the problem we are helping to solve! </a:t>
            </a:r>
            <a:endParaRPr sz="1200" dirty="0">
              <a:solidFill>
                <a:srgbClr val="1D1C1D"/>
              </a:solidFill>
            </a:endParaRPr>
          </a:p>
          <a:p>
            <a:pPr marL="457200" lvl="0" indent="-304800" algn="l" rtl="0">
              <a:lnSpc>
                <a:spcPct val="115000"/>
              </a:lnSpc>
              <a:spcBef>
                <a:spcPts val="0"/>
              </a:spcBef>
              <a:spcAft>
                <a:spcPts val="0"/>
              </a:spcAft>
              <a:buClr>
                <a:schemeClr val="dk1"/>
              </a:buClr>
              <a:buSzPts val="1200"/>
              <a:buChar char="-"/>
            </a:pPr>
            <a:r>
              <a:rPr lang="en" sz="1200" dirty="0">
                <a:solidFill>
                  <a:srgbClr val="1D1C1D"/>
                </a:solidFill>
              </a:rPr>
              <a:t>Our goal is to bring awareness to candidates of careers in industries they may not have known they were a fit for or even existed.</a:t>
            </a:r>
            <a:endParaRPr sz="1200" dirty="0">
              <a:solidFill>
                <a:srgbClr val="1D1C1D"/>
              </a:solidFill>
            </a:endParaRPr>
          </a:p>
          <a:p>
            <a:pPr marL="457200" lvl="0" indent="-304800" algn="l" rtl="0">
              <a:lnSpc>
                <a:spcPct val="115000"/>
              </a:lnSpc>
              <a:spcBef>
                <a:spcPts val="0"/>
              </a:spcBef>
              <a:spcAft>
                <a:spcPts val="0"/>
              </a:spcAft>
              <a:buClr>
                <a:schemeClr val="dk1"/>
              </a:buClr>
              <a:buSzPts val="1200"/>
              <a:buChar char="-"/>
            </a:pPr>
            <a:r>
              <a:rPr lang="en" sz="1200" dirty="0">
                <a:solidFill>
                  <a:srgbClr val="1D1C1D"/>
                </a:solidFill>
                <a:highlight>
                  <a:srgbClr val="EDF2FA"/>
                </a:highlight>
              </a:rPr>
              <a:t>For example, when you think of ___</a:t>
            </a:r>
            <a:r>
              <a:rPr lang="en" sz="1200" u="sng" dirty="0">
                <a:solidFill>
                  <a:srgbClr val="1D1C1D"/>
                </a:solidFill>
                <a:highlight>
                  <a:srgbClr val="EDF2FA"/>
                </a:highlight>
              </a:rPr>
              <a:t>(Industry)</a:t>
            </a:r>
            <a:r>
              <a:rPr lang="en" sz="1200" dirty="0">
                <a:solidFill>
                  <a:srgbClr val="1D1C1D"/>
                </a:solidFill>
                <a:highlight>
                  <a:srgbClr val="EDF2FA"/>
                </a:highlight>
              </a:rPr>
              <a:t>______________, you may not think of ___</a:t>
            </a:r>
            <a:r>
              <a:rPr lang="en" sz="1200" u="sng" dirty="0">
                <a:solidFill>
                  <a:srgbClr val="1D1C1D"/>
                </a:solidFill>
                <a:highlight>
                  <a:srgbClr val="EDF2FA"/>
                </a:highlight>
              </a:rPr>
              <a:t>(JOB)</a:t>
            </a:r>
            <a:r>
              <a:rPr lang="en" sz="1200" dirty="0">
                <a:solidFill>
                  <a:srgbClr val="1D1C1D"/>
                </a:solidFill>
                <a:highlight>
                  <a:srgbClr val="EDF2FA"/>
                </a:highlight>
              </a:rPr>
              <a:t>_________ as a possible career or job. Our system brings awareness to those with the aptitudes, or talents, to all the opportunities ___</a:t>
            </a:r>
            <a:r>
              <a:rPr lang="en" sz="1200" u="sng" dirty="0">
                <a:solidFill>
                  <a:srgbClr val="1D1C1D"/>
                </a:solidFill>
                <a:highlight>
                  <a:srgbClr val="EDF2FA"/>
                </a:highlight>
              </a:rPr>
              <a:t>(Industry)</a:t>
            </a:r>
            <a:r>
              <a:rPr lang="en" sz="1200" dirty="0">
                <a:solidFill>
                  <a:srgbClr val="1D1C1D"/>
                </a:solidFill>
                <a:highlight>
                  <a:srgbClr val="EDF2FA"/>
                </a:highlight>
              </a:rPr>
              <a:t>______________ offers. </a:t>
            </a:r>
            <a:endParaRPr sz="1200" dirty="0">
              <a:solidFill>
                <a:schemeClr val="dk1"/>
              </a:solidFill>
              <a:highlight>
                <a:srgbClr val="EDF2FA"/>
              </a:highlight>
            </a:endParaRPr>
          </a:p>
          <a:p>
            <a:pPr marL="0" lvl="0" indent="0" algn="l" rtl="0">
              <a:lnSpc>
                <a:spcPct val="115000"/>
              </a:lnSpc>
              <a:spcBef>
                <a:spcPts val="0"/>
              </a:spcBef>
              <a:spcAft>
                <a:spcPts val="0"/>
              </a:spcAft>
              <a:buNone/>
            </a:pPr>
            <a:endParaRPr sz="1200" dirty="0">
              <a:solidFill>
                <a:srgbClr val="1D1C1D"/>
              </a:solidFill>
            </a:endParaRPr>
          </a:p>
          <a:p>
            <a:pPr marL="0" lvl="0" indent="0" algn="l" rtl="0">
              <a:lnSpc>
                <a:spcPct val="115000"/>
              </a:lnSpc>
              <a:spcBef>
                <a:spcPts val="0"/>
              </a:spcBef>
              <a:spcAft>
                <a:spcPts val="0"/>
              </a:spcAft>
              <a:buNone/>
            </a:pPr>
            <a:endParaRPr sz="1200" dirty="0">
              <a:solidFill>
                <a:srgbClr val="1D1C1D"/>
              </a:solidFill>
            </a:endParaRPr>
          </a:p>
          <a:p>
            <a:pPr marL="457200" lvl="0" indent="-304800" algn="l" rtl="0">
              <a:lnSpc>
                <a:spcPct val="115000"/>
              </a:lnSpc>
              <a:spcBef>
                <a:spcPts val="0"/>
              </a:spcBef>
              <a:spcAft>
                <a:spcPts val="0"/>
              </a:spcAft>
              <a:buClr>
                <a:srgbClr val="1D1C1D"/>
              </a:buClr>
              <a:buSzPts val="1200"/>
              <a:buChar char="-"/>
            </a:pPr>
            <a:r>
              <a:rPr lang="en" sz="1200" dirty="0">
                <a:solidFill>
                  <a:srgbClr val="1D1C1D"/>
                </a:solidFill>
              </a:rPr>
              <a:t>Does this slide surprise you at all?</a:t>
            </a:r>
            <a:endParaRPr sz="1200" dirty="0">
              <a:solidFill>
                <a:srgbClr val="1D1C1D"/>
              </a:solidFill>
            </a:endParaRPr>
          </a:p>
          <a:p>
            <a:pPr marL="457200" lvl="0" indent="0" algn="l" rtl="0">
              <a:lnSpc>
                <a:spcPct val="115000"/>
              </a:lnSpc>
              <a:spcBef>
                <a:spcPts val="0"/>
              </a:spcBef>
              <a:spcAft>
                <a:spcPts val="0"/>
              </a:spcAft>
              <a:buNone/>
            </a:pPr>
            <a:endParaRPr sz="1200" dirty="0">
              <a:solidFill>
                <a:schemeClr val="dk1"/>
              </a:solidFill>
              <a:highlight>
                <a:srgbClr val="EDF2FA"/>
              </a:highlight>
            </a:endParaRPr>
          </a:p>
          <a:p>
            <a:pPr marL="0" lvl="0" indent="0" algn="l" rtl="0">
              <a:lnSpc>
                <a:spcPct val="115000"/>
              </a:lnSpc>
              <a:spcBef>
                <a:spcPts val="0"/>
              </a:spcBef>
              <a:spcAft>
                <a:spcPts val="0"/>
              </a:spcAft>
              <a:buNone/>
            </a:pPr>
            <a:endParaRPr sz="1200" dirty="0">
              <a:highlight>
                <a:srgbClr val="EDF2FA"/>
              </a:highlight>
            </a:endParaRPr>
          </a:p>
        </p:txBody>
      </p:sp>
      <p:sp>
        <p:nvSpPr>
          <p:cNvPr id="370" name="Google Shape;370;g29434039ae5_0_17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9434039ae5_0_10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latin typeface="Arial"/>
                <a:ea typeface="Arial"/>
                <a:cs typeface="Arial"/>
                <a:sym typeface="Arial"/>
              </a:rPr>
              <a:t>This is what the students see after they take their aptitude and career discovery assessment. </a:t>
            </a: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a:latin typeface="Arial"/>
                <a:ea typeface="Arial"/>
                <a:cs typeface="Arial"/>
                <a:sym typeface="Arial"/>
              </a:rPr>
              <a:t> </a:t>
            </a: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a:latin typeface="Arial"/>
                <a:ea typeface="Arial"/>
                <a:cs typeface="Arial"/>
                <a:sym typeface="Arial"/>
              </a:rPr>
              <a:t>The students can explore the aptitude wheel to see what superpowers they have, how they contribute as a team member, and more. </a:t>
            </a: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a:latin typeface="Arial"/>
                <a:ea typeface="Arial"/>
                <a:cs typeface="Arial"/>
                <a:sym typeface="Arial"/>
              </a:rPr>
              <a:t> </a:t>
            </a:r>
            <a:endParaRPr sz="1200">
              <a:latin typeface="Arial"/>
              <a:ea typeface="Arial"/>
              <a:cs typeface="Arial"/>
              <a:sym typeface="Arial"/>
            </a:endParaRPr>
          </a:p>
          <a:p>
            <a:pPr marL="0" lvl="0" indent="0" algn="l" rtl="0">
              <a:lnSpc>
                <a:spcPct val="115000"/>
              </a:lnSpc>
              <a:spcBef>
                <a:spcPts val="0"/>
              </a:spcBef>
              <a:spcAft>
                <a:spcPts val="0"/>
              </a:spcAft>
              <a:buNone/>
            </a:pPr>
            <a:r>
              <a:rPr lang="en" sz="1200">
                <a:latin typeface="Arial"/>
                <a:ea typeface="Arial"/>
                <a:cs typeface="Arial"/>
                <a:sym typeface="Arial"/>
              </a:rPr>
              <a:t>Lastly, students are directed by their counselors, teachers, or parents to view career matches. These career matches are built on the most recent data available from the U.S. government and suggestions are made to students using Artificial Intelligence built into the system.</a:t>
            </a:r>
            <a:endParaRPr sz="1200">
              <a:latin typeface="Arial"/>
              <a:ea typeface="Arial"/>
              <a:cs typeface="Arial"/>
              <a:sym typeface="Arial"/>
            </a:endParaRPr>
          </a:p>
        </p:txBody>
      </p:sp>
      <p:sp>
        <p:nvSpPr>
          <p:cNvPr id="388" name="Google Shape;388;g29434039ae5_0_10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9434039ae5_0_1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latin typeface="Arial"/>
                <a:ea typeface="Arial"/>
                <a:cs typeface="Arial"/>
                <a:sym typeface="Arial"/>
              </a:rPr>
              <a:t>Based on the students’ aptitudes they will see an assortment of career cards that they can explore. Again, these are the careers that best match their aptitudes and therefore are the careers that will come easiest to them.</a:t>
            </a:r>
            <a:endParaRPr sz="12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dirty="0">
                <a:latin typeface="Arial"/>
                <a:ea typeface="Arial"/>
                <a:cs typeface="Arial"/>
                <a:sym typeface="Arial"/>
              </a:rPr>
              <a:t> </a:t>
            </a:r>
            <a:endParaRPr sz="12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dirty="0">
                <a:latin typeface="Arial"/>
                <a:ea typeface="Arial"/>
                <a:cs typeface="Arial"/>
                <a:sym typeface="Arial"/>
              </a:rPr>
              <a:t>As students choose a career to explore, they are presented with a variety of information that helps them see and learn about this career. </a:t>
            </a:r>
            <a:endParaRPr sz="12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dirty="0">
                <a:latin typeface="Arial"/>
                <a:ea typeface="Arial"/>
                <a:cs typeface="Arial"/>
                <a:sym typeface="Arial"/>
              </a:rPr>
              <a:t> </a:t>
            </a:r>
            <a:endParaRPr sz="12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dirty="0">
                <a:latin typeface="Arial"/>
                <a:ea typeface="Arial"/>
                <a:cs typeface="Arial"/>
                <a:sym typeface="Arial"/>
              </a:rPr>
              <a:t>They see:</a:t>
            </a:r>
            <a:endParaRPr sz="12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dirty="0">
                <a:latin typeface="Arial"/>
                <a:ea typeface="Arial"/>
                <a:cs typeface="Arial"/>
                <a:sym typeface="Arial"/>
              </a:rPr>
              <a:t> </a:t>
            </a:r>
            <a:endParaRPr sz="12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dirty="0">
                <a:latin typeface="Arial"/>
                <a:ea typeface="Arial"/>
                <a:cs typeface="Arial"/>
                <a:sym typeface="Arial"/>
              </a:rPr>
              <a:t>A day in the life</a:t>
            </a:r>
            <a:endParaRPr sz="1200" dirty="0">
              <a:latin typeface="Arial"/>
              <a:ea typeface="Arial"/>
              <a:cs typeface="Arial"/>
              <a:sym typeface="Arial"/>
            </a:endParaRPr>
          </a:p>
          <a:p>
            <a:pPr marL="0" lvl="0" indent="0" algn="l" rtl="0">
              <a:lnSpc>
                <a:spcPct val="115000"/>
              </a:lnSpc>
              <a:spcBef>
                <a:spcPts val="0"/>
              </a:spcBef>
              <a:spcAft>
                <a:spcPts val="0"/>
              </a:spcAft>
              <a:buNone/>
            </a:pPr>
            <a:r>
              <a:rPr lang="en" sz="1200" dirty="0">
                <a:latin typeface="Arial"/>
                <a:ea typeface="Arial"/>
                <a:cs typeface="Arial"/>
                <a:sym typeface="Arial"/>
              </a:rPr>
              <a:t>Fit for this career for both aptitudes and interests</a:t>
            </a:r>
            <a:endParaRPr sz="1200" dirty="0">
              <a:latin typeface="Arial"/>
              <a:ea typeface="Arial"/>
              <a:cs typeface="Arial"/>
              <a:sym typeface="Arial"/>
            </a:endParaRPr>
          </a:p>
          <a:p>
            <a:pPr marL="0" lvl="0" indent="0" algn="l" rtl="0">
              <a:lnSpc>
                <a:spcPct val="115000"/>
              </a:lnSpc>
              <a:spcBef>
                <a:spcPts val="0"/>
              </a:spcBef>
              <a:spcAft>
                <a:spcPts val="0"/>
              </a:spcAft>
              <a:buNone/>
            </a:pPr>
            <a:r>
              <a:rPr lang="en" sz="1200" dirty="0">
                <a:latin typeface="Arial"/>
                <a:ea typeface="Arial"/>
                <a:cs typeface="Arial"/>
                <a:sym typeface="Arial"/>
              </a:rPr>
              <a:t>How they can get this career </a:t>
            </a:r>
            <a:endParaRPr sz="12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dirty="0">
                <a:latin typeface="Arial"/>
                <a:ea typeface="Arial"/>
                <a:cs typeface="Arial"/>
                <a:sym typeface="Arial"/>
              </a:rPr>
              <a:t>What schooling is required</a:t>
            </a:r>
            <a:endParaRPr sz="1200" dirty="0">
              <a:latin typeface="Arial"/>
              <a:ea typeface="Arial"/>
              <a:cs typeface="Arial"/>
              <a:sym typeface="Arial"/>
            </a:endParaRPr>
          </a:p>
          <a:p>
            <a:pPr marL="0" lvl="0" indent="0" algn="l" rtl="0">
              <a:lnSpc>
                <a:spcPct val="115000"/>
              </a:lnSpc>
              <a:spcBef>
                <a:spcPts val="0"/>
              </a:spcBef>
              <a:spcAft>
                <a:spcPts val="0"/>
              </a:spcAft>
              <a:buNone/>
            </a:pPr>
            <a:r>
              <a:rPr lang="en" sz="1200" dirty="0">
                <a:latin typeface="Arial"/>
                <a:ea typeface="Arial"/>
                <a:cs typeface="Arial"/>
                <a:sym typeface="Arial"/>
              </a:rPr>
              <a:t>Salary ranges and availability of jobs</a:t>
            </a:r>
            <a:endParaRPr sz="1200" dirty="0">
              <a:latin typeface="Arial"/>
              <a:ea typeface="Arial"/>
              <a:cs typeface="Arial"/>
              <a:sym typeface="Arial"/>
            </a:endParaRPr>
          </a:p>
        </p:txBody>
      </p:sp>
      <p:sp>
        <p:nvSpPr>
          <p:cNvPr id="394" name="Google Shape;394;g29434039ae5_0_1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9434039ae5_0_1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29434039ae5_0_1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latin typeface="Arial"/>
                <a:ea typeface="Arial"/>
                <a:cs typeface="Arial"/>
                <a:sym typeface="Arial"/>
              </a:rPr>
              <a:t>Employers are featured prominently for students. </a:t>
            </a:r>
            <a:endParaRPr sz="12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dirty="0">
                <a:latin typeface="Arial"/>
                <a:ea typeface="Arial"/>
                <a:cs typeface="Arial"/>
                <a:sym typeface="Arial"/>
              </a:rPr>
              <a:t> </a:t>
            </a:r>
            <a:endParaRPr sz="12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dirty="0">
                <a:latin typeface="Arial"/>
                <a:ea typeface="Arial"/>
                <a:cs typeface="Arial"/>
                <a:sym typeface="Arial"/>
              </a:rPr>
              <a:t>Employers can populate this information with career areas of interest, jobs, internships, or career information.  </a:t>
            </a:r>
            <a:endParaRPr sz="1200" dirty="0">
              <a:latin typeface="Arial"/>
              <a:ea typeface="Arial"/>
              <a:cs typeface="Arial"/>
              <a:sym typeface="Arial"/>
            </a:endParaRPr>
          </a:p>
        </p:txBody>
      </p:sp>
      <p:sp>
        <p:nvSpPr>
          <p:cNvPr id="401" name="Google Shape;401;g29434039ae5_0_11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u="sng" kern="100" dirty="0">
                <a:effectLst/>
                <a:latin typeface="Arial Narrow" panose="020B0606020202030204" pitchFamily="34" charset="0"/>
                <a:ea typeface="Calibri" panose="020F0502020204030204" pitchFamily="34" charset="0"/>
                <a:cs typeface="Times New Roman" panose="02020603050405020304" pitchFamily="18" charset="0"/>
              </a:rPr>
              <a:t>Student Requirements: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Complete YouScience before training day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Transcripts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Application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References</a:t>
            </a:r>
            <a:endParaRPr lang="en-US" sz="1200" b="1" u="sng" kern="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kern="100" dirty="0">
                <a:effectLst/>
                <a:latin typeface="Arial Narrow" panose="020B0606020202030204" pitchFamily="34" charset="0"/>
                <a:ea typeface="Calibri" panose="020F0502020204030204" pitchFamily="34" charset="0"/>
                <a:cs typeface="Times New Roman" panose="02020603050405020304" pitchFamily="18" charset="0"/>
              </a:rPr>
              <a:t>Timeline: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effectLst/>
                <a:latin typeface="Arial Narrow" panose="020B0606020202030204" pitchFamily="34" charset="0"/>
                <a:ea typeface="Calibri" panose="020F0502020204030204" pitchFamily="34" charset="0"/>
                <a:cs typeface="Times New Roman" panose="02020603050405020304" pitchFamily="18" charset="0"/>
              </a:rPr>
              <a:t>8:00</a:t>
            </a: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 Arrival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effectLst/>
                <a:latin typeface="Arial Narrow" panose="020B0606020202030204" pitchFamily="34" charset="0"/>
                <a:ea typeface="Calibri" panose="020F0502020204030204" pitchFamily="34" charset="0"/>
                <a:cs typeface="Times New Roman" panose="02020603050405020304" pitchFamily="18" charset="0"/>
              </a:rPr>
              <a:t>8:10-8:30</a:t>
            </a: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 Open Session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effectLst/>
                <a:latin typeface="Arial Narrow" panose="020B0606020202030204" pitchFamily="34" charset="0"/>
                <a:ea typeface="Calibri" panose="020F0502020204030204" pitchFamily="34" charset="0"/>
                <a:cs typeface="Times New Roman" panose="02020603050405020304" pitchFamily="18" charset="0"/>
              </a:rPr>
              <a:t>8:30-9:45</a:t>
            </a: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 Session 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15-minute break</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effectLst/>
                <a:latin typeface="Arial Narrow" panose="020B0606020202030204" pitchFamily="34" charset="0"/>
                <a:ea typeface="Calibri" panose="020F0502020204030204" pitchFamily="34" charset="0"/>
                <a:cs typeface="Times New Roman" panose="02020603050405020304" pitchFamily="18" charset="0"/>
              </a:rPr>
              <a:t>10:00-11:15</a:t>
            </a: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 Session 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15-minute break</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effectLst/>
                <a:latin typeface="Arial Narrow" panose="020B0606020202030204" pitchFamily="34" charset="0"/>
                <a:ea typeface="Calibri" panose="020F0502020204030204" pitchFamily="34" charset="0"/>
                <a:cs typeface="Times New Roman" panose="02020603050405020304" pitchFamily="18" charset="0"/>
              </a:rPr>
              <a:t>11:30-12:45</a:t>
            </a: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 Lunch</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15-minute break</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effectLst/>
                <a:latin typeface="Arial Narrow" panose="020B0606020202030204" pitchFamily="34" charset="0"/>
                <a:ea typeface="Calibri" panose="020F0502020204030204" pitchFamily="34" charset="0"/>
                <a:cs typeface="Times New Roman" panose="02020603050405020304" pitchFamily="18" charset="0"/>
              </a:rPr>
              <a:t>1:00-2:15</a:t>
            </a: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 session 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15-minute break</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effectLst/>
                <a:latin typeface="Arial Narrow" panose="020B0606020202030204" pitchFamily="34" charset="0"/>
                <a:ea typeface="Calibri" panose="020F0502020204030204" pitchFamily="34" charset="0"/>
                <a:cs typeface="Times New Roman" panose="02020603050405020304" pitchFamily="18" charset="0"/>
              </a:rPr>
              <a:t>2:30-3:00</a:t>
            </a: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 Closing Session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kern="100" dirty="0">
                <a:effectLst/>
                <a:latin typeface="Arial Narrow" panose="020B0606020202030204" pitchFamily="34" charset="0"/>
                <a:ea typeface="Calibri" panose="020F0502020204030204" pitchFamily="34" charset="0"/>
                <a:cs typeface="Times New Roman" panose="02020603050405020304" pitchFamily="18" charset="0"/>
              </a:rPr>
              <a:t>Possible Session Leaders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Session 1: Bank Representation,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Session 2: Clothes the Work, Kara (Imperial Express)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Session 3: Jen, ?</a:t>
            </a:r>
          </a:p>
          <a:p>
            <a:pPr marL="342900" marR="0" lvl="0" indent="-342900">
              <a:lnSpc>
                <a:spcPct val="107000"/>
              </a:lnSpc>
              <a:spcBef>
                <a:spcPts val="0"/>
              </a:spcBef>
              <a:spcAft>
                <a:spcPts val="800"/>
              </a:spcAft>
              <a:buFont typeface="Symbol" panose="05050102010706020507" pitchFamily="18" charset="2"/>
              <a:buChar char=""/>
            </a:pPr>
            <a:r>
              <a:rPr lang="en-US" sz="1200" b="1" u="sng" kern="100" dirty="0">
                <a:effectLst/>
                <a:latin typeface="Arial Narrow" panose="020B0606020202030204" pitchFamily="34" charset="0"/>
                <a:ea typeface="Calibri" panose="020F0502020204030204" pitchFamily="34" charset="0"/>
                <a:cs typeface="Times New Roman" panose="02020603050405020304" pitchFamily="18" charset="0"/>
              </a:rPr>
              <a:t>Available to help: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Kaitlyn Tyler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Amy Donahoe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Raphael Allen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kern="100" dirty="0">
                <a:effectLst/>
                <a:latin typeface="Arial Narrow" panose="020B0606020202030204" pitchFamily="34" charset="0"/>
                <a:ea typeface="Calibri" panose="020F0502020204030204" pitchFamily="34" charset="0"/>
                <a:cs typeface="Times New Roman" panose="02020603050405020304" pitchFamily="18" charset="0"/>
              </a:rPr>
              <a:t>Location: </a:t>
            </a: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Brinkman Building?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kern="100" dirty="0">
                <a:effectLst/>
                <a:latin typeface="Arial Narrow" panose="020B0606020202030204" pitchFamily="34" charset="0"/>
                <a:ea typeface="Calibri" panose="020F0502020204030204" pitchFamily="34" charset="0"/>
                <a:cs typeface="Times New Roman" panose="02020603050405020304" pitchFamily="18" charset="0"/>
              </a:rPr>
              <a:t>Workshop Needs: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Workbook</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Community resources added.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Notebook and Pens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14086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9434039ae5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9434039ae5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Helvetica Neue Light"/>
              <a:ea typeface="Helvetica Neue Light"/>
              <a:cs typeface="Helvetica Neue Light"/>
              <a:sym typeface="Helvetica Neue Light"/>
            </a:endParaRPr>
          </a:p>
          <a:p>
            <a:pPr marL="0" lvl="0" indent="0" algn="l" rtl="0">
              <a:spcBef>
                <a:spcPts val="0"/>
              </a:spcBef>
              <a:spcAft>
                <a:spcPts val="0"/>
              </a:spcAft>
              <a:buNone/>
            </a:pPr>
            <a:r>
              <a:rPr lang="en" sz="1200">
                <a:latin typeface="Helvetica Neue Light"/>
                <a:ea typeface="Helvetica Neue Light"/>
                <a:cs typeface="Helvetica Neue Light"/>
                <a:sym typeface="Helvetica Neue Light"/>
              </a:rPr>
              <a:t>We know that waiting to get in front of talent once they graduate college is way too late. </a:t>
            </a:r>
            <a:endParaRPr sz="1200">
              <a:latin typeface="Helvetica Neue Light"/>
              <a:ea typeface="Helvetica Neue Light"/>
              <a:cs typeface="Helvetica Neue Light"/>
              <a:sym typeface="Helvetica Neue Light"/>
            </a:endParaRPr>
          </a:p>
          <a:p>
            <a:pPr marL="0" lvl="0" indent="0" algn="l" rtl="0">
              <a:spcBef>
                <a:spcPts val="0"/>
              </a:spcBef>
              <a:spcAft>
                <a:spcPts val="0"/>
              </a:spcAft>
              <a:buNone/>
            </a:pPr>
            <a:r>
              <a:rPr lang="en" sz="1200">
                <a:latin typeface="Helvetica Neue Light"/>
                <a:ea typeface="Helvetica Neue Light"/>
                <a:cs typeface="Helvetica Neue Light"/>
                <a:sym typeface="Helvetica Neue Light"/>
              </a:rPr>
              <a:t>Don’t you wish you were in front of today’s talent three years ago?</a:t>
            </a:r>
            <a:endParaRPr sz="1200">
              <a:latin typeface="Helvetica Neue Light"/>
              <a:ea typeface="Helvetica Neue Light"/>
              <a:cs typeface="Helvetica Neue Light"/>
              <a:sym typeface="Helvetica Neue Light"/>
            </a:endParaRPr>
          </a:p>
          <a:p>
            <a:pPr marL="0" lvl="0" indent="0" algn="l" rtl="0">
              <a:spcBef>
                <a:spcPts val="0"/>
              </a:spcBef>
              <a:spcAft>
                <a:spcPts val="0"/>
              </a:spcAft>
              <a:buNone/>
            </a:pPr>
            <a:endParaRPr sz="1200">
              <a:latin typeface="Helvetica Neue Light"/>
              <a:ea typeface="Helvetica Neue Light"/>
              <a:cs typeface="Helvetica Neue Light"/>
              <a:sym typeface="Helvetica Neue Light"/>
            </a:endParaRPr>
          </a:p>
          <a:p>
            <a:pPr marL="0" lvl="0" indent="0" algn="l" rtl="0">
              <a:spcBef>
                <a:spcPts val="0"/>
              </a:spcBef>
              <a:spcAft>
                <a:spcPts val="0"/>
              </a:spcAft>
              <a:buNone/>
            </a:pPr>
            <a:r>
              <a:rPr lang="en" sz="1200">
                <a:latin typeface="Helvetica Neue Light"/>
                <a:ea typeface="Helvetica Neue Light"/>
                <a:cs typeface="Helvetica Neue Light"/>
                <a:sym typeface="Helvetica Neue Light"/>
              </a:rPr>
              <a:t>Let’s see how we are working to bridge the gap between education and workforce. </a:t>
            </a:r>
            <a:endParaRPr sz="1200">
              <a:latin typeface="Helvetica Neue Light"/>
              <a:ea typeface="Helvetica Neue Light"/>
              <a:cs typeface="Helvetica Neue Light"/>
              <a:sym typeface="Helvetica Neue 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9434039ae5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9434039ae5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latin typeface="Helvetica Neue Light"/>
              <a:ea typeface="Helvetica Neue Light"/>
              <a:cs typeface="Helvetica Neue Light"/>
              <a:sym typeface="Helvetica Neue 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9434039ae5_0_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9434039ae5_0_4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Helvetica Neue"/>
              <a:ea typeface="Helvetica Neue"/>
              <a:cs typeface="Helvetica Neue"/>
              <a:sym typeface="Helvetica Neue"/>
            </a:endParaRPr>
          </a:p>
        </p:txBody>
      </p:sp>
      <p:sp>
        <p:nvSpPr>
          <p:cNvPr id="247" name="Google Shape;247;g29434039ae5_0_4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9434039ae5_0_5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9434039ae5_0_5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Helvetica Neue"/>
              <a:ea typeface="Helvetica Neue"/>
              <a:cs typeface="Helvetica Neue"/>
              <a:sym typeface="Helvetica Neue"/>
            </a:endParaRPr>
          </a:p>
        </p:txBody>
      </p:sp>
      <p:sp>
        <p:nvSpPr>
          <p:cNvPr id="257" name="Google Shape;257;g29434039ae5_0_5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9434039ae5_0_6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9434039ae5_0_6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Helvetica Neue"/>
              <a:buChar char="-"/>
            </a:pPr>
            <a:r>
              <a:rPr lang="en" sz="1200">
                <a:latin typeface="Helvetica Neue"/>
                <a:ea typeface="Helvetica Neue"/>
                <a:cs typeface="Helvetica Neue"/>
                <a:sym typeface="Helvetica Neue"/>
              </a:rPr>
              <a:t>YouScience offers multiple avenues to reach your target audience. </a:t>
            </a:r>
            <a:endParaRPr sz="1200">
              <a:latin typeface="Helvetica Neue"/>
              <a:ea typeface="Helvetica Neue"/>
              <a:cs typeface="Helvetica Neue"/>
              <a:sym typeface="Helvetica Neue"/>
            </a:endParaRPr>
          </a:p>
          <a:p>
            <a:pPr marL="457200" lvl="0" indent="-304800" algn="l" rtl="0">
              <a:spcBef>
                <a:spcPts val="0"/>
              </a:spcBef>
              <a:spcAft>
                <a:spcPts val="0"/>
              </a:spcAft>
              <a:buSzPts val="1200"/>
              <a:buFont typeface="Helvetica Neue"/>
              <a:buChar char="-"/>
            </a:pPr>
            <a:endParaRPr sz="1200">
              <a:latin typeface="Helvetica Neue"/>
              <a:ea typeface="Helvetica Neue"/>
              <a:cs typeface="Helvetica Neue"/>
              <a:sym typeface="Helvetica Neue"/>
            </a:endParaRPr>
          </a:p>
          <a:p>
            <a:pPr marL="457200" lvl="0" indent="-304800" algn="l" rtl="0">
              <a:spcBef>
                <a:spcPts val="0"/>
              </a:spcBef>
              <a:spcAft>
                <a:spcPts val="0"/>
              </a:spcAft>
              <a:buSzPts val="1200"/>
              <a:buFont typeface="Helvetica Neue"/>
              <a:buChar char="-"/>
            </a:pPr>
            <a:r>
              <a:rPr lang="en" sz="1200">
                <a:latin typeface="Helvetica Neue"/>
                <a:ea typeface="Helvetica Neue"/>
                <a:cs typeface="Helvetica Neue"/>
                <a:sym typeface="Helvetica Neue"/>
              </a:rPr>
              <a:t>Connecting with talent early helps solve a lot of common workforce issues we are seeing in today’s climate.</a:t>
            </a:r>
            <a:endParaRPr sz="1200">
              <a:latin typeface="Helvetica Neue"/>
              <a:ea typeface="Helvetica Neue"/>
              <a:cs typeface="Helvetica Neue"/>
              <a:sym typeface="Helvetica Neue"/>
            </a:endParaRPr>
          </a:p>
          <a:p>
            <a:pPr marL="0" lvl="0" indent="0" algn="l" rtl="0">
              <a:spcBef>
                <a:spcPts val="0"/>
              </a:spcBef>
              <a:spcAft>
                <a:spcPts val="0"/>
              </a:spcAft>
              <a:buNone/>
            </a:pPr>
            <a:endParaRPr sz="1200">
              <a:latin typeface="Helvetica Neue"/>
              <a:ea typeface="Helvetica Neue"/>
              <a:cs typeface="Helvetica Neue"/>
              <a:sym typeface="Helvetica Neue"/>
            </a:endParaRPr>
          </a:p>
          <a:p>
            <a:pPr marL="0" lvl="0" indent="0" algn="l" rtl="0">
              <a:spcBef>
                <a:spcPts val="0"/>
              </a:spcBef>
              <a:spcAft>
                <a:spcPts val="0"/>
              </a:spcAft>
              <a:buNone/>
            </a:pPr>
            <a:r>
              <a:rPr lang="en" sz="1200">
                <a:latin typeface="Helvetica Neue"/>
                <a:ea typeface="Helvetica Neue"/>
                <a:cs typeface="Helvetica Neue"/>
                <a:sym typeface="Helvetica Neue"/>
              </a:rPr>
              <a:t>Finding candidates with aptitudes in your industry is critical.</a:t>
            </a:r>
            <a:endParaRPr sz="1200">
              <a:latin typeface="Helvetica Neue"/>
              <a:ea typeface="Helvetica Neue"/>
              <a:cs typeface="Helvetica Neue"/>
              <a:sym typeface="Helvetica Neue"/>
            </a:endParaRPr>
          </a:p>
          <a:p>
            <a:pPr marL="0" lvl="0" indent="0" algn="l" rtl="0">
              <a:spcBef>
                <a:spcPts val="0"/>
              </a:spcBef>
              <a:spcAft>
                <a:spcPts val="0"/>
              </a:spcAft>
              <a:buNone/>
            </a:pPr>
            <a:endParaRPr sz="1200">
              <a:latin typeface="Helvetica Neue"/>
              <a:ea typeface="Helvetica Neue"/>
              <a:cs typeface="Helvetica Neue"/>
              <a:sym typeface="Helvetica Neue"/>
            </a:endParaRPr>
          </a:p>
          <a:p>
            <a:pPr marL="0" lvl="0" indent="0" algn="l" rtl="0">
              <a:spcBef>
                <a:spcPts val="0"/>
              </a:spcBef>
              <a:spcAft>
                <a:spcPts val="0"/>
              </a:spcAft>
              <a:buNone/>
            </a:pPr>
            <a:r>
              <a:rPr lang="en" sz="1200">
                <a:latin typeface="Helvetica Neue"/>
                <a:ea typeface="Helvetica Neue"/>
                <a:cs typeface="Helvetica Neue"/>
                <a:sym typeface="Helvetica Neue"/>
              </a:rPr>
              <a:t>Identifying candidates who are often underrepresented allows you to target a more diversified talent pool.  </a:t>
            </a:r>
            <a:endParaRPr sz="1200">
              <a:latin typeface="Helvetica Neue"/>
              <a:ea typeface="Helvetica Neue"/>
              <a:cs typeface="Helvetica Neue"/>
              <a:sym typeface="Helvetica Neue"/>
            </a:endParaRPr>
          </a:p>
          <a:p>
            <a:pPr marL="0" lvl="0" indent="0" algn="l" rtl="0">
              <a:spcBef>
                <a:spcPts val="0"/>
              </a:spcBef>
              <a:spcAft>
                <a:spcPts val="0"/>
              </a:spcAft>
              <a:buNone/>
            </a:pPr>
            <a:endParaRPr sz="1200">
              <a:latin typeface="Helvetica Neue"/>
              <a:ea typeface="Helvetica Neue"/>
              <a:cs typeface="Helvetica Neue"/>
              <a:sym typeface="Helvetica Neue"/>
            </a:endParaRPr>
          </a:p>
          <a:p>
            <a:pPr marL="0" lvl="0" indent="0" algn="l" rtl="0">
              <a:spcBef>
                <a:spcPts val="0"/>
              </a:spcBef>
              <a:spcAft>
                <a:spcPts val="0"/>
              </a:spcAft>
              <a:buNone/>
            </a:pPr>
            <a:r>
              <a:rPr lang="en" sz="1200">
                <a:latin typeface="Helvetica Neue"/>
                <a:ea typeface="Helvetica Neue"/>
                <a:cs typeface="Helvetica Neue"/>
                <a:sym typeface="Helvetica Neue"/>
              </a:rPr>
              <a:t>Connecting with candidates who have the skills needed for your roles helps you maximize your investment in interns and apprentices. </a:t>
            </a:r>
            <a:endParaRPr sz="1200">
              <a:latin typeface="Helvetica Neue"/>
              <a:ea typeface="Helvetica Neue"/>
              <a:cs typeface="Helvetica Neue"/>
              <a:sym typeface="Helvetica Neue"/>
            </a:endParaRPr>
          </a:p>
        </p:txBody>
      </p:sp>
      <p:sp>
        <p:nvSpPr>
          <p:cNvPr id="268" name="Google Shape;268;g29434039ae5_0_6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9434039ae5_0_13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9434039ae5_0_137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latin typeface="Arial"/>
                <a:ea typeface="Arial"/>
                <a:cs typeface="Arial"/>
                <a:sym typeface="Arial"/>
              </a:rPr>
              <a:t>As we wrap up, let me share what we are and what we’re not.</a:t>
            </a:r>
            <a:endParaRPr sz="12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20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 sz="1200">
                <a:latin typeface="Arial"/>
                <a:ea typeface="Arial"/>
                <a:cs typeface="Arial"/>
                <a:sym typeface="Arial"/>
              </a:rPr>
              <a:t>First, we are not a recruiting company like indeed, monster, handshake, etc. Those companies fill that role well and we are not attempting to enter that space. </a:t>
            </a:r>
            <a:endParaRPr sz="12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20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 sz="1200">
                <a:latin typeface="Arial"/>
                <a:ea typeface="Arial"/>
                <a:cs typeface="Arial"/>
                <a:sym typeface="Arial"/>
              </a:rPr>
              <a:t>What we are is:</a:t>
            </a:r>
            <a:endParaRPr sz="12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200">
              <a:latin typeface="Arial"/>
              <a:ea typeface="Arial"/>
              <a:cs typeface="Arial"/>
              <a:sym typeface="Arial"/>
            </a:endParaRPr>
          </a:p>
          <a:p>
            <a:pPr marL="457200" lvl="0" indent="-304800" algn="l" rtl="0">
              <a:lnSpc>
                <a:spcPct val="90000"/>
              </a:lnSpc>
              <a:spcBef>
                <a:spcPts val="800"/>
              </a:spcBef>
              <a:spcAft>
                <a:spcPts val="0"/>
              </a:spcAft>
              <a:buClr>
                <a:schemeClr val="dk1"/>
              </a:buClr>
              <a:buSzPts val="1200"/>
              <a:buFont typeface="Helvetica Neue"/>
              <a:buAutoNum type="arabicPeriod"/>
            </a:pPr>
            <a:r>
              <a:rPr lang="en" sz="1200">
                <a:latin typeface="Helvetica Neue"/>
                <a:ea typeface="Helvetica Neue"/>
                <a:cs typeface="Helvetica Neue"/>
                <a:sym typeface="Helvetica Neue"/>
              </a:rPr>
              <a:t>A proven technology that aligns students with best-fit careers based on aptitudes and certify industry skills</a:t>
            </a:r>
            <a:endParaRPr sz="1200">
              <a:latin typeface="Helvetica Neue"/>
              <a:ea typeface="Helvetica Neue"/>
              <a:cs typeface="Helvetica Neue"/>
              <a:sym typeface="Helvetica Neue"/>
            </a:endParaRPr>
          </a:p>
          <a:p>
            <a:pPr marL="457200" lvl="0" indent="-304800" algn="l" rtl="0">
              <a:lnSpc>
                <a:spcPct val="90000"/>
              </a:lnSpc>
              <a:spcBef>
                <a:spcPts val="0"/>
              </a:spcBef>
              <a:spcAft>
                <a:spcPts val="0"/>
              </a:spcAft>
              <a:buClr>
                <a:schemeClr val="dk1"/>
              </a:buClr>
              <a:buSzPts val="1200"/>
              <a:buFont typeface="Helvetica Neue"/>
              <a:buAutoNum type="arabicPeriod"/>
            </a:pPr>
            <a:r>
              <a:rPr lang="en" sz="1200">
                <a:latin typeface="Helvetica Neue"/>
                <a:ea typeface="Helvetica Neue"/>
                <a:cs typeface="Helvetica Neue"/>
                <a:sym typeface="Helvetica Neue"/>
              </a:rPr>
              <a:t>Earliest connection to students and educators – starting in middle school and through high school and beyond</a:t>
            </a:r>
            <a:endParaRPr sz="1200">
              <a:latin typeface="Helvetica Neue"/>
              <a:ea typeface="Helvetica Neue"/>
              <a:cs typeface="Helvetica Neue"/>
              <a:sym typeface="Helvetica Neue"/>
            </a:endParaRPr>
          </a:p>
          <a:p>
            <a:pPr marL="457200" lvl="0" indent="-304800" algn="l" rtl="0">
              <a:lnSpc>
                <a:spcPct val="90000"/>
              </a:lnSpc>
              <a:spcBef>
                <a:spcPts val="0"/>
              </a:spcBef>
              <a:spcAft>
                <a:spcPts val="0"/>
              </a:spcAft>
              <a:buClr>
                <a:schemeClr val="dk1"/>
              </a:buClr>
              <a:buSzPts val="1200"/>
              <a:buFont typeface="Helvetica Neue"/>
              <a:buAutoNum type="arabicPeriod"/>
            </a:pPr>
            <a:r>
              <a:rPr lang="en" sz="1200">
                <a:latin typeface="Helvetica Neue"/>
                <a:ea typeface="Helvetica Neue"/>
                <a:cs typeface="Helvetica Neue"/>
                <a:sym typeface="Helvetica Neue"/>
              </a:rPr>
              <a:t>Distribution channel that helps you reach more than 7,000 schools and millions of students – and growing</a:t>
            </a:r>
            <a:endParaRPr sz="1200">
              <a:latin typeface="Helvetica Neue"/>
              <a:ea typeface="Helvetica Neue"/>
              <a:cs typeface="Helvetica Neue"/>
              <a:sym typeface="Helvetica Neue"/>
            </a:endParaRPr>
          </a:p>
          <a:p>
            <a:pPr marL="457200" lvl="0" indent="-304800" algn="l" rtl="0">
              <a:lnSpc>
                <a:spcPct val="90000"/>
              </a:lnSpc>
              <a:spcBef>
                <a:spcPts val="0"/>
              </a:spcBef>
              <a:spcAft>
                <a:spcPts val="0"/>
              </a:spcAft>
              <a:buClr>
                <a:schemeClr val="dk1"/>
              </a:buClr>
              <a:buSzPts val="1200"/>
              <a:buFont typeface="Helvetica Neue"/>
              <a:buAutoNum type="arabicPeriod"/>
            </a:pPr>
            <a:r>
              <a:rPr lang="en" sz="1200">
                <a:latin typeface="Helvetica Neue"/>
                <a:ea typeface="Helvetica Neue"/>
                <a:cs typeface="Helvetica Neue"/>
                <a:sym typeface="Helvetica Neue"/>
              </a:rPr>
              <a:t>A strategic talent pipeline development solution for long-term success</a:t>
            </a: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p:txBody>
      </p:sp>
      <p:sp>
        <p:nvSpPr>
          <p:cNvPr id="285" name="Google Shape;285;g29434039ae5_0_13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9434039ae5_0_7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9434039ae5_0_7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Arial"/>
                <a:ea typeface="Arial"/>
                <a:cs typeface="Arial"/>
                <a:sym typeface="Arial"/>
              </a:rPr>
              <a:t>Our solution helps you build a long-term, sustainable talent pipeline. YouScience Employer Spotlight is a smart solution to activate talent pipeline development in high school college, or trade schools at the key moments that matter. </a:t>
            </a:r>
            <a:endParaRPr sz="1200">
              <a:latin typeface="Arial"/>
              <a:ea typeface="Arial"/>
              <a:cs typeface="Arial"/>
              <a:sym typeface="Arial"/>
            </a:endParaRPr>
          </a:p>
          <a:p>
            <a:pPr marL="0" lvl="0" indent="0" algn="l" rtl="0">
              <a:lnSpc>
                <a:spcPct val="115000"/>
              </a:lnSpc>
              <a:spcBef>
                <a:spcPts val="0"/>
              </a:spcBef>
              <a:spcAft>
                <a:spcPts val="0"/>
              </a:spcAft>
              <a:buNone/>
            </a:pPr>
            <a:endParaRPr sz="1200">
              <a:latin typeface="Arial"/>
              <a:ea typeface="Arial"/>
              <a:cs typeface="Arial"/>
              <a:sym typeface="Arial"/>
            </a:endParaRPr>
          </a:p>
          <a:p>
            <a:pPr marL="0" lvl="0" indent="0" algn="l" rtl="0">
              <a:lnSpc>
                <a:spcPct val="115000"/>
              </a:lnSpc>
              <a:spcBef>
                <a:spcPts val="0"/>
              </a:spcBef>
              <a:spcAft>
                <a:spcPts val="0"/>
              </a:spcAft>
              <a:buNone/>
            </a:pPr>
            <a:r>
              <a:rPr lang="en" sz="1200">
                <a:latin typeface="Arial"/>
                <a:ea typeface="Arial"/>
                <a:cs typeface="Arial"/>
                <a:sym typeface="Arial"/>
              </a:rPr>
              <a:t>Our solution is based on three strategic pillars:</a:t>
            </a:r>
            <a:endParaRPr sz="1200">
              <a:latin typeface="Arial"/>
              <a:ea typeface="Arial"/>
              <a:cs typeface="Arial"/>
              <a:sym typeface="Arial"/>
            </a:endParaRPr>
          </a:p>
          <a:p>
            <a:pPr marL="0" lvl="0" indent="0" algn="l" rtl="0">
              <a:lnSpc>
                <a:spcPct val="115000"/>
              </a:lnSpc>
              <a:spcBef>
                <a:spcPts val="0"/>
              </a:spcBef>
              <a:spcAft>
                <a:spcPts val="0"/>
              </a:spcAft>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AutoNum type="arabicPeriod"/>
            </a:pPr>
            <a:r>
              <a:rPr lang="en" sz="1200">
                <a:latin typeface="Arial"/>
                <a:ea typeface="Arial"/>
                <a:cs typeface="Arial"/>
                <a:sym typeface="Arial"/>
              </a:rPr>
              <a:t>YouScience Employer Spotlight uses aptitudes to engage the right students who have the ability be successful in your business or industry.</a:t>
            </a:r>
            <a:endParaRPr sz="1200">
              <a:latin typeface="Arial"/>
              <a:ea typeface="Arial"/>
              <a:cs typeface="Arial"/>
              <a:sym typeface="Arial"/>
            </a:endParaRPr>
          </a:p>
          <a:p>
            <a:pPr marL="457200" lvl="0" indent="-304800" algn="l" rtl="0">
              <a:lnSpc>
                <a:spcPct val="115000"/>
              </a:lnSpc>
              <a:spcBef>
                <a:spcPts val="0"/>
              </a:spcBef>
              <a:spcAft>
                <a:spcPts val="0"/>
              </a:spcAft>
              <a:buSzPts val="1200"/>
              <a:buAutoNum type="arabicPeriod"/>
            </a:pPr>
            <a:r>
              <a:rPr lang="en" sz="1200">
                <a:latin typeface="Arial"/>
                <a:ea typeface="Arial"/>
                <a:cs typeface="Arial"/>
                <a:sym typeface="Arial"/>
              </a:rPr>
              <a:t>YouScience Employer Spotlight helps you build a strong reputation with engaged students and educators earlier than any other solution.</a:t>
            </a:r>
            <a:endParaRPr sz="1200">
              <a:latin typeface="Arial"/>
              <a:ea typeface="Arial"/>
              <a:cs typeface="Arial"/>
              <a:sym typeface="Arial"/>
            </a:endParaRPr>
          </a:p>
          <a:p>
            <a:pPr marL="457200" lvl="0" indent="-304800" algn="l" rtl="0">
              <a:lnSpc>
                <a:spcPct val="115000"/>
              </a:lnSpc>
              <a:spcBef>
                <a:spcPts val="0"/>
              </a:spcBef>
              <a:spcAft>
                <a:spcPts val="0"/>
              </a:spcAft>
              <a:buSzPts val="1200"/>
              <a:buAutoNum type="arabicPeriod"/>
            </a:pPr>
            <a:r>
              <a:rPr lang="en" sz="1200">
                <a:latin typeface="Arial"/>
                <a:ea typeface="Arial"/>
                <a:cs typeface="Arial"/>
                <a:sym typeface="Arial"/>
              </a:rPr>
              <a:t>YouScience Employer Spotlight enables you to scale your message and opportunities to more students when decisions are being made about careers without additional headcount or resources. </a:t>
            </a:r>
            <a:endParaRPr sz="1200">
              <a:latin typeface="Arial"/>
              <a:ea typeface="Arial"/>
              <a:cs typeface="Arial"/>
              <a:sym typeface="Arial"/>
            </a:endParaRPr>
          </a:p>
          <a:p>
            <a:pPr marL="342900" lvl="0" indent="-273050" algn="l" rtl="0">
              <a:lnSpc>
                <a:spcPct val="115000"/>
              </a:lnSpc>
              <a:spcBef>
                <a:spcPts val="0"/>
              </a:spcBef>
              <a:spcAft>
                <a:spcPts val="0"/>
              </a:spcAft>
              <a:buClr>
                <a:schemeClr val="dk1"/>
              </a:buClr>
              <a:buSzPts val="1100"/>
              <a:buFont typeface="Arial"/>
              <a:buNone/>
            </a:pPr>
            <a:endParaRPr sz="1400">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
              <a:t>We are a career guidance platform that is being used in schools nationally.  High Schools, tech schools, adult education programs and colleges.</a:t>
            </a:r>
            <a:endParaRPr/>
          </a:p>
          <a:p>
            <a:pPr marL="0" lvl="0" indent="0" algn="l" rtl="0">
              <a:spcBef>
                <a:spcPts val="0"/>
              </a:spcBef>
              <a:spcAft>
                <a:spcPts val="0"/>
              </a:spcAft>
              <a:buClr>
                <a:schemeClr val="dk1"/>
              </a:buClr>
              <a:buSzPts val="1400"/>
              <a:buFont typeface="Arial"/>
              <a:buNone/>
            </a:pPr>
            <a:r>
              <a:rPr lang="en" sz="1200"/>
              <a:t>Our</a:t>
            </a:r>
            <a:endParaRPr sz="1200"/>
          </a:p>
          <a:p>
            <a:pPr marL="0" lvl="0" indent="0" algn="l" rtl="0">
              <a:lnSpc>
                <a:spcPct val="115000"/>
              </a:lnSpc>
              <a:spcBef>
                <a:spcPts val="1200"/>
              </a:spcBef>
              <a:spcAft>
                <a:spcPts val="0"/>
              </a:spcAft>
              <a:buClr>
                <a:schemeClr val="dk1"/>
              </a:buClr>
              <a:buSzPts val="1100"/>
              <a:buFont typeface="Arial"/>
              <a:buNone/>
            </a:pPr>
            <a:r>
              <a:rPr lang="en" sz="1200"/>
              <a:t>platform’s goal is to connect upcoming talent to local employers</a:t>
            </a:r>
            <a:endParaRPr sz="1200"/>
          </a:p>
          <a:p>
            <a:pPr marL="0" lvl="0" indent="0" algn="l" rtl="0">
              <a:lnSpc>
                <a:spcPct val="115000"/>
              </a:lnSpc>
              <a:spcBef>
                <a:spcPts val="1200"/>
              </a:spcBef>
              <a:spcAft>
                <a:spcPts val="0"/>
              </a:spcAft>
              <a:buClr>
                <a:schemeClr val="dk1"/>
              </a:buClr>
              <a:buSzPts val="1100"/>
              <a:buFont typeface="Arial"/>
              <a:buNone/>
            </a:pPr>
            <a:r>
              <a:rPr lang="en" sz="1200"/>
              <a:t> </a:t>
            </a:r>
            <a:endParaRPr sz="1200"/>
          </a:p>
          <a:p>
            <a:pPr marL="0" lvl="0" indent="0" algn="l" rtl="0">
              <a:lnSpc>
                <a:spcPct val="115000"/>
              </a:lnSpc>
              <a:spcBef>
                <a:spcPts val="1200"/>
              </a:spcBef>
              <a:spcAft>
                <a:spcPts val="0"/>
              </a:spcAft>
              <a:buClr>
                <a:schemeClr val="dk1"/>
              </a:buClr>
              <a:buSzPts val="1100"/>
              <a:buFont typeface="Arial"/>
              <a:buNone/>
            </a:pPr>
            <a:r>
              <a:rPr lang="en" sz="1200"/>
              <a:t>How do we do this?</a:t>
            </a:r>
            <a:endParaRPr sz="1200"/>
          </a:p>
          <a:p>
            <a:pPr marL="0" lvl="0" indent="0" algn="l" rtl="0">
              <a:lnSpc>
                <a:spcPct val="115000"/>
              </a:lnSpc>
              <a:spcBef>
                <a:spcPts val="1200"/>
              </a:spcBef>
              <a:spcAft>
                <a:spcPts val="0"/>
              </a:spcAft>
              <a:buClr>
                <a:schemeClr val="dk1"/>
              </a:buClr>
              <a:buSzPts val="1100"/>
              <a:buFont typeface="Arial"/>
              <a:buNone/>
            </a:pPr>
            <a:r>
              <a:rPr lang="en" sz="1200"/>
              <a:t>Users go through a series of aptitude assessments to identify their natural skills and talents. Rather than only asking candidates what they like, we help them identify their natural skills and connect those skills to real world opportunities. </a:t>
            </a:r>
            <a:endParaRPr sz="1200"/>
          </a:p>
          <a:p>
            <a:pPr marL="0" lvl="0" indent="0" algn="l" rtl="0">
              <a:spcBef>
                <a:spcPts val="1200"/>
              </a:spcBef>
              <a:spcAft>
                <a:spcPts val="0"/>
              </a:spcAft>
              <a:buClr>
                <a:schemeClr val="dk1"/>
              </a:buClr>
              <a:buSzPts val="1400"/>
              <a:buFont typeface="Arial"/>
              <a:buNone/>
            </a:pPr>
            <a:endParaRPr sz="1200">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400"/>
              <a:buFont typeface="Arial"/>
              <a:buNone/>
            </a:pPr>
            <a:endParaRPr sz="1200">
              <a:latin typeface="Helvetica Neue"/>
              <a:ea typeface="Helvetica Neue"/>
              <a:cs typeface="Helvetica Neue"/>
              <a:sym typeface="Helvetica Neue"/>
            </a:endParaRPr>
          </a:p>
          <a:p>
            <a:pPr marL="0" lvl="0" indent="0" algn="l" rtl="0">
              <a:spcBef>
                <a:spcPts val="0"/>
              </a:spcBef>
              <a:spcAft>
                <a:spcPts val="0"/>
              </a:spcAft>
              <a:buNone/>
            </a:pPr>
            <a:endParaRPr sz="1200">
              <a:latin typeface="Helvetica Neue"/>
              <a:ea typeface="Helvetica Neue"/>
              <a:cs typeface="Helvetica Neue"/>
              <a:sym typeface="Helvetica Neue"/>
            </a:endParaRPr>
          </a:p>
        </p:txBody>
      </p:sp>
      <p:sp>
        <p:nvSpPr>
          <p:cNvPr id="298" name="Google Shape;298;g29434039ae5_0_7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EDB491-27A0-4642-B021-9BA86A2CD20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9314-48C8-4961-B394-76907ADF7479}" type="slidenum">
              <a:rPr lang="en-US" smtClean="0"/>
              <a:t>‹#›</a:t>
            </a:fld>
            <a:endParaRPr lang="en-US"/>
          </a:p>
        </p:txBody>
      </p:sp>
    </p:spTree>
    <p:extLst>
      <p:ext uri="{BB962C8B-B14F-4D97-AF65-F5344CB8AC3E}">
        <p14:creationId xmlns:p14="http://schemas.microsoft.com/office/powerpoint/2010/main" val="140127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DB491-27A0-4642-B021-9BA86A2CD20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9314-48C8-4961-B394-76907ADF7479}" type="slidenum">
              <a:rPr lang="en-US" smtClean="0"/>
              <a:t>‹#›</a:t>
            </a:fld>
            <a:endParaRPr lang="en-US"/>
          </a:p>
        </p:txBody>
      </p:sp>
    </p:spTree>
    <p:extLst>
      <p:ext uri="{BB962C8B-B14F-4D97-AF65-F5344CB8AC3E}">
        <p14:creationId xmlns:p14="http://schemas.microsoft.com/office/powerpoint/2010/main" val="85972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DB491-27A0-4642-B021-9BA86A2CD20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9314-48C8-4961-B394-76907ADF7479}" type="slidenum">
              <a:rPr lang="en-US" smtClean="0"/>
              <a:t>‹#›</a:t>
            </a:fld>
            <a:endParaRPr lang="en-US"/>
          </a:p>
        </p:txBody>
      </p:sp>
    </p:spTree>
    <p:extLst>
      <p:ext uri="{BB962C8B-B14F-4D97-AF65-F5344CB8AC3E}">
        <p14:creationId xmlns:p14="http://schemas.microsoft.com/office/powerpoint/2010/main" val="2589264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868705D-D306-3044-AB3E-9550C37B4F1E}"/>
              </a:ext>
            </a:extLst>
          </p:cNvPr>
          <p:cNvSpPr>
            <a:spLocks noGrp="1"/>
          </p:cNvSpPr>
          <p:nvPr>
            <p:ph type="pic" sz="quarter" idx="10"/>
          </p:nvPr>
        </p:nvSpPr>
        <p:spPr>
          <a:xfrm>
            <a:off x="1349727" y="2888457"/>
            <a:ext cx="345371" cy="323056"/>
          </a:xfrm>
          <a:solidFill>
            <a:schemeClr val="accent1">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
        <p:nvSpPr>
          <p:cNvPr id="8" name="Picture Placeholder 6">
            <a:extLst>
              <a:ext uri="{FF2B5EF4-FFF2-40B4-BE49-F238E27FC236}">
                <a16:creationId xmlns:a16="http://schemas.microsoft.com/office/drawing/2014/main" id="{592C6AA0-D312-F948-810E-C69B2B694E0E}"/>
              </a:ext>
            </a:extLst>
          </p:cNvPr>
          <p:cNvSpPr>
            <a:spLocks noGrp="1"/>
          </p:cNvSpPr>
          <p:nvPr>
            <p:ph type="pic" sz="quarter" idx="11"/>
          </p:nvPr>
        </p:nvSpPr>
        <p:spPr>
          <a:xfrm>
            <a:off x="3959792" y="3713647"/>
            <a:ext cx="345371" cy="323056"/>
          </a:xfrm>
          <a:solidFill>
            <a:schemeClr val="accent2">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
        <p:nvSpPr>
          <p:cNvPr id="9" name="Picture Placeholder 6">
            <a:extLst>
              <a:ext uri="{FF2B5EF4-FFF2-40B4-BE49-F238E27FC236}">
                <a16:creationId xmlns:a16="http://schemas.microsoft.com/office/drawing/2014/main" id="{88A7E03B-C183-C14E-B0EC-E46E29C59458}"/>
              </a:ext>
            </a:extLst>
          </p:cNvPr>
          <p:cNvSpPr>
            <a:spLocks noGrp="1"/>
          </p:cNvSpPr>
          <p:nvPr>
            <p:ph type="pic" sz="quarter" idx="12"/>
          </p:nvPr>
        </p:nvSpPr>
        <p:spPr>
          <a:xfrm>
            <a:off x="5220208" y="4594594"/>
            <a:ext cx="345371" cy="323056"/>
          </a:xfrm>
          <a:solidFill>
            <a:schemeClr val="accent3">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
        <p:nvSpPr>
          <p:cNvPr id="10" name="Picture Placeholder 6">
            <a:extLst>
              <a:ext uri="{FF2B5EF4-FFF2-40B4-BE49-F238E27FC236}">
                <a16:creationId xmlns:a16="http://schemas.microsoft.com/office/drawing/2014/main" id="{58901E7A-AF26-CA4A-A3BC-A89E9216B308}"/>
              </a:ext>
            </a:extLst>
          </p:cNvPr>
          <p:cNvSpPr>
            <a:spLocks noGrp="1"/>
          </p:cNvSpPr>
          <p:nvPr>
            <p:ph type="pic" sz="quarter" idx="13"/>
          </p:nvPr>
        </p:nvSpPr>
        <p:spPr>
          <a:xfrm>
            <a:off x="7194488" y="5453237"/>
            <a:ext cx="345371" cy="323056"/>
          </a:xfrm>
          <a:solidFill>
            <a:schemeClr val="accent4">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Tree>
    <p:extLst>
      <p:ext uri="{BB962C8B-B14F-4D97-AF65-F5344CB8AC3E}">
        <p14:creationId xmlns:p14="http://schemas.microsoft.com/office/powerpoint/2010/main" val="3925978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15"/>
        <p:cNvGrpSpPr/>
        <p:nvPr/>
      </p:nvGrpSpPr>
      <p:grpSpPr>
        <a:xfrm>
          <a:off x="0" y="0"/>
          <a:ext cx="0" cy="0"/>
          <a:chOff x="0" y="0"/>
          <a:chExt cx="0" cy="0"/>
        </a:xfrm>
      </p:grpSpPr>
      <p:sp>
        <p:nvSpPr>
          <p:cNvPr id="216" name="Google Shape;216;p39"/>
          <p:cNvSpPr txBox="1">
            <a:spLocks noGrp="1"/>
          </p:cNvSpPr>
          <p:nvPr>
            <p:ph type="sldNum" idx="12"/>
          </p:nvPr>
        </p:nvSpPr>
        <p:spPr>
          <a:xfrm>
            <a:off x="11538367" y="6277667"/>
            <a:ext cx="196400" cy="1232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900"/>
              <a:buFont typeface="Arial"/>
              <a:buNone/>
              <a:defRPr sz="8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8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8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8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8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8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8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8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800" b="1" i="0" u="none" strike="noStrike" cap="none">
                <a:solidFill>
                  <a:schemeClr val="dk1"/>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
        <p:nvSpPr>
          <p:cNvPr id="217" name="Google Shape;217;p39"/>
          <p:cNvSpPr txBox="1">
            <a:spLocks noGrp="1"/>
          </p:cNvSpPr>
          <p:nvPr>
            <p:ph type="body" idx="1"/>
          </p:nvPr>
        </p:nvSpPr>
        <p:spPr>
          <a:xfrm>
            <a:off x="457200" y="1602847"/>
            <a:ext cx="10515600" cy="436466"/>
          </a:xfrm>
          <a:prstGeom prst="rect">
            <a:avLst/>
          </a:prstGeom>
          <a:noFill/>
          <a:ln>
            <a:noFill/>
          </a:ln>
        </p:spPr>
        <p:txBody>
          <a:bodyPr spcFirstLastPara="1" wrap="square" lIns="0" tIns="0" rIns="0" bIns="0" anchor="t" anchorCtr="0">
            <a:spAutoFit/>
          </a:bodyPr>
          <a:lstStyle>
            <a:lvl1pPr marL="609585" marR="0" lvl="0" indent="-440256" algn="l" rtl="0">
              <a:lnSpc>
                <a:spcPct val="90000"/>
              </a:lnSpc>
              <a:spcBef>
                <a:spcPts val="1067"/>
              </a:spcBef>
              <a:spcAft>
                <a:spcPts val="0"/>
              </a:spcAft>
              <a:buClr>
                <a:schemeClr val="dk1"/>
              </a:buClr>
              <a:buSzPts val="1600"/>
              <a:buFont typeface="Helvetica Neue"/>
              <a:buChar char="•"/>
              <a:defRPr sz="2133" i="0" u="none" strike="noStrike" cap="none">
                <a:solidFill>
                  <a:schemeClr val="dk1"/>
                </a:solidFill>
                <a:latin typeface="Helvetica Neue"/>
                <a:ea typeface="Helvetica Neue"/>
                <a:cs typeface="Helvetica Neue"/>
                <a:sym typeface="Helvetica Neue"/>
              </a:defRPr>
            </a:lvl1pPr>
            <a:lvl2pPr marL="1219170" marR="0" lvl="1" indent="-440256" algn="l" rtl="0">
              <a:lnSpc>
                <a:spcPct val="90000"/>
              </a:lnSpc>
              <a:spcBef>
                <a:spcPts val="533"/>
              </a:spcBef>
              <a:spcAft>
                <a:spcPts val="0"/>
              </a:spcAft>
              <a:buClr>
                <a:schemeClr val="dk1"/>
              </a:buClr>
              <a:buSzPts val="1600"/>
              <a:buFont typeface="Helvetica Neue"/>
              <a:buChar char="•"/>
              <a:defRPr sz="2133" i="0" u="none" strike="noStrike" cap="none">
                <a:solidFill>
                  <a:schemeClr val="dk1"/>
                </a:solidFill>
                <a:latin typeface="Helvetica Neue"/>
                <a:ea typeface="Helvetica Neue"/>
                <a:cs typeface="Helvetica Neue"/>
                <a:sym typeface="Helvetica Neue"/>
              </a:defRPr>
            </a:lvl2pPr>
            <a:lvl3pPr marL="1828754" marR="0" lvl="2" indent="-440256" algn="l" rtl="0">
              <a:lnSpc>
                <a:spcPct val="90000"/>
              </a:lnSpc>
              <a:spcBef>
                <a:spcPts val="533"/>
              </a:spcBef>
              <a:spcAft>
                <a:spcPts val="0"/>
              </a:spcAft>
              <a:buClr>
                <a:schemeClr val="dk1"/>
              </a:buClr>
              <a:buSzPts val="1600"/>
              <a:buFont typeface="Helvetica Neue"/>
              <a:buChar char="•"/>
              <a:defRPr sz="2133" i="0" u="none" strike="noStrike" cap="none">
                <a:solidFill>
                  <a:schemeClr val="dk1"/>
                </a:solidFill>
                <a:latin typeface="Helvetica Neue"/>
                <a:ea typeface="Helvetica Neue"/>
                <a:cs typeface="Helvetica Neue"/>
                <a:sym typeface="Helvetica Neue"/>
              </a:defRPr>
            </a:lvl3pPr>
            <a:lvl4pPr marL="2438339" marR="0" lvl="3" indent="-440256" algn="l" rtl="0">
              <a:lnSpc>
                <a:spcPct val="90000"/>
              </a:lnSpc>
              <a:spcBef>
                <a:spcPts val="533"/>
              </a:spcBef>
              <a:spcAft>
                <a:spcPts val="0"/>
              </a:spcAft>
              <a:buClr>
                <a:schemeClr val="dk1"/>
              </a:buClr>
              <a:buSzPts val="1600"/>
              <a:buFont typeface="Helvetica Neue"/>
              <a:buChar char="•"/>
              <a:defRPr sz="2133" i="0" u="none" strike="noStrike" cap="none">
                <a:solidFill>
                  <a:schemeClr val="dk1"/>
                </a:solidFill>
                <a:latin typeface="Helvetica Neue"/>
                <a:ea typeface="Helvetica Neue"/>
                <a:cs typeface="Helvetica Neue"/>
                <a:sym typeface="Helvetica Neue"/>
              </a:defRPr>
            </a:lvl4pPr>
            <a:lvl5pPr marL="3047924" marR="0" lvl="4" indent="-440256" algn="l" rtl="0">
              <a:lnSpc>
                <a:spcPct val="90000"/>
              </a:lnSpc>
              <a:spcBef>
                <a:spcPts val="533"/>
              </a:spcBef>
              <a:spcAft>
                <a:spcPts val="0"/>
              </a:spcAft>
              <a:buClr>
                <a:schemeClr val="dk1"/>
              </a:buClr>
              <a:buSzPts val="1600"/>
              <a:buFont typeface="Helvetica Neue"/>
              <a:buChar char="•"/>
              <a:defRPr sz="2133" i="0" u="none" strike="noStrike" cap="none">
                <a:solidFill>
                  <a:schemeClr val="dk1"/>
                </a:solidFill>
                <a:latin typeface="Helvetica Neue"/>
                <a:ea typeface="Helvetica Neue"/>
                <a:cs typeface="Helvetica Neue"/>
                <a:sym typeface="Helvetica Neue"/>
              </a:defRPr>
            </a:lvl5pPr>
            <a:lvl6pPr marL="3657509" marR="0" lvl="5" indent="-440256" algn="l" rtl="0">
              <a:lnSpc>
                <a:spcPct val="90000"/>
              </a:lnSpc>
              <a:spcBef>
                <a:spcPts val="533"/>
              </a:spcBef>
              <a:spcAft>
                <a:spcPts val="0"/>
              </a:spcAft>
              <a:buClr>
                <a:schemeClr val="dk1"/>
              </a:buClr>
              <a:buSzPts val="1600"/>
              <a:buFont typeface="Helvetica Neue"/>
              <a:buChar char="•"/>
              <a:defRPr sz="2133" i="0" u="none" strike="noStrike" cap="none">
                <a:solidFill>
                  <a:schemeClr val="dk1"/>
                </a:solidFill>
                <a:latin typeface="Helvetica Neue"/>
                <a:ea typeface="Helvetica Neue"/>
                <a:cs typeface="Helvetica Neue"/>
                <a:sym typeface="Helvetica Neue"/>
              </a:defRPr>
            </a:lvl6pPr>
            <a:lvl7pPr marL="4267093" marR="0" lvl="6" indent="-440256" algn="l" rtl="0">
              <a:lnSpc>
                <a:spcPct val="90000"/>
              </a:lnSpc>
              <a:spcBef>
                <a:spcPts val="533"/>
              </a:spcBef>
              <a:spcAft>
                <a:spcPts val="0"/>
              </a:spcAft>
              <a:buClr>
                <a:schemeClr val="dk1"/>
              </a:buClr>
              <a:buSzPts val="1600"/>
              <a:buFont typeface="Helvetica Neue"/>
              <a:buChar char="•"/>
              <a:defRPr sz="2133" i="0" u="none" strike="noStrike" cap="none">
                <a:solidFill>
                  <a:schemeClr val="dk1"/>
                </a:solidFill>
                <a:latin typeface="Helvetica Neue"/>
                <a:ea typeface="Helvetica Neue"/>
                <a:cs typeface="Helvetica Neue"/>
                <a:sym typeface="Helvetica Neue"/>
              </a:defRPr>
            </a:lvl7pPr>
            <a:lvl8pPr marL="4876678" marR="0" lvl="7" indent="-440256" algn="l" rtl="0">
              <a:lnSpc>
                <a:spcPct val="90000"/>
              </a:lnSpc>
              <a:spcBef>
                <a:spcPts val="533"/>
              </a:spcBef>
              <a:spcAft>
                <a:spcPts val="0"/>
              </a:spcAft>
              <a:buClr>
                <a:schemeClr val="dk1"/>
              </a:buClr>
              <a:buSzPts val="1600"/>
              <a:buFont typeface="Helvetica Neue"/>
              <a:buChar char="•"/>
              <a:defRPr sz="2133" i="0" u="none" strike="noStrike" cap="none">
                <a:solidFill>
                  <a:schemeClr val="dk1"/>
                </a:solidFill>
                <a:latin typeface="Helvetica Neue"/>
                <a:ea typeface="Helvetica Neue"/>
                <a:cs typeface="Helvetica Neue"/>
                <a:sym typeface="Helvetica Neue"/>
              </a:defRPr>
            </a:lvl8pPr>
            <a:lvl9pPr marL="5486263" marR="0" lvl="8" indent="-440256" algn="l" rtl="0">
              <a:lnSpc>
                <a:spcPct val="90000"/>
              </a:lnSpc>
              <a:spcBef>
                <a:spcPts val="533"/>
              </a:spcBef>
              <a:spcAft>
                <a:spcPts val="0"/>
              </a:spcAft>
              <a:buClr>
                <a:schemeClr val="dk1"/>
              </a:buClr>
              <a:buSzPts val="1600"/>
              <a:buFont typeface="Helvetica Neue"/>
              <a:buChar char="•"/>
              <a:defRPr sz="2133" i="0" u="none" strike="noStrike" cap="none">
                <a:solidFill>
                  <a:schemeClr val="dk1"/>
                </a:solidFill>
                <a:latin typeface="Helvetica Neue"/>
                <a:ea typeface="Helvetica Neue"/>
                <a:cs typeface="Helvetica Neue"/>
                <a:sym typeface="Helvetica Neue"/>
              </a:defRPr>
            </a:lvl9pPr>
          </a:lstStyle>
          <a:p>
            <a:endParaRPr/>
          </a:p>
        </p:txBody>
      </p:sp>
      <p:sp>
        <p:nvSpPr>
          <p:cNvPr id="221" name="Google Shape;221;p39"/>
          <p:cNvSpPr txBox="1">
            <a:spLocks noGrp="1"/>
          </p:cNvSpPr>
          <p:nvPr>
            <p:ph type="title"/>
          </p:nvPr>
        </p:nvSpPr>
        <p:spPr>
          <a:xfrm>
            <a:off x="457200" y="398467"/>
            <a:ext cx="10515600" cy="79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Helvetica Neue"/>
              <a:buNone/>
              <a:defRPr sz="36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500"/>
              <a:buFont typeface="Arial"/>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933"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30164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DB491-27A0-4642-B021-9BA86A2CD20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9314-48C8-4961-B394-76907ADF7479}" type="slidenum">
              <a:rPr lang="en-US" smtClean="0"/>
              <a:t>‹#›</a:t>
            </a:fld>
            <a:endParaRPr lang="en-US"/>
          </a:p>
        </p:txBody>
      </p:sp>
    </p:spTree>
    <p:extLst>
      <p:ext uri="{BB962C8B-B14F-4D97-AF65-F5344CB8AC3E}">
        <p14:creationId xmlns:p14="http://schemas.microsoft.com/office/powerpoint/2010/main" val="159343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EDB491-27A0-4642-B021-9BA86A2CD20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9314-48C8-4961-B394-76907ADF7479}" type="slidenum">
              <a:rPr lang="en-US" smtClean="0"/>
              <a:t>‹#›</a:t>
            </a:fld>
            <a:endParaRPr lang="en-US"/>
          </a:p>
        </p:txBody>
      </p:sp>
    </p:spTree>
    <p:extLst>
      <p:ext uri="{BB962C8B-B14F-4D97-AF65-F5344CB8AC3E}">
        <p14:creationId xmlns:p14="http://schemas.microsoft.com/office/powerpoint/2010/main" val="193378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EDB491-27A0-4642-B021-9BA86A2CD20A}"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9314-48C8-4961-B394-76907ADF7479}" type="slidenum">
              <a:rPr lang="en-US" smtClean="0"/>
              <a:t>‹#›</a:t>
            </a:fld>
            <a:endParaRPr lang="en-US"/>
          </a:p>
        </p:txBody>
      </p:sp>
    </p:spTree>
    <p:extLst>
      <p:ext uri="{BB962C8B-B14F-4D97-AF65-F5344CB8AC3E}">
        <p14:creationId xmlns:p14="http://schemas.microsoft.com/office/powerpoint/2010/main" val="371966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EDB491-27A0-4642-B021-9BA86A2CD20A}"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19314-48C8-4961-B394-76907ADF7479}" type="slidenum">
              <a:rPr lang="en-US" smtClean="0"/>
              <a:t>‹#›</a:t>
            </a:fld>
            <a:endParaRPr lang="en-US"/>
          </a:p>
        </p:txBody>
      </p:sp>
    </p:spTree>
    <p:extLst>
      <p:ext uri="{BB962C8B-B14F-4D97-AF65-F5344CB8AC3E}">
        <p14:creationId xmlns:p14="http://schemas.microsoft.com/office/powerpoint/2010/main" val="364603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EDB491-27A0-4642-B021-9BA86A2CD20A}"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19314-48C8-4961-B394-76907ADF7479}" type="slidenum">
              <a:rPr lang="en-US" smtClean="0"/>
              <a:t>‹#›</a:t>
            </a:fld>
            <a:endParaRPr lang="en-US"/>
          </a:p>
        </p:txBody>
      </p:sp>
    </p:spTree>
    <p:extLst>
      <p:ext uri="{BB962C8B-B14F-4D97-AF65-F5344CB8AC3E}">
        <p14:creationId xmlns:p14="http://schemas.microsoft.com/office/powerpoint/2010/main" val="70735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DB491-27A0-4642-B021-9BA86A2CD20A}"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19314-48C8-4961-B394-76907ADF7479}" type="slidenum">
              <a:rPr lang="en-US" smtClean="0"/>
              <a:t>‹#›</a:t>
            </a:fld>
            <a:endParaRPr lang="en-US"/>
          </a:p>
        </p:txBody>
      </p:sp>
    </p:spTree>
    <p:extLst>
      <p:ext uri="{BB962C8B-B14F-4D97-AF65-F5344CB8AC3E}">
        <p14:creationId xmlns:p14="http://schemas.microsoft.com/office/powerpoint/2010/main" val="384635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EDB491-27A0-4642-B021-9BA86A2CD20A}"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9314-48C8-4961-B394-76907ADF7479}" type="slidenum">
              <a:rPr lang="en-US" smtClean="0"/>
              <a:t>‹#›</a:t>
            </a:fld>
            <a:endParaRPr lang="en-US"/>
          </a:p>
        </p:txBody>
      </p:sp>
    </p:spTree>
    <p:extLst>
      <p:ext uri="{BB962C8B-B14F-4D97-AF65-F5344CB8AC3E}">
        <p14:creationId xmlns:p14="http://schemas.microsoft.com/office/powerpoint/2010/main" val="339398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EDB491-27A0-4642-B021-9BA86A2CD20A}"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9314-48C8-4961-B394-76907ADF7479}" type="slidenum">
              <a:rPr lang="en-US" smtClean="0"/>
              <a:t>‹#›</a:t>
            </a:fld>
            <a:endParaRPr lang="en-US"/>
          </a:p>
        </p:txBody>
      </p:sp>
    </p:spTree>
    <p:extLst>
      <p:ext uri="{BB962C8B-B14F-4D97-AF65-F5344CB8AC3E}">
        <p14:creationId xmlns:p14="http://schemas.microsoft.com/office/powerpoint/2010/main" val="35906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DB491-27A0-4642-B021-9BA86A2CD20A}" type="datetimeFigureOut">
              <a:rPr lang="en-US" smtClean="0"/>
              <a:t>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9314-48C8-4961-B394-76907ADF7479}" type="slidenum">
              <a:rPr lang="en-US" smtClean="0"/>
              <a:t>‹#›</a:t>
            </a:fld>
            <a:endParaRPr lang="en-US"/>
          </a:p>
        </p:txBody>
      </p:sp>
    </p:spTree>
    <p:extLst>
      <p:ext uri="{BB962C8B-B14F-4D97-AF65-F5344CB8AC3E}">
        <p14:creationId xmlns:p14="http://schemas.microsoft.com/office/powerpoint/2010/main" val="42447826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hyperlink" Target="http://drive.google.com/file/d/1_MddrmPHlvAqakTa-QaAzX9Hy0kLe_Fc/view"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40.jpg"/></Relationships>
</file>

<file path=ppt/slides/_rels/slide16.xml.rels><?xml version="1.0" encoding="UTF-8" standalone="yes"?>
<Relationships xmlns="http://schemas.openxmlformats.org/package/2006/relationships"><Relationship Id="rId3" Type="http://schemas.openxmlformats.org/officeDocument/2006/relationships/hyperlink" Target="http://drive.google.com/file/d/1_Sng4vZyw-alv-wC66wWnxx78q3Pkdm2/view"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_VP_WEpmJJ85f_-6OkAOBbAmzG7iFYxr/view"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jp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293D-480A-B796-4EE4-AF42DF23202D}"/>
              </a:ext>
            </a:extLst>
          </p:cNvPr>
          <p:cNvSpPr>
            <a:spLocks noGrp="1"/>
          </p:cNvSpPr>
          <p:nvPr>
            <p:ph type="title"/>
          </p:nvPr>
        </p:nvSpPr>
        <p:spPr>
          <a:xfrm>
            <a:off x="1184744" y="442551"/>
            <a:ext cx="9859618" cy="713311"/>
          </a:xfrm>
        </p:spPr>
        <p:txBody>
          <a:bodyPr vert="horz" lIns="91440" tIns="45720" rIns="91440" bIns="45720" rtlCol="0" anchor="b">
            <a:normAutofit/>
          </a:bodyPr>
          <a:lstStyle/>
          <a:p>
            <a:pPr algn="ctr"/>
            <a:r>
              <a:rPr lang="en-US" sz="4000" b="1" kern="1200" dirty="0">
                <a:solidFill>
                  <a:schemeClr val="tx2"/>
                </a:solidFill>
                <a:latin typeface="Poppins" panose="00000500000000000000" pitchFamily="2" charset="0"/>
                <a:cs typeface="Poppins" panose="00000500000000000000" pitchFamily="2" charset="0"/>
              </a:rPr>
              <a:t>MAGNIFY INTERNSHIP PROGRAM</a:t>
            </a:r>
          </a:p>
        </p:txBody>
      </p:sp>
      <p:pic>
        <p:nvPicPr>
          <p:cNvPr id="5" name="Content Placeholder 4" descr="A group of logos on a white background&#10;&#10;Description automatically generated">
            <a:extLst>
              <a:ext uri="{FF2B5EF4-FFF2-40B4-BE49-F238E27FC236}">
                <a16:creationId xmlns:a16="http://schemas.microsoft.com/office/drawing/2014/main" id="{9D754E7F-EF5B-A987-29C3-E0B0949F2C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56547" y="1909483"/>
            <a:ext cx="9102624" cy="4141694"/>
          </a:xfrm>
          <a:prstGeom prst="rect">
            <a:avLst/>
          </a:prstGeom>
        </p:spPr>
      </p:pic>
      <p:sp>
        <p:nvSpPr>
          <p:cNvPr id="4" name="Content Placeholder 3">
            <a:extLst>
              <a:ext uri="{FF2B5EF4-FFF2-40B4-BE49-F238E27FC236}">
                <a16:creationId xmlns:a16="http://schemas.microsoft.com/office/drawing/2014/main" id="{E9362A27-4669-46BE-B4C6-1E59A66360F5}"/>
              </a:ext>
            </a:extLst>
          </p:cNvPr>
          <p:cNvSpPr>
            <a:spLocks noGrp="1"/>
          </p:cNvSpPr>
          <p:nvPr>
            <p:ph sz="half" idx="2"/>
          </p:nvPr>
        </p:nvSpPr>
        <p:spPr>
          <a:xfrm>
            <a:off x="2177746" y="1199479"/>
            <a:ext cx="7831559" cy="408790"/>
          </a:xfrm>
        </p:spPr>
        <p:txBody>
          <a:bodyPr vert="horz" lIns="91440" tIns="45720" rIns="91440" bIns="45720" rtlCol="0">
            <a:normAutofit/>
          </a:bodyPr>
          <a:lstStyle/>
          <a:p>
            <a:pPr marL="0" indent="0" algn="ctr">
              <a:buNone/>
            </a:pPr>
            <a:r>
              <a:rPr lang="en-US" sz="1600" kern="1200" dirty="0">
                <a:solidFill>
                  <a:schemeClr val="tx1"/>
                </a:solidFill>
                <a:latin typeface="Poppins" panose="00000500000000000000" pitchFamily="2" charset="0"/>
                <a:cs typeface="Poppins" panose="00000500000000000000" pitchFamily="2" charset="0"/>
              </a:rPr>
              <a:t>DISCOVER. DEVELOP. DREAM. </a:t>
            </a:r>
          </a:p>
        </p:txBody>
      </p:sp>
      <p:pic>
        <p:nvPicPr>
          <p:cNvPr id="6" name="Picture 5" descr="A logo with colorful arrows&#10;&#10;Description automatically generated">
            <a:extLst>
              <a:ext uri="{FF2B5EF4-FFF2-40B4-BE49-F238E27FC236}">
                <a16:creationId xmlns:a16="http://schemas.microsoft.com/office/drawing/2014/main" id="{62992414-E7B1-57F5-DA10-152C699EF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24" y="6135086"/>
            <a:ext cx="827019" cy="622487"/>
          </a:xfrm>
          <a:prstGeom prst="rect">
            <a:avLst/>
          </a:prstGeom>
        </p:spPr>
      </p:pic>
      <p:sp>
        <p:nvSpPr>
          <p:cNvPr id="8" name="TextBox 7">
            <a:extLst>
              <a:ext uri="{FF2B5EF4-FFF2-40B4-BE49-F238E27FC236}">
                <a16:creationId xmlns:a16="http://schemas.microsoft.com/office/drawing/2014/main" id="{17C10CE3-1DE3-AC0D-8DAC-9F990F5E9DA2}"/>
              </a:ext>
            </a:extLst>
          </p:cNvPr>
          <p:cNvSpPr txBox="1"/>
          <p:nvPr/>
        </p:nvSpPr>
        <p:spPr>
          <a:xfrm>
            <a:off x="398462" y="6415449"/>
            <a:ext cx="4262350" cy="276999"/>
          </a:xfrm>
          <a:prstGeom prst="rect">
            <a:avLst/>
          </a:prstGeom>
          <a:noFill/>
        </p:spPr>
        <p:txBody>
          <a:bodyPr wrap="square" rtlCol="0">
            <a:spAutoFit/>
          </a:bodyPr>
          <a:lstStyle/>
          <a:p>
            <a:pPr algn="ctr"/>
            <a:r>
              <a:rPr lang="en-US" sz="1200" b="1" dirty="0">
                <a:latin typeface="Poppins" panose="00000500000000000000" pitchFamily="2" charset="0"/>
                <a:cs typeface="Poppins" panose="00000500000000000000" pitchFamily="2" charset="0"/>
              </a:rPr>
              <a:t>Businesses that participated in 2023</a:t>
            </a:r>
          </a:p>
        </p:txBody>
      </p:sp>
      <p:sp>
        <p:nvSpPr>
          <p:cNvPr id="10" name="AutoShape 2">
            <a:extLst>
              <a:ext uri="{FF2B5EF4-FFF2-40B4-BE49-F238E27FC236}">
                <a16:creationId xmlns:a16="http://schemas.microsoft.com/office/drawing/2014/main" id="{26361196-16B0-889D-9227-F8284715CF2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999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46"/>
          <p:cNvSpPr txBox="1">
            <a:spLocks noGrp="1"/>
          </p:cNvSpPr>
          <p:nvPr>
            <p:ph type="title"/>
          </p:nvPr>
        </p:nvSpPr>
        <p:spPr>
          <a:xfrm>
            <a:off x="457200" y="398467"/>
            <a:ext cx="10515600" cy="646800"/>
          </a:xfrm>
          <a:prstGeom prst="rect">
            <a:avLst/>
          </a:prstGeom>
        </p:spPr>
        <p:txBody>
          <a:bodyPr spcFirstLastPara="1" vert="horz" wrap="square" lIns="0" tIns="0" rIns="0" bIns="0" rtlCol="0" anchor="t" anchorCtr="0">
            <a:noAutofit/>
          </a:bodyPr>
          <a:lstStyle/>
          <a:p>
            <a:pPr>
              <a:spcBef>
                <a:spcPts val="0"/>
              </a:spcBef>
            </a:pPr>
            <a:r>
              <a:rPr lang="en" sz="4000"/>
              <a:t>How to think about YouScience:</a:t>
            </a:r>
            <a:endParaRPr sz="4000"/>
          </a:p>
        </p:txBody>
      </p:sp>
      <p:sp>
        <p:nvSpPr>
          <p:cNvPr id="287" name="Google Shape;287;p46"/>
          <p:cNvSpPr txBox="1">
            <a:spLocks noGrp="1"/>
          </p:cNvSpPr>
          <p:nvPr>
            <p:ph type="sldNum" sz="quarter" idx="12"/>
          </p:nvPr>
        </p:nvSpPr>
        <p:spPr>
          <a:xfrm>
            <a:off x="11538367" y="6277667"/>
            <a:ext cx="196400" cy="123200"/>
          </a:xfrm>
          <a:prstGeom prst="rect">
            <a:avLst/>
          </a:prstGeom>
        </p:spPr>
        <p:txBody>
          <a:bodyPr spcFirstLastPara="1" vert="horz" wrap="square" lIns="0" tIns="0" rIns="0" bIns="0" rtlCol="0" anchor="b" anchorCtr="0">
            <a:noAutofit/>
          </a:bodyPr>
          <a:lstStyle/>
          <a:p>
            <a:pPr>
              <a:buClr>
                <a:srgbClr val="000000"/>
              </a:buClr>
              <a:buSzPts val="900"/>
            </a:pPr>
            <a:fld id="{00000000-1234-1234-1234-123412341234}" type="slidenum">
              <a:rPr lang="en"/>
              <a:pPr>
                <a:buClr>
                  <a:srgbClr val="000000"/>
                </a:buClr>
                <a:buSzPts val="900"/>
              </a:pPr>
              <a:t>10</a:t>
            </a:fld>
            <a:endParaRPr/>
          </a:p>
        </p:txBody>
      </p:sp>
      <p:grpSp>
        <p:nvGrpSpPr>
          <p:cNvPr id="289" name="Google Shape;289;p46"/>
          <p:cNvGrpSpPr/>
          <p:nvPr/>
        </p:nvGrpSpPr>
        <p:grpSpPr>
          <a:xfrm>
            <a:off x="457200" y="1508121"/>
            <a:ext cx="5530800" cy="4093200"/>
            <a:chOff x="342900" y="1131090"/>
            <a:chExt cx="4148100" cy="3069900"/>
          </a:xfrm>
        </p:grpSpPr>
        <p:sp>
          <p:nvSpPr>
            <p:cNvPr id="290" name="Google Shape;290;p46"/>
            <p:cNvSpPr/>
            <p:nvPr/>
          </p:nvSpPr>
          <p:spPr>
            <a:xfrm>
              <a:off x="342900" y="1131090"/>
              <a:ext cx="4148100" cy="3069900"/>
            </a:xfrm>
            <a:prstGeom prst="roundRect">
              <a:avLst>
                <a:gd name="adj" fmla="val 10708"/>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291" name="Google Shape;291;p46"/>
            <p:cNvSpPr txBox="1"/>
            <p:nvPr/>
          </p:nvSpPr>
          <p:spPr>
            <a:xfrm>
              <a:off x="543550" y="1438565"/>
              <a:ext cx="3632100" cy="2246336"/>
            </a:xfrm>
            <a:prstGeom prst="rect">
              <a:avLst/>
            </a:prstGeom>
            <a:noFill/>
            <a:ln>
              <a:noFill/>
            </a:ln>
          </p:spPr>
          <p:txBody>
            <a:bodyPr spcFirstLastPara="1" wrap="square" lIns="0" tIns="0" rIns="0" bIns="0" anchor="t" anchorCtr="0">
              <a:spAutoFit/>
            </a:bodyPr>
            <a:lstStyle/>
            <a:p>
              <a:pPr marL="169329">
                <a:lnSpc>
                  <a:spcPct val="90000"/>
                </a:lnSpc>
                <a:spcBef>
                  <a:spcPts val="1067"/>
                </a:spcBef>
                <a:buClr>
                  <a:schemeClr val="dk1"/>
                </a:buClr>
                <a:buSzPts val="1600"/>
              </a:pPr>
              <a:r>
                <a:rPr lang="en" sz="2133" b="1" dirty="0">
                  <a:solidFill>
                    <a:schemeClr val="dk1"/>
                  </a:solidFill>
                  <a:latin typeface="Helvetica Neue"/>
                  <a:ea typeface="Helvetica Neue"/>
                  <a:cs typeface="Helvetica Neue"/>
                  <a:sym typeface="Helvetica Neue"/>
                </a:rPr>
                <a:t>What we are:</a:t>
              </a:r>
              <a:endParaRPr sz="2133" dirty="0">
                <a:solidFill>
                  <a:schemeClr val="dk1"/>
                </a:solidFill>
                <a:latin typeface="Helvetica Neue"/>
                <a:ea typeface="Helvetica Neue"/>
                <a:cs typeface="Helvetica Neue"/>
                <a:sym typeface="Helvetica Neue"/>
              </a:endParaRPr>
            </a:p>
            <a:p>
              <a:pPr marL="609585" indent="-423323">
                <a:lnSpc>
                  <a:spcPct val="90000"/>
                </a:lnSpc>
                <a:spcBef>
                  <a:spcPts val="1067"/>
                </a:spcBef>
                <a:buClr>
                  <a:schemeClr val="dk1"/>
                </a:buClr>
                <a:buSzPts val="1400"/>
                <a:buFont typeface="Helvetica Neue"/>
                <a:buChar char="•"/>
              </a:pPr>
              <a:r>
                <a:rPr lang="en" dirty="0">
                  <a:solidFill>
                    <a:schemeClr val="dk1"/>
                  </a:solidFill>
                  <a:latin typeface="Helvetica Neue"/>
                  <a:ea typeface="Helvetica Neue"/>
                  <a:cs typeface="Helvetica Neue"/>
                  <a:sym typeface="Helvetica Neue"/>
                </a:rPr>
                <a:t>A proven technology that aligns students with best-fit careers </a:t>
              </a:r>
              <a:endParaRPr dirty="0">
                <a:solidFill>
                  <a:schemeClr val="dk1"/>
                </a:solidFill>
                <a:latin typeface="Helvetica Neue"/>
                <a:ea typeface="Helvetica Neue"/>
                <a:cs typeface="Helvetica Neue"/>
                <a:sym typeface="Helvetica Neue"/>
              </a:endParaRPr>
            </a:p>
            <a:p>
              <a:pPr marL="609585" indent="-423323">
                <a:lnSpc>
                  <a:spcPct val="90000"/>
                </a:lnSpc>
                <a:spcBef>
                  <a:spcPts val="1067"/>
                </a:spcBef>
                <a:buClr>
                  <a:schemeClr val="dk1"/>
                </a:buClr>
                <a:buSzPts val="1400"/>
                <a:buFont typeface="Helvetica Neue"/>
                <a:buChar char="•"/>
              </a:pPr>
              <a:r>
                <a:rPr lang="en" dirty="0">
                  <a:solidFill>
                    <a:schemeClr val="dk1"/>
                  </a:solidFill>
                  <a:latin typeface="Helvetica Neue"/>
                  <a:ea typeface="Helvetica Neue"/>
                  <a:cs typeface="Helvetica Neue"/>
                  <a:sym typeface="Helvetica Neue"/>
                </a:rPr>
                <a:t>Earliest connection to students and educators </a:t>
              </a:r>
              <a:endParaRPr dirty="0">
                <a:solidFill>
                  <a:schemeClr val="dk1"/>
                </a:solidFill>
                <a:latin typeface="Helvetica Neue"/>
                <a:ea typeface="Helvetica Neue"/>
                <a:cs typeface="Helvetica Neue"/>
                <a:sym typeface="Helvetica Neue"/>
              </a:endParaRPr>
            </a:p>
            <a:p>
              <a:pPr marL="609585" indent="-423323">
                <a:lnSpc>
                  <a:spcPct val="90000"/>
                </a:lnSpc>
                <a:spcBef>
                  <a:spcPts val="1067"/>
                </a:spcBef>
                <a:buClr>
                  <a:schemeClr val="dk1"/>
                </a:buClr>
                <a:buSzPts val="1400"/>
                <a:buFont typeface="Helvetica Neue"/>
                <a:buChar char="•"/>
              </a:pPr>
              <a:r>
                <a:rPr lang="en" dirty="0">
                  <a:solidFill>
                    <a:schemeClr val="dk1"/>
                  </a:solidFill>
                  <a:latin typeface="Helvetica Neue"/>
                  <a:ea typeface="Helvetica Neue"/>
                  <a:cs typeface="Helvetica Neue"/>
                  <a:sym typeface="Helvetica Neue"/>
                </a:rPr>
                <a:t>Distribution channel to reach more than 7,000 schools and millions of students </a:t>
              </a:r>
              <a:endParaRPr dirty="0">
                <a:solidFill>
                  <a:schemeClr val="dk1"/>
                </a:solidFill>
                <a:latin typeface="Helvetica Neue"/>
                <a:ea typeface="Helvetica Neue"/>
                <a:cs typeface="Helvetica Neue"/>
                <a:sym typeface="Helvetica Neue"/>
              </a:endParaRPr>
            </a:p>
            <a:p>
              <a:pPr marL="609585" indent="-423323">
                <a:lnSpc>
                  <a:spcPct val="90000"/>
                </a:lnSpc>
                <a:spcBef>
                  <a:spcPts val="1067"/>
                </a:spcBef>
                <a:buClr>
                  <a:schemeClr val="dk1"/>
                </a:buClr>
                <a:buSzPts val="1400"/>
                <a:buFont typeface="Helvetica Neue"/>
                <a:buChar char="•"/>
              </a:pPr>
              <a:r>
                <a:rPr lang="en" dirty="0">
                  <a:solidFill>
                    <a:schemeClr val="dk1"/>
                  </a:solidFill>
                  <a:latin typeface="Helvetica Neue"/>
                  <a:ea typeface="Helvetica Neue"/>
                  <a:cs typeface="Helvetica Neue"/>
                  <a:sym typeface="Helvetica Neue"/>
                </a:rPr>
                <a:t>A strategic talent pipeline development solution </a:t>
              </a:r>
              <a:endParaRPr dirty="0">
                <a:solidFill>
                  <a:schemeClr val="dk1"/>
                </a:solidFill>
                <a:latin typeface="Helvetica Neue Light"/>
                <a:ea typeface="Helvetica Neue Light"/>
                <a:cs typeface="Helvetica Neue Light"/>
                <a:sym typeface="Helvetica Neue Light"/>
              </a:endParaRPr>
            </a:p>
          </p:txBody>
        </p:sp>
      </p:grpSp>
      <p:grpSp>
        <p:nvGrpSpPr>
          <p:cNvPr id="292" name="Google Shape;292;p46"/>
          <p:cNvGrpSpPr/>
          <p:nvPr/>
        </p:nvGrpSpPr>
        <p:grpSpPr>
          <a:xfrm>
            <a:off x="6204000" y="1508253"/>
            <a:ext cx="5530800" cy="4093200"/>
            <a:chOff x="4653000" y="1131190"/>
            <a:chExt cx="4148100" cy="3069900"/>
          </a:xfrm>
        </p:grpSpPr>
        <p:sp>
          <p:nvSpPr>
            <p:cNvPr id="293" name="Google Shape;293;p46"/>
            <p:cNvSpPr/>
            <p:nvPr/>
          </p:nvSpPr>
          <p:spPr>
            <a:xfrm>
              <a:off x="4653000" y="1131190"/>
              <a:ext cx="4148100" cy="3069900"/>
            </a:xfrm>
            <a:prstGeom prst="roundRect">
              <a:avLst>
                <a:gd name="adj" fmla="val 10708"/>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294" name="Google Shape;294;p46"/>
            <p:cNvSpPr txBox="1"/>
            <p:nvPr/>
          </p:nvSpPr>
          <p:spPr>
            <a:xfrm>
              <a:off x="4895100" y="1438565"/>
              <a:ext cx="3592500" cy="931746"/>
            </a:xfrm>
            <a:prstGeom prst="rect">
              <a:avLst/>
            </a:prstGeom>
            <a:noFill/>
            <a:ln>
              <a:noFill/>
            </a:ln>
          </p:spPr>
          <p:txBody>
            <a:bodyPr spcFirstLastPara="1" wrap="square" lIns="0" tIns="0" rIns="0" bIns="0" anchor="t" anchorCtr="0">
              <a:spAutoFit/>
            </a:bodyPr>
            <a:lstStyle/>
            <a:p>
              <a:pPr marL="169329">
                <a:lnSpc>
                  <a:spcPct val="90000"/>
                </a:lnSpc>
                <a:spcBef>
                  <a:spcPts val="1067"/>
                </a:spcBef>
              </a:pPr>
              <a:r>
                <a:rPr lang="en" sz="2133" b="1">
                  <a:solidFill>
                    <a:schemeClr val="dk1"/>
                  </a:solidFill>
                  <a:latin typeface="Helvetica Neue"/>
                  <a:ea typeface="Helvetica Neue"/>
                  <a:cs typeface="Helvetica Neue"/>
                  <a:sym typeface="Helvetica Neue"/>
                </a:rPr>
                <a:t>What we are not:</a:t>
              </a:r>
              <a:endParaRPr sz="2133">
                <a:solidFill>
                  <a:schemeClr val="dk1"/>
                </a:solidFill>
                <a:latin typeface="Helvetica Neue"/>
                <a:ea typeface="Helvetica Neue"/>
                <a:cs typeface="Helvetica Neue"/>
                <a:sym typeface="Helvetica Neue"/>
              </a:endParaRPr>
            </a:p>
            <a:p>
              <a:pPr marL="609585" indent="-406390">
                <a:lnSpc>
                  <a:spcPct val="90000"/>
                </a:lnSpc>
                <a:spcBef>
                  <a:spcPts val="1067"/>
                </a:spcBef>
                <a:buClr>
                  <a:schemeClr val="dk1"/>
                </a:buClr>
                <a:buSzPts val="1200"/>
                <a:buFont typeface="Helvetica Neue"/>
                <a:buChar char="•"/>
              </a:pPr>
              <a:r>
                <a:rPr lang="en" sz="2400">
                  <a:solidFill>
                    <a:schemeClr val="dk1"/>
                  </a:solidFill>
                  <a:latin typeface="Helvetica Neue"/>
                  <a:ea typeface="Helvetica Neue"/>
                  <a:cs typeface="Helvetica Neue"/>
                  <a:sym typeface="Helvetica Neue"/>
                </a:rPr>
                <a:t>A recruiting firm like Indeed, Monster, or Handshak</a:t>
              </a:r>
              <a:r>
                <a:rPr lang="en" sz="1600">
                  <a:solidFill>
                    <a:schemeClr val="dk1"/>
                  </a:solidFill>
                  <a:latin typeface="Helvetica Neue"/>
                  <a:ea typeface="Helvetica Neue"/>
                  <a:cs typeface="Helvetica Neue"/>
                  <a:sym typeface="Helvetica Neue"/>
                </a:rPr>
                <a:t>e</a:t>
              </a:r>
              <a:endParaRPr sz="1600">
                <a:solidFill>
                  <a:schemeClr val="dk1"/>
                </a:solidFill>
                <a:latin typeface="Helvetica Neue Light"/>
                <a:ea typeface="Helvetica Neue Light"/>
                <a:cs typeface="Helvetica Neue Light"/>
                <a:sym typeface="Helvetica Neue Light"/>
              </a:endParaRPr>
            </a:p>
          </p:txBody>
        </p:sp>
      </p:grpSp>
      <p:pic>
        <p:nvPicPr>
          <p:cNvPr id="2" name="Picture 1" descr="A logo with colorful arrows&#10;&#10;Description automatically generated">
            <a:extLst>
              <a:ext uri="{FF2B5EF4-FFF2-40B4-BE49-F238E27FC236}">
                <a16:creationId xmlns:a16="http://schemas.microsoft.com/office/drawing/2014/main" id="{9E359D1B-8491-AC69-DAB8-22ADA544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3" name="Picture 4">
            <a:extLst>
              <a:ext uri="{FF2B5EF4-FFF2-40B4-BE49-F238E27FC236}">
                <a16:creationId xmlns:a16="http://schemas.microsoft.com/office/drawing/2014/main" id="{DBFA24BE-5165-A345-1461-CA2D48600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1000"/>
                                        <p:tgtEl>
                                          <p:spTgt spid="29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89"/>
                                        </p:tgtEl>
                                        <p:attrNameLst>
                                          <p:attrName>style.visibility</p:attrName>
                                        </p:attrNameLst>
                                      </p:cBhvr>
                                      <p:to>
                                        <p:strVal val="visible"/>
                                      </p:to>
                                    </p:set>
                                    <p:anim calcmode="lin" valueType="num">
                                      <p:cBhvr additive="base">
                                        <p:cTn id="10" dur="1000"/>
                                        <p:tgtEl>
                                          <p:spTgt spid="2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47"/>
          <p:cNvSpPr txBox="1">
            <a:spLocks noGrp="1"/>
          </p:cNvSpPr>
          <p:nvPr>
            <p:ph type="title"/>
          </p:nvPr>
        </p:nvSpPr>
        <p:spPr>
          <a:xfrm>
            <a:off x="457200" y="398467"/>
            <a:ext cx="10515600" cy="646800"/>
          </a:xfrm>
          <a:prstGeom prst="rect">
            <a:avLst/>
          </a:prstGeom>
        </p:spPr>
        <p:txBody>
          <a:bodyPr spcFirstLastPara="1" vert="horz" wrap="square" lIns="0" tIns="0" rIns="0" bIns="0" rtlCol="0" anchor="t" anchorCtr="0">
            <a:noAutofit/>
          </a:bodyPr>
          <a:lstStyle/>
          <a:p>
            <a:pPr>
              <a:lnSpc>
                <a:spcPct val="100000"/>
              </a:lnSpc>
              <a:spcBef>
                <a:spcPts val="0"/>
              </a:spcBef>
            </a:pPr>
            <a:r>
              <a:rPr lang="en" sz="4000"/>
              <a:t>YouScience offers smart solutions to activate talent pipeline development</a:t>
            </a:r>
            <a:endParaRPr sz="4000"/>
          </a:p>
        </p:txBody>
      </p:sp>
      <p:sp>
        <p:nvSpPr>
          <p:cNvPr id="300" name="Google Shape;300;p47"/>
          <p:cNvSpPr txBox="1">
            <a:spLocks noGrp="1"/>
          </p:cNvSpPr>
          <p:nvPr>
            <p:ph type="sldNum" sz="quarter" idx="12"/>
          </p:nvPr>
        </p:nvSpPr>
        <p:spPr>
          <a:xfrm>
            <a:off x="11538367" y="6277667"/>
            <a:ext cx="196400" cy="123200"/>
          </a:xfrm>
          <a:prstGeom prst="rect">
            <a:avLst/>
          </a:prstGeom>
        </p:spPr>
        <p:txBody>
          <a:bodyPr spcFirstLastPara="1" vert="horz" wrap="square" lIns="0" tIns="0" rIns="0" bIns="0" rtlCol="0" anchor="b" anchorCtr="0">
            <a:noAutofit/>
          </a:bodyPr>
          <a:lstStyle/>
          <a:p>
            <a:pPr>
              <a:buClr>
                <a:srgbClr val="000000"/>
              </a:buClr>
              <a:buSzPts val="900"/>
            </a:pPr>
            <a:fld id="{00000000-1234-1234-1234-123412341234}" type="slidenum">
              <a:rPr lang="en"/>
              <a:pPr>
                <a:buClr>
                  <a:srgbClr val="000000"/>
                </a:buClr>
                <a:buSzPts val="900"/>
              </a:pPr>
              <a:t>11</a:t>
            </a:fld>
            <a:endParaRPr/>
          </a:p>
        </p:txBody>
      </p:sp>
      <p:grpSp>
        <p:nvGrpSpPr>
          <p:cNvPr id="302" name="Google Shape;302;p47"/>
          <p:cNvGrpSpPr/>
          <p:nvPr/>
        </p:nvGrpSpPr>
        <p:grpSpPr>
          <a:xfrm>
            <a:off x="4281885" y="2039241"/>
            <a:ext cx="3656000" cy="3662199"/>
            <a:chOff x="3211414" y="1529430"/>
            <a:chExt cx="2742000" cy="2746649"/>
          </a:xfrm>
        </p:grpSpPr>
        <p:sp>
          <p:nvSpPr>
            <p:cNvPr id="303" name="Google Shape;303;p47"/>
            <p:cNvSpPr/>
            <p:nvPr/>
          </p:nvSpPr>
          <p:spPr>
            <a:xfrm>
              <a:off x="3211414" y="1812478"/>
              <a:ext cx="2742000" cy="2463600"/>
            </a:xfrm>
            <a:prstGeom prst="roundRect">
              <a:avLst>
                <a:gd name="adj" fmla="val 10708"/>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304" name="Google Shape;304;p47"/>
            <p:cNvSpPr/>
            <p:nvPr/>
          </p:nvSpPr>
          <p:spPr>
            <a:xfrm>
              <a:off x="3439375" y="1529430"/>
              <a:ext cx="566100" cy="566100"/>
            </a:xfrm>
            <a:prstGeom prst="ellipse">
              <a:avLst/>
            </a:prstGeom>
            <a:solidFill>
              <a:schemeClr val="lt2"/>
            </a:solidFill>
            <a:ln>
              <a:noFill/>
            </a:ln>
          </p:spPr>
          <p:txBody>
            <a:bodyPr spcFirstLastPara="1" wrap="square" lIns="0" tIns="0" rIns="0" bIns="0" anchor="ctr" anchorCtr="0">
              <a:noAutofit/>
            </a:bodyPr>
            <a:lstStyle/>
            <a:p>
              <a:pPr algn="ctr"/>
              <a:endParaRPr sz="533">
                <a:solidFill>
                  <a:srgbClr val="FFFFFF"/>
                </a:solidFill>
                <a:latin typeface="Helvetica Neue"/>
                <a:ea typeface="Helvetica Neue"/>
                <a:cs typeface="Helvetica Neue"/>
                <a:sym typeface="Helvetica Neue"/>
              </a:endParaRPr>
            </a:p>
          </p:txBody>
        </p:sp>
        <p:sp>
          <p:nvSpPr>
            <p:cNvPr id="305" name="Google Shape;305;p47"/>
            <p:cNvSpPr txBox="1"/>
            <p:nvPr/>
          </p:nvSpPr>
          <p:spPr>
            <a:xfrm>
              <a:off x="3447650" y="2376525"/>
              <a:ext cx="2396100" cy="1535100"/>
            </a:xfrm>
            <a:prstGeom prst="rect">
              <a:avLst/>
            </a:prstGeom>
            <a:noFill/>
            <a:ln>
              <a:noFill/>
            </a:ln>
          </p:spPr>
          <p:txBody>
            <a:bodyPr spcFirstLastPara="1" wrap="square" lIns="0" tIns="0" rIns="0" bIns="0" anchor="t" anchorCtr="0">
              <a:noAutofit/>
            </a:bodyPr>
            <a:lstStyle/>
            <a:p>
              <a:pPr>
                <a:lnSpc>
                  <a:spcPct val="80000"/>
                </a:lnSpc>
                <a:spcAft>
                  <a:spcPts val="1600"/>
                </a:spcAft>
              </a:pPr>
              <a:r>
                <a:rPr lang="en" sz="3200" b="1">
                  <a:solidFill>
                    <a:schemeClr val="dk1"/>
                  </a:solidFill>
                  <a:latin typeface="Helvetica Neue"/>
                  <a:ea typeface="Helvetica Neue"/>
                  <a:cs typeface="Helvetica Neue"/>
                  <a:sym typeface="Helvetica Neue"/>
                </a:rPr>
                <a:t>Use our platform to build a strong reputation with students and educators.</a:t>
              </a:r>
              <a:endParaRPr sz="3200" b="1">
                <a:solidFill>
                  <a:schemeClr val="dk1"/>
                </a:solidFill>
                <a:latin typeface="Helvetica Neue"/>
                <a:ea typeface="Helvetica Neue"/>
                <a:cs typeface="Helvetica Neue"/>
                <a:sym typeface="Helvetica Neue"/>
              </a:endParaRPr>
            </a:p>
          </p:txBody>
        </p:sp>
        <p:pic>
          <p:nvPicPr>
            <p:cNvPr id="306" name="Google Shape;306;p47"/>
            <p:cNvPicPr preferRelativeResize="0"/>
            <p:nvPr/>
          </p:nvPicPr>
          <p:blipFill rotWithShape="1">
            <a:blip r:embed="rId3">
              <a:alphaModFix/>
            </a:blip>
            <a:srcRect/>
            <a:stretch/>
          </p:blipFill>
          <p:spPr>
            <a:xfrm>
              <a:off x="3512487" y="1602527"/>
              <a:ext cx="419880" cy="419880"/>
            </a:xfrm>
            <a:prstGeom prst="rect">
              <a:avLst/>
            </a:prstGeom>
            <a:noFill/>
            <a:ln>
              <a:noFill/>
            </a:ln>
          </p:spPr>
        </p:pic>
      </p:grpSp>
      <p:grpSp>
        <p:nvGrpSpPr>
          <p:cNvPr id="307" name="Google Shape;307;p47"/>
          <p:cNvGrpSpPr/>
          <p:nvPr/>
        </p:nvGrpSpPr>
        <p:grpSpPr>
          <a:xfrm>
            <a:off x="304767" y="2039241"/>
            <a:ext cx="3656000" cy="3662199"/>
            <a:chOff x="228575" y="1529430"/>
            <a:chExt cx="2742000" cy="2746649"/>
          </a:xfrm>
        </p:grpSpPr>
        <p:sp>
          <p:nvSpPr>
            <p:cNvPr id="308" name="Google Shape;308;p47"/>
            <p:cNvSpPr/>
            <p:nvPr/>
          </p:nvSpPr>
          <p:spPr>
            <a:xfrm>
              <a:off x="228575" y="1812478"/>
              <a:ext cx="2742000" cy="2463600"/>
            </a:xfrm>
            <a:prstGeom prst="roundRect">
              <a:avLst>
                <a:gd name="adj" fmla="val 10708"/>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309" name="Google Shape;309;p47"/>
            <p:cNvSpPr txBox="1"/>
            <p:nvPr/>
          </p:nvSpPr>
          <p:spPr>
            <a:xfrm>
              <a:off x="421900" y="2376525"/>
              <a:ext cx="2378700" cy="1535100"/>
            </a:xfrm>
            <a:prstGeom prst="rect">
              <a:avLst/>
            </a:prstGeom>
            <a:noFill/>
            <a:ln>
              <a:noFill/>
            </a:ln>
          </p:spPr>
          <p:txBody>
            <a:bodyPr spcFirstLastPara="1" wrap="square" lIns="0" tIns="0" rIns="0" bIns="0" anchor="t" anchorCtr="0">
              <a:noAutofit/>
            </a:bodyPr>
            <a:lstStyle/>
            <a:p>
              <a:pPr>
                <a:lnSpc>
                  <a:spcPct val="80000"/>
                </a:lnSpc>
                <a:spcAft>
                  <a:spcPts val="1600"/>
                </a:spcAft>
              </a:pPr>
              <a:r>
                <a:rPr lang="en" sz="3200" b="1">
                  <a:solidFill>
                    <a:schemeClr val="dk1"/>
                  </a:solidFill>
                  <a:latin typeface="Helvetica Neue"/>
                  <a:ea typeface="Helvetica Neue"/>
                  <a:cs typeface="Helvetica Neue"/>
                  <a:sym typeface="Helvetica Neue"/>
                </a:rPr>
                <a:t>Use aptitudes to find &amp; engage the right students for you.</a:t>
              </a:r>
              <a:endParaRPr sz="3200" b="1">
                <a:solidFill>
                  <a:schemeClr val="dk1"/>
                </a:solidFill>
                <a:latin typeface="Helvetica Neue"/>
                <a:ea typeface="Helvetica Neue"/>
                <a:cs typeface="Helvetica Neue"/>
                <a:sym typeface="Helvetica Neue"/>
              </a:endParaRPr>
            </a:p>
          </p:txBody>
        </p:sp>
        <p:sp>
          <p:nvSpPr>
            <p:cNvPr id="310" name="Google Shape;310;p47"/>
            <p:cNvSpPr/>
            <p:nvPr/>
          </p:nvSpPr>
          <p:spPr>
            <a:xfrm>
              <a:off x="472625" y="1529430"/>
              <a:ext cx="566100" cy="566100"/>
            </a:xfrm>
            <a:prstGeom prst="ellipse">
              <a:avLst/>
            </a:prstGeom>
            <a:solidFill>
              <a:schemeClr val="lt2"/>
            </a:solidFill>
            <a:ln>
              <a:noFill/>
            </a:ln>
          </p:spPr>
          <p:txBody>
            <a:bodyPr spcFirstLastPara="1" wrap="square" lIns="0" tIns="0" rIns="0" bIns="0" anchor="ctr" anchorCtr="0">
              <a:noAutofit/>
            </a:bodyPr>
            <a:lstStyle/>
            <a:p>
              <a:pPr algn="ctr"/>
              <a:endParaRPr sz="533">
                <a:solidFill>
                  <a:srgbClr val="FFFFFF"/>
                </a:solidFill>
                <a:latin typeface="Helvetica Neue"/>
                <a:ea typeface="Helvetica Neue"/>
                <a:cs typeface="Helvetica Neue"/>
                <a:sym typeface="Helvetica Neue"/>
              </a:endParaRPr>
            </a:p>
          </p:txBody>
        </p:sp>
        <p:pic>
          <p:nvPicPr>
            <p:cNvPr id="311" name="Google Shape;311;p47"/>
            <p:cNvPicPr preferRelativeResize="0"/>
            <p:nvPr/>
          </p:nvPicPr>
          <p:blipFill rotWithShape="1">
            <a:blip r:embed="rId4">
              <a:alphaModFix/>
            </a:blip>
            <a:srcRect/>
            <a:stretch/>
          </p:blipFill>
          <p:spPr>
            <a:xfrm>
              <a:off x="544937" y="1604078"/>
              <a:ext cx="419880" cy="418314"/>
            </a:xfrm>
            <a:prstGeom prst="rect">
              <a:avLst/>
            </a:prstGeom>
            <a:noFill/>
            <a:ln>
              <a:noFill/>
            </a:ln>
          </p:spPr>
        </p:pic>
      </p:grpSp>
      <p:grpSp>
        <p:nvGrpSpPr>
          <p:cNvPr id="312" name="Google Shape;312;p47"/>
          <p:cNvGrpSpPr/>
          <p:nvPr/>
        </p:nvGrpSpPr>
        <p:grpSpPr>
          <a:xfrm>
            <a:off x="8259032" y="2039241"/>
            <a:ext cx="3656000" cy="3662199"/>
            <a:chOff x="6194274" y="1529430"/>
            <a:chExt cx="2742000" cy="2746649"/>
          </a:xfrm>
        </p:grpSpPr>
        <p:sp>
          <p:nvSpPr>
            <p:cNvPr id="313" name="Google Shape;313;p47"/>
            <p:cNvSpPr/>
            <p:nvPr/>
          </p:nvSpPr>
          <p:spPr>
            <a:xfrm>
              <a:off x="6194274" y="1812478"/>
              <a:ext cx="2742000" cy="2463600"/>
            </a:xfrm>
            <a:prstGeom prst="roundRect">
              <a:avLst>
                <a:gd name="adj" fmla="val 10708"/>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314" name="Google Shape;314;p47"/>
            <p:cNvSpPr/>
            <p:nvPr/>
          </p:nvSpPr>
          <p:spPr>
            <a:xfrm>
              <a:off x="6406113" y="1529430"/>
              <a:ext cx="566100" cy="566100"/>
            </a:xfrm>
            <a:prstGeom prst="ellipse">
              <a:avLst/>
            </a:prstGeom>
            <a:solidFill>
              <a:schemeClr val="lt2"/>
            </a:solidFill>
            <a:ln>
              <a:noFill/>
            </a:ln>
          </p:spPr>
          <p:txBody>
            <a:bodyPr spcFirstLastPara="1" wrap="square" lIns="0" tIns="0" rIns="0" bIns="0" anchor="ctr" anchorCtr="0">
              <a:noAutofit/>
            </a:bodyPr>
            <a:lstStyle/>
            <a:p>
              <a:pPr algn="ctr"/>
              <a:endParaRPr sz="533">
                <a:solidFill>
                  <a:srgbClr val="FFFFFF"/>
                </a:solidFill>
                <a:latin typeface="Helvetica Neue"/>
                <a:ea typeface="Helvetica Neue"/>
                <a:cs typeface="Helvetica Neue"/>
                <a:sym typeface="Helvetica Neue"/>
              </a:endParaRPr>
            </a:p>
          </p:txBody>
        </p:sp>
        <p:sp>
          <p:nvSpPr>
            <p:cNvPr id="315" name="Google Shape;315;p47"/>
            <p:cNvSpPr txBox="1"/>
            <p:nvPr/>
          </p:nvSpPr>
          <p:spPr>
            <a:xfrm>
              <a:off x="6414400" y="2376525"/>
              <a:ext cx="2427300" cy="1535100"/>
            </a:xfrm>
            <a:prstGeom prst="rect">
              <a:avLst/>
            </a:prstGeom>
            <a:noFill/>
            <a:ln>
              <a:noFill/>
            </a:ln>
          </p:spPr>
          <p:txBody>
            <a:bodyPr spcFirstLastPara="1" wrap="square" lIns="0" tIns="0" rIns="0" bIns="0" anchor="t" anchorCtr="0">
              <a:noAutofit/>
            </a:bodyPr>
            <a:lstStyle/>
            <a:p>
              <a:pPr>
                <a:lnSpc>
                  <a:spcPct val="80000"/>
                </a:lnSpc>
                <a:spcAft>
                  <a:spcPts val="1600"/>
                </a:spcAft>
              </a:pPr>
              <a:r>
                <a:rPr lang="en" sz="3200" b="1">
                  <a:solidFill>
                    <a:schemeClr val="dk1"/>
                  </a:solidFill>
                  <a:latin typeface="Helvetica Neue"/>
                  <a:ea typeface="Helvetica Neue"/>
                  <a:cs typeface="Helvetica Neue"/>
                  <a:sym typeface="Helvetica Neue"/>
                </a:rPr>
                <a:t>Reach students and educators  when decisions are being made about careers. </a:t>
              </a:r>
              <a:endParaRPr sz="3200" b="1">
                <a:solidFill>
                  <a:schemeClr val="dk1"/>
                </a:solidFill>
                <a:latin typeface="Helvetica Neue"/>
                <a:ea typeface="Helvetica Neue"/>
                <a:cs typeface="Helvetica Neue"/>
                <a:sym typeface="Helvetica Neue"/>
              </a:endParaRPr>
            </a:p>
          </p:txBody>
        </p:sp>
        <p:pic>
          <p:nvPicPr>
            <p:cNvPr id="316" name="Google Shape;316;p47"/>
            <p:cNvPicPr preferRelativeResize="0"/>
            <p:nvPr/>
          </p:nvPicPr>
          <p:blipFill rotWithShape="1">
            <a:blip r:embed="rId5">
              <a:alphaModFix/>
            </a:blip>
            <a:srcRect/>
            <a:stretch/>
          </p:blipFill>
          <p:spPr>
            <a:xfrm>
              <a:off x="6480019" y="1595462"/>
              <a:ext cx="419880" cy="418314"/>
            </a:xfrm>
            <a:prstGeom prst="rect">
              <a:avLst/>
            </a:prstGeom>
            <a:noFill/>
            <a:ln>
              <a:noFill/>
            </a:ln>
          </p:spPr>
        </p:pic>
      </p:grpSp>
      <p:pic>
        <p:nvPicPr>
          <p:cNvPr id="2" name="Picture 1" descr="A logo with colorful arrows&#10;&#10;Description automatically generated">
            <a:extLst>
              <a:ext uri="{FF2B5EF4-FFF2-40B4-BE49-F238E27FC236}">
                <a16:creationId xmlns:a16="http://schemas.microsoft.com/office/drawing/2014/main" id="{E55B42C2-F681-4964-7DDB-6589056A7E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3" name="Picture 4">
            <a:extLst>
              <a:ext uri="{FF2B5EF4-FFF2-40B4-BE49-F238E27FC236}">
                <a16:creationId xmlns:a16="http://schemas.microsoft.com/office/drawing/2014/main" id="{D7BB9B4D-6789-6E15-C12A-375487ABC7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2"/>
                                        </p:tgtEl>
                                        <p:attrNameLst>
                                          <p:attrName>style.visibility</p:attrName>
                                        </p:attrNameLst>
                                      </p:cBhvr>
                                      <p:to>
                                        <p:strVal val="visible"/>
                                      </p:to>
                                    </p:set>
                                    <p:animEffect transition="in" filter="fade">
                                      <p:cBhvr>
                                        <p:cTn id="11" dur="1000"/>
                                        <p:tgtEl>
                                          <p:spTgt spid="30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12"/>
                                        </p:tgtEl>
                                        <p:attrNameLst>
                                          <p:attrName>style.visibility</p:attrName>
                                        </p:attrNameLst>
                                      </p:cBhvr>
                                      <p:to>
                                        <p:strVal val="visible"/>
                                      </p:to>
                                    </p:set>
                                    <p:animEffect transition="in" filter="fade">
                                      <p:cBhvr>
                                        <p:cTn id="15" dur="1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48"/>
          <p:cNvSpPr txBox="1">
            <a:spLocks noGrp="1"/>
          </p:cNvSpPr>
          <p:nvPr>
            <p:ph type="title"/>
          </p:nvPr>
        </p:nvSpPr>
        <p:spPr>
          <a:xfrm>
            <a:off x="457200" y="398467"/>
            <a:ext cx="10515600" cy="646800"/>
          </a:xfrm>
          <a:prstGeom prst="rect">
            <a:avLst/>
          </a:prstGeom>
        </p:spPr>
        <p:txBody>
          <a:bodyPr spcFirstLastPara="1" vert="horz" wrap="square" lIns="0" tIns="0" rIns="0" bIns="0" rtlCol="0" anchor="t" anchorCtr="0">
            <a:noAutofit/>
          </a:bodyPr>
          <a:lstStyle/>
          <a:p>
            <a:pPr>
              <a:spcBef>
                <a:spcPts val="0"/>
              </a:spcBef>
            </a:pPr>
            <a:r>
              <a:rPr lang="en" sz="4000"/>
              <a:t>Additional benefits</a:t>
            </a:r>
            <a:endParaRPr sz="4000"/>
          </a:p>
        </p:txBody>
      </p:sp>
      <p:sp>
        <p:nvSpPr>
          <p:cNvPr id="322" name="Google Shape;322;p48"/>
          <p:cNvSpPr txBox="1">
            <a:spLocks noGrp="1"/>
          </p:cNvSpPr>
          <p:nvPr>
            <p:ph type="sldNum" sz="quarter" idx="12"/>
          </p:nvPr>
        </p:nvSpPr>
        <p:spPr>
          <a:xfrm>
            <a:off x="11538367" y="6277667"/>
            <a:ext cx="196400" cy="123200"/>
          </a:xfrm>
          <a:prstGeom prst="rect">
            <a:avLst/>
          </a:prstGeom>
        </p:spPr>
        <p:txBody>
          <a:bodyPr spcFirstLastPara="1" vert="horz" wrap="square" lIns="0" tIns="0" rIns="0" bIns="0" rtlCol="0" anchor="b" anchorCtr="0">
            <a:noAutofit/>
          </a:bodyPr>
          <a:lstStyle/>
          <a:p>
            <a:pPr>
              <a:buClr>
                <a:srgbClr val="000000"/>
              </a:buClr>
              <a:buSzPts val="900"/>
            </a:pPr>
            <a:fld id="{00000000-1234-1234-1234-123412341234}" type="slidenum">
              <a:rPr lang="en"/>
              <a:pPr>
                <a:buClr>
                  <a:srgbClr val="000000"/>
                </a:buClr>
                <a:buSzPts val="900"/>
              </a:pPr>
              <a:t>12</a:t>
            </a:fld>
            <a:endParaRPr/>
          </a:p>
        </p:txBody>
      </p:sp>
      <p:grpSp>
        <p:nvGrpSpPr>
          <p:cNvPr id="324" name="Google Shape;324;p48"/>
          <p:cNvGrpSpPr/>
          <p:nvPr/>
        </p:nvGrpSpPr>
        <p:grpSpPr>
          <a:xfrm>
            <a:off x="457200" y="1590769"/>
            <a:ext cx="2664800" cy="3637132"/>
            <a:chOff x="342900" y="1193076"/>
            <a:chExt cx="1998600" cy="2727849"/>
          </a:xfrm>
        </p:grpSpPr>
        <p:sp>
          <p:nvSpPr>
            <p:cNvPr id="325" name="Google Shape;325;p48"/>
            <p:cNvSpPr/>
            <p:nvPr/>
          </p:nvSpPr>
          <p:spPr>
            <a:xfrm>
              <a:off x="342900" y="1457325"/>
              <a:ext cx="1998600" cy="2463600"/>
            </a:xfrm>
            <a:prstGeom prst="roundRect">
              <a:avLst>
                <a:gd name="adj" fmla="val 10708"/>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326" name="Google Shape;326;p48"/>
            <p:cNvSpPr txBox="1"/>
            <p:nvPr/>
          </p:nvSpPr>
          <p:spPr>
            <a:xfrm>
              <a:off x="497321" y="1930914"/>
              <a:ext cx="1695900" cy="941604"/>
            </a:xfrm>
            <a:prstGeom prst="rect">
              <a:avLst/>
            </a:prstGeom>
            <a:noFill/>
            <a:ln>
              <a:noFill/>
            </a:ln>
          </p:spPr>
          <p:txBody>
            <a:bodyPr spcFirstLastPara="1" wrap="square" lIns="0" tIns="0" rIns="0" bIns="0" anchor="b" anchorCtr="0">
              <a:spAutoFit/>
            </a:bodyPr>
            <a:lstStyle/>
            <a:p>
              <a:pPr>
                <a:lnSpc>
                  <a:spcPct val="80000"/>
                </a:lnSpc>
                <a:spcAft>
                  <a:spcPts val="1600"/>
                </a:spcAft>
              </a:pPr>
              <a:r>
                <a:rPr lang="en" sz="2133" b="1">
                  <a:solidFill>
                    <a:schemeClr val="dk1"/>
                  </a:solidFill>
                  <a:latin typeface="Helvetica Neue"/>
                  <a:ea typeface="Helvetica Neue"/>
                  <a:cs typeface="Helvetica Neue"/>
                  <a:sym typeface="Helvetica Neue"/>
                </a:rPr>
                <a:t>Be the champion of your industry for students and educators </a:t>
              </a:r>
              <a:endParaRPr sz="2133" b="1">
                <a:solidFill>
                  <a:schemeClr val="dk1"/>
                </a:solidFill>
                <a:latin typeface="Helvetica Neue"/>
                <a:ea typeface="Helvetica Neue"/>
                <a:cs typeface="Helvetica Neue"/>
                <a:sym typeface="Helvetica Neue"/>
              </a:endParaRPr>
            </a:p>
          </p:txBody>
        </p:sp>
        <p:sp>
          <p:nvSpPr>
            <p:cNvPr id="327" name="Google Shape;327;p48"/>
            <p:cNvSpPr/>
            <p:nvPr/>
          </p:nvSpPr>
          <p:spPr>
            <a:xfrm>
              <a:off x="538379" y="1193076"/>
              <a:ext cx="566100" cy="566100"/>
            </a:xfrm>
            <a:prstGeom prst="ellipse">
              <a:avLst/>
            </a:prstGeom>
            <a:solidFill>
              <a:schemeClr val="lt2"/>
            </a:solidFill>
            <a:ln>
              <a:noFill/>
            </a:ln>
          </p:spPr>
          <p:txBody>
            <a:bodyPr spcFirstLastPara="1" wrap="square" lIns="0" tIns="0" rIns="0" bIns="0" anchor="ctr" anchorCtr="0">
              <a:noAutofit/>
            </a:bodyPr>
            <a:lstStyle/>
            <a:p>
              <a:pPr algn="ctr"/>
              <a:endParaRPr sz="533">
                <a:solidFill>
                  <a:srgbClr val="FFFFFF"/>
                </a:solidFill>
                <a:latin typeface="Helvetica Neue"/>
                <a:ea typeface="Helvetica Neue"/>
                <a:cs typeface="Helvetica Neue"/>
                <a:sym typeface="Helvetica Neue"/>
              </a:endParaRPr>
            </a:p>
          </p:txBody>
        </p:sp>
        <p:pic>
          <p:nvPicPr>
            <p:cNvPr id="328" name="Google Shape;328;p48"/>
            <p:cNvPicPr preferRelativeResize="0"/>
            <p:nvPr/>
          </p:nvPicPr>
          <p:blipFill rotWithShape="1">
            <a:blip r:embed="rId3">
              <a:alphaModFix/>
            </a:blip>
            <a:srcRect/>
            <a:stretch/>
          </p:blipFill>
          <p:spPr>
            <a:xfrm>
              <a:off x="611485" y="1266982"/>
              <a:ext cx="419880" cy="418314"/>
            </a:xfrm>
            <a:prstGeom prst="rect">
              <a:avLst/>
            </a:prstGeom>
            <a:noFill/>
            <a:ln>
              <a:noFill/>
            </a:ln>
          </p:spPr>
        </p:pic>
      </p:grpSp>
      <p:grpSp>
        <p:nvGrpSpPr>
          <p:cNvPr id="329" name="Google Shape;329;p48"/>
          <p:cNvGrpSpPr/>
          <p:nvPr/>
        </p:nvGrpSpPr>
        <p:grpSpPr>
          <a:xfrm>
            <a:off x="3356000" y="1590769"/>
            <a:ext cx="2664800" cy="3637132"/>
            <a:chOff x="2517000" y="1193076"/>
            <a:chExt cx="1998600" cy="2727849"/>
          </a:xfrm>
        </p:grpSpPr>
        <p:sp>
          <p:nvSpPr>
            <p:cNvPr id="330" name="Google Shape;330;p48"/>
            <p:cNvSpPr/>
            <p:nvPr/>
          </p:nvSpPr>
          <p:spPr>
            <a:xfrm>
              <a:off x="2517000" y="1457325"/>
              <a:ext cx="1998600" cy="2463600"/>
            </a:xfrm>
            <a:prstGeom prst="roundRect">
              <a:avLst>
                <a:gd name="adj" fmla="val 10708"/>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331" name="Google Shape;331;p48"/>
            <p:cNvSpPr txBox="1"/>
            <p:nvPr/>
          </p:nvSpPr>
          <p:spPr>
            <a:xfrm>
              <a:off x="2671436" y="2127842"/>
              <a:ext cx="1695900" cy="744676"/>
            </a:xfrm>
            <a:prstGeom prst="rect">
              <a:avLst/>
            </a:prstGeom>
            <a:noFill/>
            <a:ln>
              <a:noFill/>
            </a:ln>
          </p:spPr>
          <p:txBody>
            <a:bodyPr spcFirstLastPara="1" wrap="square" lIns="0" tIns="0" rIns="0" bIns="0" anchor="b" anchorCtr="0">
              <a:spAutoFit/>
            </a:bodyPr>
            <a:lstStyle/>
            <a:p>
              <a:pPr>
                <a:lnSpc>
                  <a:spcPct val="80000"/>
                </a:lnSpc>
                <a:spcAft>
                  <a:spcPts val="1600"/>
                </a:spcAft>
              </a:pPr>
              <a:r>
                <a:rPr lang="en" sz="2133" b="1">
                  <a:solidFill>
                    <a:schemeClr val="dk1"/>
                  </a:solidFill>
                  <a:latin typeface="Helvetica Neue"/>
                  <a:ea typeface="Helvetica Neue"/>
                  <a:cs typeface="Helvetica Neue"/>
                  <a:sym typeface="Helvetica Neue"/>
                </a:rPr>
                <a:t>Improve long-term brand value and recognition</a:t>
              </a:r>
              <a:endParaRPr sz="2133" b="1">
                <a:solidFill>
                  <a:schemeClr val="dk1"/>
                </a:solidFill>
                <a:latin typeface="Helvetica Neue"/>
                <a:ea typeface="Helvetica Neue"/>
                <a:cs typeface="Helvetica Neue"/>
                <a:sym typeface="Helvetica Neue"/>
              </a:endParaRPr>
            </a:p>
          </p:txBody>
        </p:sp>
        <p:sp>
          <p:nvSpPr>
            <p:cNvPr id="332" name="Google Shape;332;p48"/>
            <p:cNvSpPr/>
            <p:nvPr/>
          </p:nvSpPr>
          <p:spPr>
            <a:xfrm>
              <a:off x="2749799" y="1193076"/>
              <a:ext cx="566100" cy="566100"/>
            </a:xfrm>
            <a:prstGeom prst="ellipse">
              <a:avLst/>
            </a:prstGeom>
            <a:solidFill>
              <a:schemeClr val="lt2"/>
            </a:solidFill>
            <a:ln>
              <a:noFill/>
            </a:ln>
          </p:spPr>
          <p:txBody>
            <a:bodyPr spcFirstLastPara="1" wrap="square" lIns="0" tIns="0" rIns="0" bIns="0" anchor="ctr" anchorCtr="0">
              <a:noAutofit/>
            </a:bodyPr>
            <a:lstStyle/>
            <a:p>
              <a:pPr algn="ctr"/>
              <a:endParaRPr sz="533">
                <a:solidFill>
                  <a:srgbClr val="FFFFFF"/>
                </a:solidFill>
                <a:latin typeface="Helvetica Neue"/>
                <a:ea typeface="Helvetica Neue"/>
                <a:cs typeface="Helvetica Neue"/>
                <a:sym typeface="Helvetica Neue"/>
              </a:endParaRPr>
            </a:p>
          </p:txBody>
        </p:sp>
        <p:pic>
          <p:nvPicPr>
            <p:cNvPr id="333" name="Google Shape;333;p48"/>
            <p:cNvPicPr preferRelativeResize="0"/>
            <p:nvPr/>
          </p:nvPicPr>
          <p:blipFill rotWithShape="1">
            <a:blip r:embed="rId4">
              <a:alphaModFix/>
            </a:blip>
            <a:srcRect/>
            <a:stretch/>
          </p:blipFill>
          <p:spPr>
            <a:xfrm>
              <a:off x="2822909" y="1274710"/>
              <a:ext cx="419880" cy="419880"/>
            </a:xfrm>
            <a:prstGeom prst="rect">
              <a:avLst/>
            </a:prstGeom>
            <a:noFill/>
            <a:ln>
              <a:noFill/>
            </a:ln>
          </p:spPr>
        </p:pic>
      </p:grpSp>
      <p:grpSp>
        <p:nvGrpSpPr>
          <p:cNvPr id="334" name="Google Shape;334;p48"/>
          <p:cNvGrpSpPr/>
          <p:nvPr/>
        </p:nvGrpSpPr>
        <p:grpSpPr>
          <a:xfrm>
            <a:off x="6254779" y="1590769"/>
            <a:ext cx="2664800" cy="3637132"/>
            <a:chOff x="4691084" y="1193076"/>
            <a:chExt cx="1998600" cy="2727849"/>
          </a:xfrm>
        </p:grpSpPr>
        <p:sp>
          <p:nvSpPr>
            <p:cNvPr id="335" name="Google Shape;335;p48"/>
            <p:cNvSpPr/>
            <p:nvPr/>
          </p:nvSpPr>
          <p:spPr>
            <a:xfrm>
              <a:off x="4691084" y="1457325"/>
              <a:ext cx="1998600" cy="2463600"/>
            </a:xfrm>
            <a:prstGeom prst="roundRect">
              <a:avLst>
                <a:gd name="adj" fmla="val 10708"/>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336" name="Google Shape;336;p48"/>
            <p:cNvSpPr txBox="1"/>
            <p:nvPr/>
          </p:nvSpPr>
          <p:spPr>
            <a:xfrm>
              <a:off x="4845574" y="1931085"/>
              <a:ext cx="1695900" cy="1138533"/>
            </a:xfrm>
            <a:prstGeom prst="rect">
              <a:avLst/>
            </a:prstGeom>
            <a:noFill/>
            <a:ln>
              <a:noFill/>
            </a:ln>
          </p:spPr>
          <p:txBody>
            <a:bodyPr spcFirstLastPara="1" wrap="square" lIns="0" tIns="0" rIns="0" bIns="0" anchor="b" anchorCtr="0">
              <a:spAutoFit/>
            </a:bodyPr>
            <a:lstStyle/>
            <a:p>
              <a:pPr>
                <a:lnSpc>
                  <a:spcPct val="80000"/>
                </a:lnSpc>
                <a:spcAft>
                  <a:spcPts val="1600"/>
                </a:spcAft>
              </a:pPr>
              <a:r>
                <a:rPr lang="en" sz="2133" b="1">
                  <a:solidFill>
                    <a:schemeClr val="dk1"/>
                  </a:solidFill>
                  <a:latin typeface="Helvetica Neue"/>
                  <a:ea typeface="Helvetica Neue"/>
                  <a:cs typeface="Helvetica Neue"/>
                  <a:sym typeface="Helvetica Neue"/>
                </a:rPr>
                <a:t>Support students, schools, and disadvantaged communities</a:t>
              </a:r>
              <a:endParaRPr sz="2133" b="1">
                <a:solidFill>
                  <a:schemeClr val="dk1"/>
                </a:solidFill>
                <a:latin typeface="Helvetica Neue"/>
                <a:ea typeface="Helvetica Neue"/>
                <a:cs typeface="Helvetica Neue"/>
                <a:sym typeface="Helvetica Neue"/>
              </a:endParaRPr>
            </a:p>
          </p:txBody>
        </p:sp>
        <p:sp>
          <p:nvSpPr>
            <p:cNvPr id="337" name="Google Shape;337;p48"/>
            <p:cNvSpPr/>
            <p:nvPr/>
          </p:nvSpPr>
          <p:spPr>
            <a:xfrm>
              <a:off x="4927657" y="1193076"/>
              <a:ext cx="566100" cy="566100"/>
            </a:xfrm>
            <a:prstGeom prst="ellipse">
              <a:avLst/>
            </a:prstGeom>
            <a:solidFill>
              <a:schemeClr val="lt2"/>
            </a:solidFill>
            <a:ln>
              <a:noFill/>
            </a:ln>
          </p:spPr>
          <p:txBody>
            <a:bodyPr spcFirstLastPara="1" wrap="square" lIns="0" tIns="0" rIns="0" bIns="0" anchor="ctr" anchorCtr="0">
              <a:noAutofit/>
            </a:bodyPr>
            <a:lstStyle/>
            <a:p>
              <a:pPr algn="ctr"/>
              <a:endParaRPr sz="533">
                <a:solidFill>
                  <a:srgbClr val="FFFFFF"/>
                </a:solidFill>
                <a:latin typeface="Helvetica Neue"/>
                <a:ea typeface="Helvetica Neue"/>
                <a:cs typeface="Helvetica Neue"/>
                <a:sym typeface="Helvetica Neue"/>
              </a:endParaRPr>
            </a:p>
          </p:txBody>
        </p:sp>
        <p:pic>
          <p:nvPicPr>
            <p:cNvPr id="338" name="Google Shape;338;p48"/>
            <p:cNvPicPr preferRelativeResize="0"/>
            <p:nvPr/>
          </p:nvPicPr>
          <p:blipFill rotWithShape="1">
            <a:blip r:embed="rId5">
              <a:alphaModFix/>
            </a:blip>
            <a:srcRect/>
            <a:stretch/>
          </p:blipFill>
          <p:spPr>
            <a:xfrm>
              <a:off x="5000754" y="1266985"/>
              <a:ext cx="419880" cy="418314"/>
            </a:xfrm>
            <a:prstGeom prst="rect">
              <a:avLst/>
            </a:prstGeom>
            <a:noFill/>
            <a:ln>
              <a:noFill/>
            </a:ln>
          </p:spPr>
        </p:pic>
      </p:grpSp>
      <p:grpSp>
        <p:nvGrpSpPr>
          <p:cNvPr id="339" name="Google Shape;339;p48"/>
          <p:cNvGrpSpPr/>
          <p:nvPr/>
        </p:nvGrpSpPr>
        <p:grpSpPr>
          <a:xfrm>
            <a:off x="9153557" y="1590769"/>
            <a:ext cx="2664800" cy="3637132"/>
            <a:chOff x="6865168" y="1193076"/>
            <a:chExt cx="1998600" cy="2727849"/>
          </a:xfrm>
        </p:grpSpPr>
        <p:sp>
          <p:nvSpPr>
            <p:cNvPr id="340" name="Google Shape;340;p48"/>
            <p:cNvSpPr/>
            <p:nvPr/>
          </p:nvSpPr>
          <p:spPr>
            <a:xfrm>
              <a:off x="6865168" y="1457325"/>
              <a:ext cx="1998600" cy="2463600"/>
            </a:xfrm>
            <a:prstGeom prst="roundRect">
              <a:avLst>
                <a:gd name="adj" fmla="val 10708"/>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341" name="Google Shape;341;p48"/>
            <p:cNvSpPr txBox="1"/>
            <p:nvPr/>
          </p:nvSpPr>
          <p:spPr>
            <a:xfrm>
              <a:off x="7019635" y="1930914"/>
              <a:ext cx="1695900" cy="941604"/>
            </a:xfrm>
            <a:prstGeom prst="rect">
              <a:avLst/>
            </a:prstGeom>
            <a:noFill/>
            <a:ln>
              <a:noFill/>
            </a:ln>
          </p:spPr>
          <p:txBody>
            <a:bodyPr spcFirstLastPara="1" wrap="square" lIns="0" tIns="0" rIns="0" bIns="0" anchor="b" anchorCtr="0">
              <a:spAutoFit/>
            </a:bodyPr>
            <a:lstStyle/>
            <a:p>
              <a:pPr>
                <a:lnSpc>
                  <a:spcPct val="80000"/>
                </a:lnSpc>
                <a:spcAft>
                  <a:spcPts val="1600"/>
                </a:spcAft>
              </a:pPr>
              <a:r>
                <a:rPr lang="en" sz="2133" b="1">
                  <a:solidFill>
                    <a:schemeClr val="dk1"/>
                  </a:solidFill>
                  <a:latin typeface="Helvetica Neue"/>
                  <a:ea typeface="Helvetica Neue"/>
                  <a:cs typeface="Helvetica Neue"/>
                  <a:sym typeface="Helvetica Neue"/>
                </a:rPr>
                <a:t>Build your social responsibility and development  story</a:t>
              </a:r>
              <a:endParaRPr sz="2133" b="1">
                <a:solidFill>
                  <a:schemeClr val="dk1"/>
                </a:solidFill>
                <a:latin typeface="Helvetica Neue"/>
                <a:ea typeface="Helvetica Neue"/>
                <a:cs typeface="Helvetica Neue"/>
                <a:sym typeface="Helvetica Neue"/>
              </a:endParaRPr>
            </a:p>
          </p:txBody>
        </p:sp>
        <p:sp>
          <p:nvSpPr>
            <p:cNvPr id="342" name="Google Shape;342;p48"/>
            <p:cNvSpPr/>
            <p:nvPr/>
          </p:nvSpPr>
          <p:spPr>
            <a:xfrm>
              <a:off x="7105491" y="1193076"/>
              <a:ext cx="566100" cy="566100"/>
            </a:xfrm>
            <a:prstGeom prst="ellipse">
              <a:avLst/>
            </a:prstGeom>
            <a:solidFill>
              <a:schemeClr val="lt2"/>
            </a:solidFill>
            <a:ln>
              <a:noFill/>
            </a:ln>
          </p:spPr>
          <p:txBody>
            <a:bodyPr spcFirstLastPara="1" wrap="square" lIns="0" tIns="0" rIns="0" bIns="0" anchor="ctr" anchorCtr="0">
              <a:noAutofit/>
            </a:bodyPr>
            <a:lstStyle/>
            <a:p>
              <a:pPr algn="ctr"/>
              <a:endParaRPr sz="533">
                <a:solidFill>
                  <a:srgbClr val="FFFFFF"/>
                </a:solidFill>
                <a:latin typeface="Helvetica Neue"/>
                <a:ea typeface="Helvetica Neue"/>
                <a:cs typeface="Helvetica Neue"/>
                <a:sym typeface="Helvetica Neue"/>
              </a:endParaRPr>
            </a:p>
          </p:txBody>
        </p:sp>
        <p:pic>
          <p:nvPicPr>
            <p:cNvPr id="343" name="Google Shape;343;p48"/>
            <p:cNvPicPr preferRelativeResize="0"/>
            <p:nvPr/>
          </p:nvPicPr>
          <p:blipFill rotWithShape="1">
            <a:blip r:embed="rId6">
              <a:alphaModFix/>
            </a:blip>
            <a:srcRect/>
            <a:stretch/>
          </p:blipFill>
          <p:spPr>
            <a:xfrm>
              <a:off x="7178578" y="1266982"/>
              <a:ext cx="419880" cy="418314"/>
            </a:xfrm>
            <a:prstGeom prst="rect">
              <a:avLst/>
            </a:prstGeom>
            <a:noFill/>
            <a:ln>
              <a:noFill/>
            </a:ln>
          </p:spPr>
        </p:pic>
      </p:grpSp>
      <p:pic>
        <p:nvPicPr>
          <p:cNvPr id="2" name="Picture 1" descr="A logo with colorful arrows&#10;&#10;Description automatically generated">
            <a:extLst>
              <a:ext uri="{FF2B5EF4-FFF2-40B4-BE49-F238E27FC236}">
                <a16:creationId xmlns:a16="http://schemas.microsoft.com/office/drawing/2014/main" id="{95A842AF-19F3-E376-C3BA-0D6EA44B3B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3" name="Picture 4">
            <a:extLst>
              <a:ext uri="{FF2B5EF4-FFF2-40B4-BE49-F238E27FC236}">
                <a16:creationId xmlns:a16="http://schemas.microsoft.com/office/drawing/2014/main" id="{BCD8474D-4DFD-86BA-0973-80C2AAA745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1000"/>
                                        <p:tgtEl>
                                          <p:spTgt spid="3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9"/>
                                        </p:tgtEl>
                                        <p:attrNameLst>
                                          <p:attrName>style.visibility</p:attrName>
                                        </p:attrNameLst>
                                      </p:cBhvr>
                                      <p:to>
                                        <p:strVal val="visible"/>
                                      </p:to>
                                    </p:set>
                                    <p:animEffect transition="in" filter="fade">
                                      <p:cBhvr>
                                        <p:cTn id="11" dur="1000"/>
                                        <p:tgtEl>
                                          <p:spTgt spid="3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4"/>
                                        </p:tgtEl>
                                        <p:attrNameLst>
                                          <p:attrName>style.visibility</p:attrName>
                                        </p:attrNameLst>
                                      </p:cBhvr>
                                      <p:to>
                                        <p:strVal val="visible"/>
                                      </p:to>
                                    </p:set>
                                    <p:animEffect transition="in" filter="fade">
                                      <p:cBhvr>
                                        <p:cTn id="15" dur="1000"/>
                                        <p:tgtEl>
                                          <p:spTgt spid="33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39"/>
                                        </p:tgtEl>
                                        <p:attrNameLst>
                                          <p:attrName>style.visibility</p:attrName>
                                        </p:attrNameLst>
                                      </p:cBhvr>
                                      <p:to>
                                        <p:strVal val="visible"/>
                                      </p:to>
                                    </p:set>
                                    <p:animEffect transition="in" filter="fade">
                                      <p:cBhvr>
                                        <p:cTn id="19" dur="1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49"/>
          <p:cNvSpPr txBox="1">
            <a:spLocks noGrp="1"/>
          </p:cNvSpPr>
          <p:nvPr>
            <p:ph type="title"/>
          </p:nvPr>
        </p:nvSpPr>
        <p:spPr>
          <a:xfrm>
            <a:off x="457200" y="398467"/>
            <a:ext cx="10515600" cy="646800"/>
          </a:xfrm>
          <a:prstGeom prst="rect">
            <a:avLst/>
          </a:prstGeom>
        </p:spPr>
        <p:txBody>
          <a:bodyPr spcFirstLastPara="1" vert="horz" wrap="square" lIns="0" tIns="0" rIns="0" bIns="0" rtlCol="0" anchor="t" anchorCtr="0">
            <a:noAutofit/>
          </a:bodyPr>
          <a:lstStyle/>
          <a:p>
            <a:pPr>
              <a:spcBef>
                <a:spcPts val="0"/>
              </a:spcBef>
            </a:pPr>
            <a:r>
              <a:rPr lang="en"/>
              <a:t>Connect with students during </a:t>
            </a:r>
            <a:endParaRPr/>
          </a:p>
          <a:p>
            <a:pPr>
              <a:spcBef>
                <a:spcPts val="0"/>
              </a:spcBef>
            </a:pPr>
            <a:r>
              <a:rPr lang="en"/>
              <a:t>moments that matter</a:t>
            </a:r>
            <a:endParaRPr/>
          </a:p>
        </p:txBody>
      </p:sp>
      <p:sp>
        <p:nvSpPr>
          <p:cNvPr id="349" name="Google Shape;349;p49"/>
          <p:cNvSpPr txBox="1">
            <a:spLocks noGrp="1"/>
          </p:cNvSpPr>
          <p:nvPr>
            <p:ph type="sldNum" sz="quarter" idx="12"/>
          </p:nvPr>
        </p:nvSpPr>
        <p:spPr>
          <a:xfrm>
            <a:off x="11538367" y="6277667"/>
            <a:ext cx="196400" cy="123200"/>
          </a:xfrm>
          <a:prstGeom prst="rect">
            <a:avLst/>
          </a:prstGeom>
        </p:spPr>
        <p:txBody>
          <a:bodyPr spcFirstLastPara="1" vert="horz" wrap="square" lIns="0" tIns="0" rIns="0" bIns="0" rtlCol="0" anchor="b" anchorCtr="0">
            <a:noAutofit/>
          </a:bodyPr>
          <a:lstStyle/>
          <a:p>
            <a:pPr>
              <a:buClr>
                <a:srgbClr val="000000"/>
              </a:buClr>
              <a:buSzPts val="900"/>
            </a:pPr>
            <a:fld id="{00000000-1234-1234-1234-123412341234}" type="slidenum">
              <a:rPr lang="en"/>
              <a:pPr>
                <a:buClr>
                  <a:srgbClr val="000000"/>
                </a:buClr>
                <a:buSzPts val="900"/>
              </a:pPr>
              <a:t>13</a:t>
            </a:fld>
            <a:endParaRPr/>
          </a:p>
        </p:txBody>
      </p:sp>
      <p:sp>
        <p:nvSpPr>
          <p:cNvPr id="351" name="Google Shape;351;p49"/>
          <p:cNvSpPr txBox="1"/>
          <p:nvPr/>
        </p:nvSpPr>
        <p:spPr>
          <a:xfrm>
            <a:off x="546633" y="3907171"/>
            <a:ext cx="1992400" cy="886800"/>
          </a:xfrm>
          <a:prstGeom prst="rect">
            <a:avLst/>
          </a:prstGeom>
          <a:noFill/>
          <a:ln>
            <a:noFill/>
          </a:ln>
        </p:spPr>
        <p:txBody>
          <a:bodyPr spcFirstLastPara="1" wrap="square" lIns="0" tIns="0" rIns="0" bIns="0" anchor="b" anchorCtr="0">
            <a:noAutofit/>
          </a:bodyPr>
          <a:lstStyle/>
          <a:p>
            <a:pPr>
              <a:lnSpc>
                <a:spcPct val="80000"/>
              </a:lnSpc>
              <a:spcAft>
                <a:spcPts val="1600"/>
              </a:spcAft>
              <a:buClr>
                <a:srgbClr val="000000"/>
              </a:buClr>
              <a:buSzPts val="1100"/>
            </a:pPr>
            <a:r>
              <a:rPr lang="en" sz="2400" b="1">
                <a:latin typeface="Helvetica Neue"/>
                <a:ea typeface="Helvetica Neue"/>
                <a:cs typeface="Helvetica Neue"/>
                <a:sym typeface="Helvetica Neue"/>
              </a:rPr>
              <a:t>Exploring personalized aptitudes</a:t>
            </a:r>
            <a:br>
              <a:rPr lang="en" sz="2400" b="1">
                <a:latin typeface="Helvetica Neue"/>
                <a:ea typeface="Helvetica Neue"/>
                <a:cs typeface="Helvetica Neue"/>
                <a:sym typeface="Helvetica Neue"/>
              </a:rPr>
            </a:br>
            <a:endParaRPr sz="2400" b="1">
              <a:latin typeface="Helvetica Neue"/>
              <a:ea typeface="Helvetica Neue"/>
              <a:cs typeface="Helvetica Neue"/>
              <a:sym typeface="Helvetica Neue"/>
            </a:endParaRPr>
          </a:p>
        </p:txBody>
      </p:sp>
      <p:sp>
        <p:nvSpPr>
          <p:cNvPr id="352" name="Google Shape;352;p49"/>
          <p:cNvSpPr txBox="1"/>
          <p:nvPr/>
        </p:nvSpPr>
        <p:spPr>
          <a:xfrm>
            <a:off x="2895967" y="3907171"/>
            <a:ext cx="1977600" cy="886800"/>
          </a:xfrm>
          <a:prstGeom prst="rect">
            <a:avLst/>
          </a:prstGeom>
          <a:noFill/>
          <a:ln>
            <a:noFill/>
          </a:ln>
        </p:spPr>
        <p:txBody>
          <a:bodyPr spcFirstLastPara="1" wrap="square" lIns="0" tIns="0" rIns="0" bIns="0" anchor="b" anchorCtr="0">
            <a:noAutofit/>
          </a:bodyPr>
          <a:lstStyle/>
          <a:p>
            <a:pPr>
              <a:lnSpc>
                <a:spcPct val="80000"/>
              </a:lnSpc>
              <a:spcAft>
                <a:spcPts val="1600"/>
              </a:spcAft>
            </a:pPr>
            <a:r>
              <a:rPr lang="en" sz="2400" b="1">
                <a:latin typeface="Helvetica Neue"/>
                <a:ea typeface="Helvetica Neue"/>
                <a:cs typeface="Helvetica Neue"/>
                <a:sym typeface="Helvetica Neue"/>
              </a:rPr>
              <a:t>Exploring personalized career matches</a:t>
            </a:r>
            <a:endParaRPr sz="2400" b="1">
              <a:solidFill>
                <a:srgbClr val="000000"/>
              </a:solidFill>
              <a:latin typeface="Helvetica Neue"/>
              <a:ea typeface="Helvetica Neue"/>
              <a:cs typeface="Helvetica Neue"/>
              <a:sym typeface="Helvetica Neue"/>
            </a:endParaRPr>
          </a:p>
        </p:txBody>
      </p:sp>
      <p:sp>
        <p:nvSpPr>
          <p:cNvPr id="353" name="Google Shape;353;p49"/>
          <p:cNvSpPr txBox="1"/>
          <p:nvPr/>
        </p:nvSpPr>
        <p:spPr>
          <a:xfrm>
            <a:off x="5270847" y="3907171"/>
            <a:ext cx="1852400" cy="886800"/>
          </a:xfrm>
          <a:prstGeom prst="rect">
            <a:avLst/>
          </a:prstGeom>
          <a:noFill/>
          <a:ln>
            <a:noFill/>
          </a:ln>
        </p:spPr>
        <p:txBody>
          <a:bodyPr spcFirstLastPara="1" wrap="square" lIns="0" tIns="0" rIns="0" bIns="0" anchor="b" anchorCtr="0">
            <a:noAutofit/>
          </a:bodyPr>
          <a:lstStyle/>
          <a:p>
            <a:pPr>
              <a:lnSpc>
                <a:spcPct val="80000"/>
              </a:lnSpc>
              <a:spcAft>
                <a:spcPts val="1600"/>
              </a:spcAft>
            </a:pPr>
            <a:r>
              <a:rPr lang="en" sz="2400" b="1">
                <a:latin typeface="Helvetica Neue"/>
                <a:ea typeface="Helvetica Neue"/>
                <a:cs typeface="Helvetica Neue"/>
                <a:sym typeface="Helvetica Neue"/>
              </a:rPr>
              <a:t>Help students </a:t>
            </a:r>
            <a:br>
              <a:rPr lang="en" sz="2400" b="1">
                <a:latin typeface="Helvetica Neue"/>
                <a:ea typeface="Helvetica Neue"/>
                <a:cs typeface="Helvetica Neue"/>
                <a:sym typeface="Helvetica Neue"/>
              </a:rPr>
            </a:br>
            <a:r>
              <a:rPr lang="en" sz="2400" b="1">
                <a:latin typeface="Helvetica Neue"/>
                <a:ea typeface="Helvetica Neue"/>
                <a:cs typeface="Helvetica Neue"/>
                <a:sym typeface="Helvetica Neue"/>
              </a:rPr>
              <a:t>get certified</a:t>
            </a:r>
            <a:br>
              <a:rPr lang="en" sz="2400" b="1">
                <a:latin typeface="Helvetica Neue"/>
                <a:ea typeface="Helvetica Neue"/>
                <a:cs typeface="Helvetica Neue"/>
                <a:sym typeface="Helvetica Neue"/>
              </a:rPr>
            </a:br>
            <a:endParaRPr sz="2400" b="1">
              <a:solidFill>
                <a:srgbClr val="000000"/>
              </a:solidFill>
              <a:latin typeface="Helvetica Neue"/>
              <a:ea typeface="Helvetica Neue"/>
              <a:cs typeface="Helvetica Neue"/>
              <a:sym typeface="Helvetica Neue"/>
            </a:endParaRPr>
          </a:p>
        </p:txBody>
      </p:sp>
      <p:sp>
        <p:nvSpPr>
          <p:cNvPr id="354" name="Google Shape;354;p49"/>
          <p:cNvSpPr txBox="1"/>
          <p:nvPr/>
        </p:nvSpPr>
        <p:spPr>
          <a:xfrm>
            <a:off x="7645755" y="3907171"/>
            <a:ext cx="1852400" cy="886800"/>
          </a:xfrm>
          <a:prstGeom prst="rect">
            <a:avLst/>
          </a:prstGeom>
          <a:noFill/>
          <a:ln>
            <a:noFill/>
          </a:ln>
        </p:spPr>
        <p:txBody>
          <a:bodyPr spcFirstLastPara="1" wrap="square" lIns="0" tIns="0" rIns="0" bIns="0" anchor="b" anchorCtr="0">
            <a:noAutofit/>
          </a:bodyPr>
          <a:lstStyle/>
          <a:p>
            <a:pPr>
              <a:lnSpc>
                <a:spcPct val="80000"/>
              </a:lnSpc>
              <a:spcAft>
                <a:spcPts val="1600"/>
              </a:spcAft>
            </a:pPr>
            <a:r>
              <a:rPr lang="en" sz="2400" b="1">
                <a:latin typeface="Helvetica Neue"/>
                <a:ea typeface="Helvetica Neue"/>
                <a:cs typeface="Helvetica Neue"/>
                <a:sym typeface="Helvetica Neue"/>
              </a:rPr>
              <a:t>Introduce students to interested employers</a:t>
            </a:r>
            <a:endParaRPr sz="2400" b="1">
              <a:solidFill>
                <a:srgbClr val="000000"/>
              </a:solidFill>
              <a:latin typeface="Helvetica Neue"/>
              <a:ea typeface="Helvetica Neue"/>
              <a:cs typeface="Helvetica Neue"/>
              <a:sym typeface="Helvetica Neue"/>
            </a:endParaRPr>
          </a:p>
        </p:txBody>
      </p:sp>
      <p:cxnSp>
        <p:nvCxnSpPr>
          <p:cNvPr id="355" name="Google Shape;355;p49"/>
          <p:cNvCxnSpPr/>
          <p:nvPr/>
        </p:nvCxnSpPr>
        <p:spPr>
          <a:xfrm rot="10800000" flipH="1">
            <a:off x="-22433" y="3336271"/>
            <a:ext cx="10014800" cy="3200"/>
          </a:xfrm>
          <a:prstGeom prst="straightConnector1">
            <a:avLst/>
          </a:prstGeom>
          <a:noFill/>
          <a:ln w="19050" cap="flat" cmpd="sng">
            <a:solidFill>
              <a:srgbClr val="3EC6C2"/>
            </a:solidFill>
            <a:prstDash val="solid"/>
            <a:round/>
            <a:headEnd type="none" w="med" len="med"/>
            <a:tailEnd type="none" w="med" len="med"/>
          </a:ln>
        </p:spPr>
      </p:cxnSp>
      <p:sp>
        <p:nvSpPr>
          <p:cNvPr id="356" name="Google Shape;356;p49"/>
          <p:cNvSpPr/>
          <p:nvPr/>
        </p:nvSpPr>
        <p:spPr>
          <a:xfrm>
            <a:off x="467408" y="3244871"/>
            <a:ext cx="184800" cy="182800"/>
          </a:xfrm>
          <a:prstGeom prst="ellipse">
            <a:avLst/>
          </a:prstGeom>
          <a:solidFill>
            <a:srgbClr val="3EC6C2"/>
          </a:solidFill>
          <a:ln>
            <a:noFill/>
          </a:ln>
        </p:spPr>
        <p:txBody>
          <a:bodyPr spcFirstLastPara="1" wrap="square" lIns="121900" tIns="121900" rIns="121900" bIns="121900" anchor="ctr" anchorCtr="0">
            <a:noAutofit/>
          </a:bodyPr>
          <a:lstStyle/>
          <a:p>
            <a:endParaRPr sz="2400"/>
          </a:p>
        </p:txBody>
      </p:sp>
      <p:sp>
        <p:nvSpPr>
          <p:cNvPr id="357" name="Google Shape;357;p49"/>
          <p:cNvSpPr/>
          <p:nvPr/>
        </p:nvSpPr>
        <p:spPr>
          <a:xfrm>
            <a:off x="5223780" y="3244871"/>
            <a:ext cx="184800" cy="182800"/>
          </a:xfrm>
          <a:prstGeom prst="ellipse">
            <a:avLst/>
          </a:prstGeom>
          <a:solidFill>
            <a:srgbClr val="3EC6C2"/>
          </a:solidFill>
          <a:ln>
            <a:noFill/>
          </a:ln>
        </p:spPr>
        <p:txBody>
          <a:bodyPr spcFirstLastPara="1" wrap="square" lIns="121900" tIns="121900" rIns="121900" bIns="121900" anchor="ctr" anchorCtr="0">
            <a:noAutofit/>
          </a:bodyPr>
          <a:lstStyle/>
          <a:p>
            <a:endParaRPr sz="2400"/>
          </a:p>
        </p:txBody>
      </p:sp>
      <p:sp>
        <p:nvSpPr>
          <p:cNvPr id="358" name="Google Shape;358;p49"/>
          <p:cNvSpPr/>
          <p:nvPr/>
        </p:nvSpPr>
        <p:spPr>
          <a:xfrm>
            <a:off x="7611649" y="3244871"/>
            <a:ext cx="184800" cy="182800"/>
          </a:xfrm>
          <a:prstGeom prst="ellipse">
            <a:avLst/>
          </a:prstGeom>
          <a:solidFill>
            <a:srgbClr val="3EC6C2"/>
          </a:solidFill>
          <a:ln>
            <a:noFill/>
          </a:ln>
        </p:spPr>
        <p:txBody>
          <a:bodyPr spcFirstLastPara="1" wrap="square" lIns="121900" tIns="121900" rIns="121900" bIns="121900" anchor="ctr" anchorCtr="0">
            <a:noAutofit/>
          </a:bodyPr>
          <a:lstStyle/>
          <a:p>
            <a:endParaRPr sz="2400"/>
          </a:p>
        </p:txBody>
      </p:sp>
      <p:sp>
        <p:nvSpPr>
          <p:cNvPr id="359" name="Google Shape;359;p49"/>
          <p:cNvSpPr/>
          <p:nvPr/>
        </p:nvSpPr>
        <p:spPr>
          <a:xfrm>
            <a:off x="2839539" y="3244871"/>
            <a:ext cx="184800" cy="182800"/>
          </a:xfrm>
          <a:prstGeom prst="ellipse">
            <a:avLst/>
          </a:prstGeom>
          <a:solidFill>
            <a:srgbClr val="3EC6C2"/>
          </a:solidFill>
          <a:ln>
            <a:noFill/>
          </a:ln>
        </p:spPr>
        <p:txBody>
          <a:bodyPr spcFirstLastPara="1" wrap="square" lIns="121900" tIns="121900" rIns="121900" bIns="121900" anchor="ctr" anchorCtr="0">
            <a:noAutofit/>
          </a:bodyPr>
          <a:lstStyle/>
          <a:p>
            <a:endParaRPr sz="2400"/>
          </a:p>
        </p:txBody>
      </p:sp>
      <p:sp>
        <p:nvSpPr>
          <p:cNvPr id="360" name="Google Shape;360;p49"/>
          <p:cNvSpPr txBox="1"/>
          <p:nvPr/>
        </p:nvSpPr>
        <p:spPr>
          <a:xfrm>
            <a:off x="9855200" y="3907171"/>
            <a:ext cx="1977600" cy="886800"/>
          </a:xfrm>
          <a:prstGeom prst="rect">
            <a:avLst/>
          </a:prstGeom>
          <a:noFill/>
          <a:ln>
            <a:noFill/>
          </a:ln>
        </p:spPr>
        <p:txBody>
          <a:bodyPr spcFirstLastPara="1" wrap="square" lIns="0" tIns="0" rIns="0" bIns="0" anchor="b" anchorCtr="0">
            <a:noAutofit/>
          </a:bodyPr>
          <a:lstStyle/>
          <a:p>
            <a:pPr>
              <a:lnSpc>
                <a:spcPct val="80000"/>
              </a:lnSpc>
              <a:spcAft>
                <a:spcPts val="1600"/>
              </a:spcAft>
            </a:pPr>
            <a:r>
              <a:rPr lang="en" sz="2400" b="1">
                <a:latin typeface="Helvetica Neue"/>
                <a:ea typeface="Helvetica Neue"/>
                <a:cs typeface="Helvetica Neue"/>
                <a:sym typeface="Helvetica Neue"/>
              </a:rPr>
              <a:t>Connect </a:t>
            </a:r>
            <a:br>
              <a:rPr lang="en" sz="2400" b="1">
                <a:latin typeface="Helvetica Neue"/>
                <a:ea typeface="Helvetica Neue"/>
                <a:cs typeface="Helvetica Neue"/>
                <a:sym typeface="Helvetica Neue"/>
              </a:rPr>
            </a:br>
            <a:r>
              <a:rPr lang="en" sz="2400" b="1">
                <a:latin typeface="Helvetica Neue"/>
                <a:ea typeface="Helvetica Neue"/>
                <a:cs typeface="Helvetica Neue"/>
                <a:sym typeface="Helvetica Neue"/>
              </a:rPr>
              <a:t>with higher education opportunities</a:t>
            </a:r>
            <a:endParaRPr sz="2400" b="1">
              <a:solidFill>
                <a:srgbClr val="000000"/>
              </a:solidFill>
              <a:latin typeface="Helvetica Neue"/>
              <a:ea typeface="Helvetica Neue"/>
              <a:cs typeface="Helvetica Neue"/>
              <a:sym typeface="Helvetica Neue"/>
            </a:endParaRPr>
          </a:p>
        </p:txBody>
      </p:sp>
      <p:sp>
        <p:nvSpPr>
          <p:cNvPr id="361" name="Google Shape;361;p49"/>
          <p:cNvSpPr/>
          <p:nvPr/>
        </p:nvSpPr>
        <p:spPr>
          <a:xfrm>
            <a:off x="9818755" y="3244871"/>
            <a:ext cx="184800" cy="182800"/>
          </a:xfrm>
          <a:prstGeom prst="ellipse">
            <a:avLst/>
          </a:prstGeom>
          <a:solidFill>
            <a:srgbClr val="3EC6C2"/>
          </a:solidFill>
          <a:ln>
            <a:noFill/>
          </a:ln>
        </p:spPr>
        <p:txBody>
          <a:bodyPr spcFirstLastPara="1" wrap="square" lIns="121900" tIns="121900" rIns="121900" bIns="121900" anchor="ctr" anchorCtr="0">
            <a:noAutofit/>
          </a:bodyPr>
          <a:lstStyle/>
          <a:p>
            <a:endParaRPr sz="2400"/>
          </a:p>
        </p:txBody>
      </p:sp>
      <p:pic>
        <p:nvPicPr>
          <p:cNvPr id="362" name="Google Shape;362;p49"/>
          <p:cNvPicPr preferRelativeResize="0"/>
          <p:nvPr/>
        </p:nvPicPr>
        <p:blipFill>
          <a:blip r:embed="rId3">
            <a:alphaModFix/>
          </a:blip>
          <a:stretch>
            <a:fillRect/>
          </a:stretch>
        </p:blipFill>
        <p:spPr>
          <a:xfrm>
            <a:off x="212337" y="2420267"/>
            <a:ext cx="671808" cy="671808"/>
          </a:xfrm>
          <a:prstGeom prst="rect">
            <a:avLst/>
          </a:prstGeom>
          <a:noFill/>
          <a:ln>
            <a:noFill/>
          </a:ln>
        </p:spPr>
      </p:pic>
      <p:pic>
        <p:nvPicPr>
          <p:cNvPr id="363" name="Google Shape;363;p49"/>
          <p:cNvPicPr preferRelativeResize="0"/>
          <p:nvPr/>
        </p:nvPicPr>
        <p:blipFill>
          <a:blip r:embed="rId4">
            <a:alphaModFix/>
          </a:blip>
          <a:stretch>
            <a:fillRect/>
          </a:stretch>
        </p:blipFill>
        <p:spPr>
          <a:xfrm>
            <a:off x="2575776" y="2421516"/>
            <a:ext cx="709459" cy="709459"/>
          </a:xfrm>
          <a:prstGeom prst="rect">
            <a:avLst/>
          </a:prstGeom>
          <a:noFill/>
          <a:ln>
            <a:noFill/>
          </a:ln>
        </p:spPr>
      </p:pic>
      <p:pic>
        <p:nvPicPr>
          <p:cNvPr id="364" name="Google Shape;364;p49"/>
          <p:cNvPicPr preferRelativeResize="0"/>
          <p:nvPr/>
        </p:nvPicPr>
        <p:blipFill>
          <a:blip r:embed="rId5">
            <a:alphaModFix/>
          </a:blip>
          <a:stretch>
            <a:fillRect/>
          </a:stretch>
        </p:blipFill>
        <p:spPr>
          <a:xfrm>
            <a:off x="4981512" y="2421516"/>
            <a:ext cx="669301" cy="669301"/>
          </a:xfrm>
          <a:prstGeom prst="rect">
            <a:avLst/>
          </a:prstGeom>
          <a:noFill/>
          <a:ln>
            <a:noFill/>
          </a:ln>
        </p:spPr>
      </p:pic>
      <p:pic>
        <p:nvPicPr>
          <p:cNvPr id="365" name="Google Shape;365;p49"/>
          <p:cNvPicPr preferRelativeResize="0"/>
          <p:nvPr/>
        </p:nvPicPr>
        <p:blipFill>
          <a:blip r:embed="rId6">
            <a:alphaModFix/>
          </a:blip>
          <a:stretch>
            <a:fillRect/>
          </a:stretch>
        </p:blipFill>
        <p:spPr>
          <a:xfrm>
            <a:off x="7364847" y="2420267"/>
            <a:ext cx="671808" cy="671808"/>
          </a:xfrm>
          <a:prstGeom prst="rect">
            <a:avLst/>
          </a:prstGeom>
          <a:noFill/>
          <a:ln>
            <a:noFill/>
          </a:ln>
        </p:spPr>
      </p:pic>
      <p:pic>
        <p:nvPicPr>
          <p:cNvPr id="366" name="Google Shape;366;p49"/>
          <p:cNvPicPr preferRelativeResize="0"/>
          <p:nvPr/>
        </p:nvPicPr>
        <p:blipFill>
          <a:blip r:embed="rId7">
            <a:alphaModFix/>
          </a:blip>
          <a:stretch>
            <a:fillRect/>
          </a:stretch>
        </p:blipFill>
        <p:spPr>
          <a:xfrm>
            <a:off x="9575273" y="2420267"/>
            <a:ext cx="698680" cy="698680"/>
          </a:xfrm>
          <a:prstGeom prst="rect">
            <a:avLst/>
          </a:prstGeom>
          <a:noFill/>
          <a:ln>
            <a:noFill/>
          </a:ln>
        </p:spPr>
      </p:pic>
      <p:pic>
        <p:nvPicPr>
          <p:cNvPr id="2" name="Picture 1" descr="A logo with colorful arrows&#10;&#10;Description automatically generated">
            <a:extLst>
              <a:ext uri="{FF2B5EF4-FFF2-40B4-BE49-F238E27FC236}">
                <a16:creationId xmlns:a16="http://schemas.microsoft.com/office/drawing/2014/main" id="{C236774D-394A-6586-96BF-B7460FF706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3" name="Picture 4">
            <a:extLst>
              <a:ext uri="{FF2B5EF4-FFF2-40B4-BE49-F238E27FC236}">
                <a16:creationId xmlns:a16="http://schemas.microsoft.com/office/drawing/2014/main" id="{F8FD5677-22B2-65B9-29F7-164B9A650D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a:spLocks noGrp="1"/>
          </p:cNvSpPr>
          <p:nvPr>
            <p:ph type="title"/>
          </p:nvPr>
        </p:nvSpPr>
        <p:spPr>
          <a:xfrm>
            <a:off x="355600" y="208267"/>
            <a:ext cx="6710800" cy="1128450"/>
          </a:xfrm>
          <a:prstGeom prst="rect">
            <a:avLst/>
          </a:prstGeom>
          <a:noFill/>
          <a:ln>
            <a:noFill/>
          </a:ln>
        </p:spPr>
        <p:txBody>
          <a:bodyPr spcFirstLastPara="1" vert="horz" wrap="square" lIns="0" tIns="0" rIns="0" bIns="0" rtlCol="0" anchor="t" anchorCtr="0">
            <a:spAutoFit/>
          </a:bodyPr>
          <a:lstStyle/>
          <a:p>
            <a:pPr>
              <a:lnSpc>
                <a:spcPct val="100000"/>
              </a:lnSpc>
              <a:buSzPts val="1100"/>
            </a:pPr>
            <a:r>
              <a:rPr lang="en" sz="4000"/>
              <a:t>The Problem:</a:t>
            </a:r>
            <a:endParaRPr sz="4000"/>
          </a:p>
          <a:p>
            <a:pPr>
              <a:lnSpc>
                <a:spcPct val="100000"/>
              </a:lnSpc>
              <a:buSzPts val="1100"/>
            </a:pPr>
            <a:r>
              <a:rPr lang="en" sz="3333"/>
              <a:t>Awareness Gap not a Talent Gap</a:t>
            </a:r>
            <a:endParaRPr sz="3333"/>
          </a:p>
        </p:txBody>
      </p:sp>
      <p:sp>
        <p:nvSpPr>
          <p:cNvPr id="373" name="Google Shape;373;p50"/>
          <p:cNvSpPr txBox="1"/>
          <p:nvPr/>
        </p:nvSpPr>
        <p:spPr>
          <a:xfrm>
            <a:off x="896767" y="6187568"/>
            <a:ext cx="5033200" cy="311239"/>
          </a:xfrm>
          <a:prstGeom prst="rect">
            <a:avLst/>
          </a:prstGeom>
          <a:noFill/>
          <a:ln>
            <a:noFill/>
          </a:ln>
        </p:spPr>
        <p:txBody>
          <a:bodyPr spcFirstLastPara="1" wrap="square" lIns="0" tIns="0" rIns="0" bIns="0" anchor="t" anchorCtr="0">
            <a:spAutoFit/>
          </a:bodyPr>
          <a:lstStyle/>
          <a:p>
            <a:pPr>
              <a:buClr>
                <a:schemeClr val="dk1"/>
              </a:buClr>
              <a:buSzPts val="1100"/>
            </a:pPr>
            <a:endParaRPr sz="933">
              <a:solidFill>
                <a:srgbClr val="9E9E9E"/>
              </a:solidFill>
              <a:latin typeface="Helvetica Neue"/>
              <a:ea typeface="Helvetica Neue"/>
              <a:cs typeface="Helvetica Neue"/>
              <a:sym typeface="Helvetica Neue"/>
            </a:endParaRPr>
          </a:p>
          <a:p>
            <a:pPr>
              <a:lnSpc>
                <a:spcPct val="90000"/>
              </a:lnSpc>
              <a:spcAft>
                <a:spcPts val="267"/>
              </a:spcAft>
              <a:buClr>
                <a:srgbClr val="000000"/>
              </a:buClr>
              <a:buSzPts val="900"/>
            </a:pPr>
            <a:endParaRPr sz="933">
              <a:solidFill>
                <a:srgbClr val="B7B7B7"/>
              </a:solidFill>
              <a:latin typeface="Helvetica Neue Light"/>
              <a:ea typeface="Helvetica Neue Light"/>
              <a:cs typeface="Helvetica Neue Light"/>
              <a:sym typeface="Helvetica Neue Light"/>
            </a:endParaRPr>
          </a:p>
        </p:txBody>
      </p:sp>
      <p:pic>
        <p:nvPicPr>
          <p:cNvPr id="374" name="Google Shape;374;p50"/>
          <p:cNvPicPr preferRelativeResize="0"/>
          <p:nvPr/>
        </p:nvPicPr>
        <p:blipFill rotWithShape="1">
          <a:blip r:embed="rId3">
            <a:alphaModFix/>
          </a:blip>
          <a:srcRect l="16736" r="35430" b="8767"/>
          <a:stretch/>
        </p:blipFill>
        <p:spPr>
          <a:xfrm>
            <a:off x="7446133" y="356733"/>
            <a:ext cx="4740000" cy="6025600"/>
          </a:xfrm>
          <a:prstGeom prst="round2DiagRect">
            <a:avLst>
              <a:gd name="adj1" fmla="val 16667"/>
              <a:gd name="adj2" fmla="val 0"/>
            </a:avLst>
          </a:prstGeom>
          <a:noFill/>
          <a:ln>
            <a:noFill/>
          </a:ln>
        </p:spPr>
      </p:pic>
      <p:pic>
        <p:nvPicPr>
          <p:cNvPr id="375" name="Google Shape;375;p50"/>
          <p:cNvPicPr preferRelativeResize="0"/>
          <p:nvPr/>
        </p:nvPicPr>
        <p:blipFill>
          <a:blip r:embed="rId4">
            <a:alphaModFix/>
          </a:blip>
          <a:stretch>
            <a:fillRect/>
          </a:stretch>
        </p:blipFill>
        <p:spPr>
          <a:xfrm>
            <a:off x="203201" y="1337067"/>
            <a:ext cx="6863201" cy="4850500"/>
          </a:xfrm>
          <a:prstGeom prst="rect">
            <a:avLst/>
          </a:prstGeom>
          <a:noFill/>
          <a:ln>
            <a:noFill/>
          </a:ln>
        </p:spPr>
      </p:pic>
      <p:pic>
        <p:nvPicPr>
          <p:cNvPr id="2" name="Picture 1" descr="A logo with colorful arrows&#10;&#10;Description automatically generated">
            <a:extLst>
              <a:ext uri="{FF2B5EF4-FFF2-40B4-BE49-F238E27FC236}">
                <a16:creationId xmlns:a16="http://schemas.microsoft.com/office/drawing/2014/main" id="{FB2F10FA-8DBC-52E5-640F-6CD29F5AE4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3" name="Picture 4">
            <a:extLst>
              <a:ext uri="{FF2B5EF4-FFF2-40B4-BE49-F238E27FC236}">
                <a16:creationId xmlns:a16="http://schemas.microsoft.com/office/drawing/2014/main" id="{9702DDC1-0A72-7730-1176-8AB8E20F81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2"/>
          <p:cNvSpPr txBox="1">
            <a:spLocks noGrp="1"/>
          </p:cNvSpPr>
          <p:nvPr>
            <p:ph type="title"/>
          </p:nvPr>
        </p:nvSpPr>
        <p:spPr>
          <a:xfrm>
            <a:off x="457200" y="398467"/>
            <a:ext cx="10515600" cy="646800"/>
          </a:xfrm>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2700"/>
            </a:pPr>
            <a:r>
              <a:rPr lang="en" sz="1867"/>
              <a:t>Moment that matters 1.0</a:t>
            </a:r>
            <a:endParaRPr sz="1867"/>
          </a:p>
          <a:p>
            <a:pPr>
              <a:spcBef>
                <a:spcPts val="0"/>
              </a:spcBef>
              <a:buClr>
                <a:schemeClr val="dk1"/>
              </a:buClr>
              <a:buSzPts val="2700"/>
            </a:pPr>
            <a:r>
              <a:rPr lang="en" sz="2800"/>
              <a:t>Exploring their personalized aptitudes</a:t>
            </a:r>
            <a:endParaRPr/>
          </a:p>
        </p:txBody>
      </p:sp>
      <p:pic>
        <p:nvPicPr>
          <p:cNvPr id="391" name="Google Shape;391;p52" title="TrimmedVideos_1.mp4">
            <a:hlinkClick r:id="rId3"/>
          </p:cNvPr>
          <p:cNvPicPr preferRelativeResize="0"/>
          <p:nvPr/>
        </p:nvPicPr>
        <p:blipFill>
          <a:blip r:embed="rId4">
            <a:alphaModFix/>
          </a:blip>
          <a:stretch>
            <a:fillRect/>
          </a:stretch>
        </p:blipFill>
        <p:spPr>
          <a:xfrm>
            <a:off x="457200" y="1484434"/>
            <a:ext cx="8040501" cy="4176500"/>
          </a:xfrm>
          <a:prstGeom prst="rect">
            <a:avLst/>
          </a:prstGeom>
          <a:noFill/>
          <a:ln>
            <a:noFill/>
          </a:ln>
        </p:spPr>
      </p:pic>
      <p:pic>
        <p:nvPicPr>
          <p:cNvPr id="2" name="Picture 1" descr="A logo with colorful arrows&#10;&#10;Description automatically generated">
            <a:extLst>
              <a:ext uri="{FF2B5EF4-FFF2-40B4-BE49-F238E27FC236}">
                <a16:creationId xmlns:a16="http://schemas.microsoft.com/office/drawing/2014/main" id="{5C381842-5EBA-570B-CA7C-B88106233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3" name="Picture 4">
            <a:extLst>
              <a:ext uri="{FF2B5EF4-FFF2-40B4-BE49-F238E27FC236}">
                <a16:creationId xmlns:a16="http://schemas.microsoft.com/office/drawing/2014/main" id="{22BEC7B9-AD4B-ED05-9729-9B5A0D644D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10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53" title="TrimmedVideos_3.mp4">
            <a:hlinkClick r:id="rId3"/>
          </p:cNvPr>
          <p:cNvPicPr preferRelativeResize="0"/>
          <p:nvPr/>
        </p:nvPicPr>
        <p:blipFill>
          <a:blip r:embed="rId4">
            <a:alphaModFix/>
          </a:blip>
          <a:stretch>
            <a:fillRect/>
          </a:stretch>
        </p:blipFill>
        <p:spPr>
          <a:xfrm>
            <a:off x="457200" y="1484434"/>
            <a:ext cx="8040499" cy="4176500"/>
          </a:xfrm>
          <a:prstGeom prst="rect">
            <a:avLst/>
          </a:prstGeom>
          <a:noFill/>
          <a:ln>
            <a:noFill/>
          </a:ln>
        </p:spPr>
      </p:pic>
      <p:sp>
        <p:nvSpPr>
          <p:cNvPr id="397" name="Google Shape;397;p53"/>
          <p:cNvSpPr txBox="1">
            <a:spLocks noGrp="1"/>
          </p:cNvSpPr>
          <p:nvPr>
            <p:ph type="title"/>
          </p:nvPr>
        </p:nvSpPr>
        <p:spPr>
          <a:xfrm>
            <a:off x="457200" y="398467"/>
            <a:ext cx="10515600" cy="646800"/>
          </a:xfrm>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2700"/>
            </a:pPr>
            <a:r>
              <a:rPr lang="en" sz="1867"/>
              <a:t>Moment that matters 2.0</a:t>
            </a:r>
            <a:endParaRPr sz="1867"/>
          </a:p>
          <a:p>
            <a:pPr>
              <a:spcBef>
                <a:spcPts val="0"/>
              </a:spcBef>
              <a:buClr>
                <a:schemeClr val="dk1"/>
              </a:buClr>
              <a:buSzPts val="2700"/>
            </a:pPr>
            <a:r>
              <a:rPr lang="en" sz="2800"/>
              <a:t>Exploring personalized career matches</a:t>
            </a:r>
            <a:endParaRPr/>
          </a:p>
        </p:txBody>
      </p:sp>
      <p:pic>
        <p:nvPicPr>
          <p:cNvPr id="2" name="Picture 1" descr="A logo with colorful arrows&#10;&#10;Description automatically generated">
            <a:extLst>
              <a:ext uri="{FF2B5EF4-FFF2-40B4-BE49-F238E27FC236}">
                <a16:creationId xmlns:a16="http://schemas.microsoft.com/office/drawing/2014/main" id="{5E7758BF-A48C-B187-E332-6773B9603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3" name="Picture 4">
            <a:extLst>
              <a:ext uri="{FF2B5EF4-FFF2-40B4-BE49-F238E27FC236}">
                <a16:creationId xmlns:a16="http://schemas.microsoft.com/office/drawing/2014/main" id="{4D3C31FA-4B19-6907-EFD1-4F14F77C80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1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54" title="TrimmedVideos_4.mp4">
            <a:hlinkClick r:id="rId3"/>
          </p:cNvPr>
          <p:cNvPicPr preferRelativeResize="0"/>
          <p:nvPr/>
        </p:nvPicPr>
        <p:blipFill>
          <a:blip r:embed="rId4">
            <a:alphaModFix/>
          </a:blip>
          <a:stretch>
            <a:fillRect/>
          </a:stretch>
        </p:blipFill>
        <p:spPr>
          <a:xfrm>
            <a:off x="457200" y="1484434"/>
            <a:ext cx="8040499" cy="4176500"/>
          </a:xfrm>
          <a:prstGeom prst="rect">
            <a:avLst/>
          </a:prstGeom>
          <a:noFill/>
          <a:ln>
            <a:noFill/>
          </a:ln>
        </p:spPr>
      </p:pic>
      <p:sp>
        <p:nvSpPr>
          <p:cNvPr id="404" name="Google Shape;404;p54"/>
          <p:cNvSpPr txBox="1">
            <a:spLocks noGrp="1"/>
          </p:cNvSpPr>
          <p:nvPr>
            <p:ph type="title"/>
          </p:nvPr>
        </p:nvSpPr>
        <p:spPr>
          <a:xfrm>
            <a:off x="457200" y="398467"/>
            <a:ext cx="10515600" cy="646800"/>
          </a:xfrm>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2700"/>
            </a:pPr>
            <a:r>
              <a:rPr lang="en" sz="1867"/>
              <a:t>Moment that matters 4.0</a:t>
            </a:r>
            <a:endParaRPr sz="1867"/>
          </a:p>
          <a:p>
            <a:pPr>
              <a:spcBef>
                <a:spcPts val="0"/>
              </a:spcBef>
              <a:buClr>
                <a:schemeClr val="dk1"/>
              </a:buClr>
              <a:buSzPts val="2700"/>
            </a:pPr>
            <a:r>
              <a:rPr lang="en" sz="2800"/>
              <a:t>Introduce students to interested employers</a:t>
            </a:r>
            <a:endParaRPr/>
          </a:p>
        </p:txBody>
      </p:sp>
      <p:pic>
        <p:nvPicPr>
          <p:cNvPr id="2" name="Picture 1" descr="A logo with colorful arrows&#10;&#10;Description automatically generated">
            <a:extLst>
              <a:ext uri="{FF2B5EF4-FFF2-40B4-BE49-F238E27FC236}">
                <a16:creationId xmlns:a16="http://schemas.microsoft.com/office/drawing/2014/main" id="{40A9E2EE-E1A9-583F-DB63-25BCEEE49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3" name="Picture 4">
            <a:extLst>
              <a:ext uri="{FF2B5EF4-FFF2-40B4-BE49-F238E27FC236}">
                <a16:creationId xmlns:a16="http://schemas.microsoft.com/office/drawing/2014/main" id="{CEA49795-507D-CB3D-870E-722CF90710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0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31A3B5-30F3-4892-93D7-F5A7B38128E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For more information…..</a:t>
            </a:r>
          </a:p>
        </p:txBody>
      </p:sp>
      <p:sp>
        <p:nvSpPr>
          <p:cNvPr id="3" name="Content Placeholder 2">
            <a:extLst>
              <a:ext uri="{FF2B5EF4-FFF2-40B4-BE49-F238E27FC236}">
                <a16:creationId xmlns:a16="http://schemas.microsoft.com/office/drawing/2014/main" id="{00A34C0F-EB53-E15A-0B76-6223FAE4A979}"/>
              </a:ext>
            </a:extLst>
          </p:cNvPr>
          <p:cNvSpPr>
            <a:spLocks noGrp="1"/>
          </p:cNvSpPr>
          <p:nvPr>
            <p:ph idx="1"/>
          </p:nvPr>
        </p:nvSpPr>
        <p:spPr>
          <a:xfrm>
            <a:off x="4038600" y="4782320"/>
            <a:ext cx="7644627" cy="1329443"/>
          </a:xfrm>
        </p:spPr>
        <p:txBody>
          <a:bodyPr vert="horz" lIns="91440" tIns="45720" rIns="91440" bIns="45720" rtlCol="0">
            <a:normAutofit/>
          </a:bodyPr>
          <a:lstStyle/>
          <a:p>
            <a:pPr marL="0" indent="0" algn="r">
              <a:buNone/>
            </a:pPr>
            <a:r>
              <a:rPr lang="en-US" sz="2400" kern="1200">
                <a:solidFill>
                  <a:schemeClr val="tx1"/>
                </a:solidFill>
                <a:latin typeface="+mn-lt"/>
                <a:ea typeface="+mn-ea"/>
                <a:cs typeface="+mn-cs"/>
              </a:rPr>
              <a:t>https://www.youscience.com/employers/</a:t>
            </a:r>
          </a:p>
        </p:txBody>
      </p:sp>
      <p:pic>
        <p:nvPicPr>
          <p:cNvPr id="4" name="Picture 3" descr="A logo with colorful arrows&#10;&#10;Description automatically generated">
            <a:extLst>
              <a:ext uri="{FF2B5EF4-FFF2-40B4-BE49-F238E27FC236}">
                <a16:creationId xmlns:a16="http://schemas.microsoft.com/office/drawing/2014/main" id="{A6BD4496-1301-05FF-D512-E5C948A59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5" name="Picture 4">
            <a:extLst>
              <a:ext uri="{FF2B5EF4-FFF2-40B4-BE49-F238E27FC236}">
                <a16:creationId xmlns:a16="http://schemas.microsoft.com/office/drawing/2014/main" id="{23FF68CB-1DC5-204F-2598-7E8111E74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132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2" name="Rectangle 1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72F8BA-AA29-C585-91E8-76A0BE05B970}"/>
              </a:ext>
            </a:extLst>
          </p:cNvPr>
          <p:cNvSpPr>
            <a:spLocks noGrp="1"/>
          </p:cNvSpPr>
          <p:nvPr>
            <p:ph type="ctrTitle"/>
          </p:nvPr>
        </p:nvSpPr>
        <p:spPr>
          <a:xfrm>
            <a:off x="1153618" y="1239927"/>
            <a:ext cx="4008586" cy="4680583"/>
          </a:xfrm>
        </p:spPr>
        <p:txBody>
          <a:bodyPr vert="horz" lIns="91440" tIns="45720" rIns="91440" bIns="45720" rtlCol="0" anchor="ctr">
            <a:normAutofit/>
          </a:bodyPr>
          <a:lstStyle/>
          <a:p>
            <a:pPr algn="l"/>
            <a:r>
              <a:rPr lang="en-US" sz="5200" kern="1200">
                <a:solidFill>
                  <a:schemeClr val="tx1"/>
                </a:solidFill>
                <a:latin typeface="+mj-lt"/>
                <a:ea typeface="+mj-ea"/>
                <a:cs typeface="+mj-cs"/>
              </a:rPr>
              <a:t>Thank You!</a:t>
            </a:r>
          </a:p>
        </p:txBody>
      </p:sp>
      <p:sp>
        <p:nvSpPr>
          <p:cNvPr id="3" name="Subtitle 2">
            <a:extLst>
              <a:ext uri="{FF2B5EF4-FFF2-40B4-BE49-F238E27FC236}">
                <a16:creationId xmlns:a16="http://schemas.microsoft.com/office/drawing/2014/main" id="{B630E11C-6AB8-5F98-A8B7-FAE0AA1092A3}"/>
              </a:ext>
            </a:extLst>
          </p:cNvPr>
          <p:cNvSpPr>
            <a:spLocks noGrp="1"/>
          </p:cNvSpPr>
          <p:nvPr>
            <p:ph type="subTitle" idx="1"/>
          </p:nvPr>
        </p:nvSpPr>
        <p:spPr>
          <a:xfrm>
            <a:off x="6291923" y="1239927"/>
            <a:ext cx="4971824" cy="4680583"/>
          </a:xfrm>
        </p:spPr>
        <p:txBody>
          <a:bodyPr vert="horz" lIns="91440" tIns="45720" rIns="91440" bIns="45720" rtlCol="0" anchor="ctr">
            <a:normAutofit/>
          </a:bodyPr>
          <a:lstStyle/>
          <a:p>
            <a:r>
              <a:rPr lang="en-US" sz="2000" dirty="0"/>
              <a:t>Kaitlyn Tyler</a:t>
            </a:r>
          </a:p>
          <a:p>
            <a:r>
              <a:rPr lang="en-US" sz="2000" dirty="0"/>
              <a:t>Talent and Education Coordinator</a:t>
            </a:r>
          </a:p>
          <a:p>
            <a:r>
              <a:rPr lang="en-US" sz="2000" dirty="0"/>
              <a:t>Greater Springfield Partnership</a:t>
            </a:r>
          </a:p>
          <a:p>
            <a:r>
              <a:rPr lang="en-US" sz="2000" dirty="0"/>
              <a:t>ktyler@greaterspringfield.com</a:t>
            </a:r>
          </a:p>
        </p:txBody>
      </p:sp>
      <p:pic>
        <p:nvPicPr>
          <p:cNvPr id="4" name="Picture 3" descr="A logo with colorful arrows&#10;&#10;Description automatically generated">
            <a:extLst>
              <a:ext uri="{FF2B5EF4-FFF2-40B4-BE49-F238E27FC236}">
                <a16:creationId xmlns:a16="http://schemas.microsoft.com/office/drawing/2014/main" id="{959BC5C6-67CF-9560-4D16-450FB0B98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7375" y="6196511"/>
            <a:ext cx="827019" cy="622487"/>
          </a:xfrm>
          <a:prstGeom prst="rect">
            <a:avLst/>
          </a:prstGeom>
        </p:spPr>
      </p:pic>
    </p:spTree>
    <p:extLst>
      <p:ext uri="{BB962C8B-B14F-4D97-AF65-F5344CB8AC3E}">
        <p14:creationId xmlns:p14="http://schemas.microsoft.com/office/powerpoint/2010/main" val="303897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1815849" y="523451"/>
            <a:ext cx="8560357"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2023 Internship by the Numbers</a:t>
            </a:r>
          </a:p>
        </p:txBody>
      </p:sp>
      <p:sp>
        <p:nvSpPr>
          <p:cNvPr id="4" name="Pentagon 3">
            <a:extLst>
              <a:ext uri="{FF2B5EF4-FFF2-40B4-BE49-F238E27FC236}">
                <a16:creationId xmlns:a16="http://schemas.microsoft.com/office/drawing/2014/main" id="{1D151261-0AA6-C94D-A4BD-44500C1819D8}"/>
              </a:ext>
            </a:extLst>
          </p:cNvPr>
          <p:cNvSpPr/>
          <p:nvPr/>
        </p:nvSpPr>
        <p:spPr>
          <a:xfrm>
            <a:off x="3507092" y="4337726"/>
            <a:ext cx="2970615" cy="2026073"/>
          </a:xfrm>
          <a:prstGeom prst="homePlate">
            <a:avLst>
              <a:gd name="adj" fmla="val 3007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dirty="0">
              <a:latin typeface="Poppins" pitchFamily="2" charset="77"/>
            </a:endParaRPr>
          </a:p>
        </p:txBody>
      </p:sp>
      <p:sp>
        <p:nvSpPr>
          <p:cNvPr id="5" name="Pentagon 4">
            <a:extLst>
              <a:ext uri="{FF2B5EF4-FFF2-40B4-BE49-F238E27FC236}">
                <a16:creationId xmlns:a16="http://schemas.microsoft.com/office/drawing/2014/main" id="{2AD88AE6-250F-224C-9DFF-9FCDC82AE183}"/>
              </a:ext>
            </a:extLst>
          </p:cNvPr>
          <p:cNvSpPr/>
          <p:nvPr/>
        </p:nvSpPr>
        <p:spPr>
          <a:xfrm>
            <a:off x="1313186" y="4337726"/>
            <a:ext cx="2726141" cy="2026073"/>
          </a:xfrm>
          <a:prstGeom prst="homePlate">
            <a:avLst>
              <a:gd name="adj" fmla="val 300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dirty="0">
              <a:latin typeface="Poppins" pitchFamily="2" charset="77"/>
            </a:endParaRPr>
          </a:p>
        </p:txBody>
      </p:sp>
      <p:sp>
        <p:nvSpPr>
          <p:cNvPr id="6" name="Pentagon 5">
            <a:extLst>
              <a:ext uri="{FF2B5EF4-FFF2-40B4-BE49-F238E27FC236}">
                <a16:creationId xmlns:a16="http://schemas.microsoft.com/office/drawing/2014/main" id="{C27B54BB-EB15-D54E-ACA6-5C1DFF0BF14F}"/>
              </a:ext>
            </a:extLst>
          </p:cNvPr>
          <p:cNvSpPr/>
          <p:nvPr/>
        </p:nvSpPr>
        <p:spPr>
          <a:xfrm>
            <a:off x="3507092" y="2339238"/>
            <a:ext cx="2970615" cy="2026073"/>
          </a:xfrm>
          <a:prstGeom prst="homePlate">
            <a:avLst>
              <a:gd name="adj" fmla="val 300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dirty="0">
              <a:latin typeface="Poppins" pitchFamily="2" charset="77"/>
            </a:endParaRPr>
          </a:p>
        </p:txBody>
      </p:sp>
      <p:sp>
        <p:nvSpPr>
          <p:cNvPr id="7" name="Pentagon 6">
            <a:extLst>
              <a:ext uri="{FF2B5EF4-FFF2-40B4-BE49-F238E27FC236}">
                <a16:creationId xmlns:a16="http://schemas.microsoft.com/office/drawing/2014/main" id="{031BF585-958F-5148-8C7A-7E2DC69AB970}"/>
              </a:ext>
            </a:extLst>
          </p:cNvPr>
          <p:cNvSpPr/>
          <p:nvPr/>
        </p:nvSpPr>
        <p:spPr>
          <a:xfrm>
            <a:off x="1319799" y="2323845"/>
            <a:ext cx="2726141" cy="2026073"/>
          </a:xfrm>
          <a:prstGeom prst="homePlate">
            <a:avLst>
              <a:gd name="adj" fmla="val 300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dirty="0">
              <a:latin typeface="Poppins" pitchFamily="2" charset="77"/>
            </a:endParaRPr>
          </a:p>
        </p:txBody>
      </p:sp>
      <p:sp>
        <p:nvSpPr>
          <p:cNvPr id="8" name="Rectángulo 38">
            <a:extLst>
              <a:ext uri="{FF2B5EF4-FFF2-40B4-BE49-F238E27FC236}">
                <a16:creationId xmlns:a16="http://schemas.microsoft.com/office/drawing/2014/main" id="{000F1402-5B5C-434E-B44E-D84F31BF57DF}"/>
              </a:ext>
            </a:extLst>
          </p:cNvPr>
          <p:cNvSpPr/>
          <p:nvPr/>
        </p:nvSpPr>
        <p:spPr>
          <a:xfrm>
            <a:off x="1407459" y="2536978"/>
            <a:ext cx="1930207" cy="1477328"/>
          </a:xfrm>
          <a:prstGeom prst="rect">
            <a:avLst/>
          </a:prstGeom>
        </p:spPr>
        <p:txBody>
          <a:bodyPr wrap="square">
            <a:spAutoFit/>
          </a:bodyPr>
          <a:lstStyle/>
          <a:p>
            <a:pPr marL="171450"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100% of students rated their internship experience as excellent</a:t>
            </a:r>
          </a:p>
          <a:p>
            <a:pPr marL="171450"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Students enjoyed:</a:t>
            </a:r>
          </a:p>
          <a:p>
            <a:pPr marL="628650" lvl="1"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Working with others</a:t>
            </a:r>
          </a:p>
          <a:p>
            <a:pPr marL="628650" lvl="1"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Gaining experience</a:t>
            </a:r>
          </a:p>
          <a:p>
            <a:pPr marL="628650" lvl="1"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Increasing their skill sets</a:t>
            </a:r>
          </a:p>
        </p:txBody>
      </p:sp>
      <p:sp>
        <p:nvSpPr>
          <p:cNvPr id="9" name="Rectángulo 38">
            <a:extLst>
              <a:ext uri="{FF2B5EF4-FFF2-40B4-BE49-F238E27FC236}">
                <a16:creationId xmlns:a16="http://schemas.microsoft.com/office/drawing/2014/main" id="{A3AD47A2-AFDE-6E40-86D7-8FF4BE495D4C}"/>
              </a:ext>
            </a:extLst>
          </p:cNvPr>
          <p:cNvSpPr/>
          <p:nvPr/>
        </p:nvSpPr>
        <p:spPr>
          <a:xfrm>
            <a:off x="1470213" y="4667527"/>
            <a:ext cx="1916836" cy="1061829"/>
          </a:xfrm>
          <a:prstGeom prst="rect">
            <a:avLst/>
          </a:prstGeom>
        </p:spPr>
        <p:txBody>
          <a:bodyPr wrap="square">
            <a:spAutoFit/>
          </a:bodyPr>
          <a:lstStyle/>
          <a:p>
            <a:pPr marL="171450"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95% of employers rated their internship experiences as excellent</a:t>
            </a:r>
          </a:p>
          <a:p>
            <a:pPr marL="171450"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100% of employers felt that their intern was well prepared for their internship </a:t>
            </a:r>
          </a:p>
        </p:txBody>
      </p:sp>
      <p:sp>
        <p:nvSpPr>
          <p:cNvPr id="11" name="Rectángulo 38">
            <a:extLst>
              <a:ext uri="{FF2B5EF4-FFF2-40B4-BE49-F238E27FC236}">
                <a16:creationId xmlns:a16="http://schemas.microsoft.com/office/drawing/2014/main" id="{53D0FD9B-FB38-BE4E-9DBB-6F5FDF067D44}"/>
              </a:ext>
            </a:extLst>
          </p:cNvPr>
          <p:cNvSpPr/>
          <p:nvPr/>
        </p:nvSpPr>
        <p:spPr>
          <a:xfrm>
            <a:off x="3975145" y="4667527"/>
            <a:ext cx="2034507" cy="1338828"/>
          </a:xfrm>
          <a:prstGeom prst="rect">
            <a:avLst/>
          </a:prstGeom>
        </p:spPr>
        <p:txBody>
          <a:bodyPr wrap="square">
            <a:spAutoFit/>
          </a:bodyPr>
          <a:lstStyle/>
          <a:p>
            <a:pPr marL="171450"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90% of Employers stated that they would participate again in 2024</a:t>
            </a:r>
          </a:p>
          <a:p>
            <a:pPr marL="171450"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Student Strengths:</a:t>
            </a:r>
          </a:p>
          <a:p>
            <a:pPr marL="628650" lvl="1"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Communication</a:t>
            </a:r>
          </a:p>
          <a:p>
            <a:pPr marL="628650" lvl="1"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Following directions</a:t>
            </a:r>
          </a:p>
          <a:p>
            <a:pPr marL="628650" lvl="1"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Dependable</a:t>
            </a:r>
          </a:p>
          <a:p>
            <a:pPr marL="628650" lvl="1"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Dedicated</a:t>
            </a:r>
          </a:p>
          <a:p>
            <a:pPr marL="628650" lvl="1"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Prioritizing tasks </a:t>
            </a:r>
          </a:p>
        </p:txBody>
      </p:sp>
      <p:sp>
        <p:nvSpPr>
          <p:cNvPr id="12" name="Rounded Rectangle 11">
            <a:extLst>
              <a:ext uri="{FF2B5EF4-FFF2-40B4-BE49-F238E27FC236}">
                <a16:creationId xmlns:a16="http://schemas.microsoft.com/office/drawing/2014/main" id="{57F69D2F-71C1-164A-927F-CA3F172D0029}"/>
              </a:ext>
            </a:extLst>
          </p:cNvPr>
          <p:cNvSpPr/>
          <p:nvPr/>
        </p:nvSpPr>
        <p:spPr>
          <a:xfrm>
            <a:off x="822008" y="1562470"/>
            <a:ext cx="5721627" cy="64337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sp>
        <p:nvSpPr>
          <p:cNvPr id="13" name="Rounded Rectangle 12">
            <a:extLst>
              <a:ext uri="{FF2B5EF4-FFF2-40B4-BE49-F238E27FC236}">
                <a16:creationId xmlns:a16="http://schemas.microsoft.com/office/drawing/2014/main" id="{FBA84881-7560-1840-BE85-5DAC22745A7F}"/>
              </a:ext>
            </a:extLst>
          </p:cNvPr>
          <p:cNvSpPr/>
          <p:nvPr/>
        </p:nvSpPr>
        <p:spPr>
          <a:xfrm rot="16200000">
            <a:off x="-1477384" y="3795935"/>
            <a:ext cx="4927106" cy="46017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sp>
        <p:nvSpPr>
          <p:cNvPr id="14" name="TextBox 13">
            <a:extLst>
              <a:ext uri="{FF2B5EF4-FFF2-40B4-BE49-F238E27FC236}">
                <a16:creationId xmlns:a16="http://schemas.microsoft.com/office/drawing/2014/main" id="{A5CC165D-8BEA-C445-A87A-53254C1CEFBF}"/>
              </a:ext>
            </a:extLst>
          </p:cNvPr>
          <p:cNvSpPr txBox="1"/>
          <p:nvPr/>
        </p:nvSpPr>
        <p:spPr>
          <a:xfrm>
            <a:off x="1585637" y="1774687"/>
            <a:ext cx="1631059" cy="320312"/>
          </a:xfrm>
          <a:prstGeom prst="rect">
            <a:avLst/>
          </a:prstGeom>
          <a:noFill/>
        </p:spPr>
        <p:txBody>
          <a:bodyPr wrap="square" rtlCol="0">
            <a:spAutoFit/>
          </a:bodyPr>
          <a:lstStyle/>
          <a:p>
            <a:pPr algn="ctr">
              <a:lnSpc>
                <a:spcPts val="920"/>
              </a:lnSpc>
            </a:pPr>
            <a:r>
              <a:rPr lang="en-US" sz="1600" dirty="0">
                <a:solidFill>
                  <a:schemeClr val="bg1"/>
                </a:solidFill>
                <a:latin typeface="Lato Light" panose="020F0302020204030203" pitchFamily="34" charset="77"/>
                <a:ea typeface="Lato Light" panose="020F0502020204030203" pitchFamily="34" charset="0"/>
                <a:cs typeface="Poppins" pitchFamily="2" charset="77"/>
              </a:rPr>
              <a:t>Mid-Intern</a:t>
            </a:r>
          </a:p>
        </p:txBody>
      </p:sp>
      <p:sp>
        <p:nvSpPr>
          <p:cNvPr id="15" name="TextBox 14">
            <a:extLst>
              <a:ext uri="{FF2B5EF4-FFF2-40B4-BE49-F238E27FC236}">
                <a16:creationId xmlns:a16="http://schemas.microsoft.com/office/drawing/2014/main" id="{001129E1-CAA6-7247-96C7-E0512A038BBD}"/>
              </a:ext>
            </a:extLst>
          </p:cNvPr>
          <p:cNvSpPr txBox="1"/>
          <p:nvPr/>
        </p:nvSpPr>
        <p:spPr>
          <a:xfrm rot="16200000">
            <a:off x="150007" y="5239948"/>
            <a:ext cx="1737829" cy="229105"/>
          </a:xfrm>
          <a:prstGeom prst="rect">
            <a:avLst/>
          </a:prstGeom>
          <a:noFill/>
        </p:spPr>
        <p:txBody>
          <a:bodyPr wrap="square" rtlCol="0">
            <a:spAutoFit/>
          </a:bodyPr>
          <a:lstStyle/>
          <a:p>
            <a:pPr algn="ctr">
              <a:lnSpc>
                <a:spcPts val="920"/>
              </a:lnSpc>
            </a:pPr>
            <a:r>
              <a:rPr lang="en-US" sz="1600" dirty="0">
                <a:solidFill>
                  <a:schemeClr val="bg1"/>
                </a:solidFill>
                <a:latin typeface="Lato Light" panose="020F0302020204030203" pitchFamily="34" charset="77"/>
                <a:ea typeface="Lato Light" panose="020F0502020204030203" pitchFamily="34" charset="0"/>
                <a:cs typeface="Poppins" pitchFamily="2" charset="77"/>
              </a:rPr>
              <a:t>Employers</a:t>
            </a:r>
          </a:p>
        </p:txBody>
      </p:sp>
      <p:sp>
        <p:nvSpPr>
          <p:cNvPr id="17" name="TextBox 16">
            <a:extLst>
              <a:ext uri="{FF2B5EF4-FFF2-40B4-BE49-F238E27FC236}">
                <a16:creationId xmlns:a16="http://schemas.microsoft.com/office/drawing/2014/main" id="{DF83AFED-7A01-1143-A16E-9E74A93E8035}"/>
              </a:ext>
            </a:extLst>
          </p:cNvPr>
          <p:cNvSpPr txBox="1"/>
          <p:nvPr/>
        </p:nvSpPr>
        <p:spPr>
          <a:xfrm>
            <a:off x="7239664" y="2907779"/>
            <a:ext cx="1711384" cy="830997"/>
          </a:xfrm>
          <a:prstGeom prst="rect">
            <a:avLst/>
          </a:prstGeom>
          <a:noFill/>
        </p:spPr>
        <p:txBody>
          <a:bodyPr wrap="square" rtlCol="0">
            <a:spAutoFit/>
          </a:bodyPr>
          <a:lstStyle/>
          <a:p>
            <a:r>
              <a:rPr lang="en-US" sz="1600" dirty="0">
                <a:latin typeface="Lato Light" panose="020F0502020204030203" pitchFamily="34" charset="0"/>
                <a:ea typeface="Lato Light" panose="020F0502020204030203" pitchFamily="34" charset="0"/>
                <a:cs typeface="Lato Light" panose="020F0502020204030203" pitchFamily="34" charset="0"/>
              </a:rPr>
              <a:t>Student Mid-term survey results</a:t>
            </a:r>
          </a:p>
        </p:txBody>
      </p:sp>
      <p:sp>
        <p:nvSpPr>
          <p:cNvPr id="18" name="TextBox 17">
            <a:extLst>
              <a:ext uri="{FF2B5EF4-FFF2-40B4-BE49-F238E27FC236}">
                <a16:creationId xmlns:a16="http://schemas.microsoft.com/office/drawing/2014/main" id="{00D8D767-2359-DE4A-9A62-89B1711CE90E}"/>
              </a:ext>
            </a:extLst>
          </p:cNvPr>
          <p:cNvSpPr txBox="1"/>
          <p:nvPr/>
        </p:nvSpPr>
        <p:spPr>
          <a:xfrm>
            <a:off x="7239664" y="4942902"/>
            <a:ext cx="1711384" cy="830997"/>
          </a:xfrm>
          <a:prstGeom prst="rect">
            <a:avLst/>
          </a:prstGeom>
          <a:noFill/>
        </p:spPr>
        <p:txBody>
          <a:bodyPr wrap="square" rtlCol="0">
            <a:spAutoFit/>
          </a:bodyPr>
          <a:lstStyle/>
          <a:p>
            <a:r>
              <a:rPr lang="en-US" sz="1600" dirty="0">
                <a:latin typeface="Lato Light" panose="020F0502020204030203" pitchFamily="34" charset="0"/>
                <a:ea typeface="Lato Light" panose="020F0502020204030203" pitchFamily="34" charset="0"/>
                <a:cs typeface="Lato Light" panose="020F0502020204030203" pitchFamily="34" charset="0"/>
              </a:rPr>
              <a:t>Employer Mid-term survey results</a:t>
            </a:r>
          </a:p>
        </p:txBody>
      </p:sp>
      <p:sp>
        <p:nvSpPr>
          <p:cNvPr id="19" name="TextBox 18">
            <a:extLst>
              <a:ext uri="{FF2B5EF4-FFF2-40B4-BE49-F238E27FC236}">
                <a16:creationId xmlns:a16="http://schemas.microsoft.com/office/drawing/2014/main" id="{5F6250EF-F934-1141-A462-71B1C1B9DB11}"/>
              </a:ext>
            </a:extLst>
          </p:cNvPr>
          <p:cNvSpPr txBox="1"/>
          <p:nvPr/>
        </p:nvSpPr>
        <p:spPr>
          <a:xfrm>
            <a:off x="9724534" y="2907779"/>
            <a:ext cx="1711384" cy="830997"/>
          </a:xfrm>
          <a:prstGeom prst="rect">
            <a:avLst/>
          </a:prstGeom>
          <a:noFill/>
        </p:spPr>
        <p:txBody>
          <a:bodyPr wrap="square" rtlCol="0">
            <a:spAutoFit/>
          </a:bodyPr>
          <a:lstStyle/>
          <a:p>
            <a:r>
              <a:rPr lang="en-US" sz="1600" dirty="0">
                <a:latin typeface="Lato Light" panose="020F0502020204030203" pitchFamily="34" charset="0"/>
                <a:ea typeface="Lato Light" panose="020F0502020204030203" pitchFamily="34" charset="0"/>
                <a:cs typeface="Lato Light" panose="020F0502020204030203" pitchFamily="34" charset="0"/>
              </a:rPr>
              <a:t>Student post-intern survey results</a:t>
            </a:r>
          </a:p>
        </p:txBody>
      </p:sp>
      <p:sp>
        <p:nvSpPr>
          <p:cNvPr id="20" name="TextBox 19">
            <a:extLst>
              <a:ext uri="{FF2B5EF4-FFF2-40B4-BE49-F238E27FC236}">
                <a16:creationId xmlns:a16="http://schemas.microsoft.com/office/drawing/2014/main" id="{C6B7F580-22C4-4E4E-8156-887CF7DA4888}"/>
              </a:ext>
            </a:extLst>
          </p:cNvPr>
          <p:cNvSpPr txBox="1"/>
          <p:nvPr/>
        </p:nvSpPr>
        <p:spPr>
          <a:xfrm>
            <a:off x="9724534" y="4942902"/>
            <a:ext cx="1711384" cy="830997"/>
          </a:xfrm>
          <a:prstGeom prst="rect">
            <a:avLst/>
          </a:prstGeom>
          <a:noFill/>
        </p:spPr>
        <p:txBody>
          <a:bodyPr wrap="square" rtlCol="0">
            <a:spAutoFit/>
          </a:bodyPr>
          <a:lstStyle/>
          <a:p>
            <a:r>
              <a:rPr lang="en-US" sz="1600" dirty="0">
                <a:latin typeface="Lato Light" panose="020F0502020204030203" pitchFamily="34" charset="0"/>
                <a:ea typeface="Lato Light" panose="020F0502020204030203" pitchFamily="34" charset="0"/>
                <a:cs typeface="Lato Light" panose="020F0502020204030203" pitchFamily="34" charset="0"/>
              </a:rPr>
              <a:t>Employer post-intern survey results</a:t>
            </a:r>
          </a:p>
        </p:txBody>
      </p:sp>
      <p:sp>
        <p:nvSpPr>
          <p:cNvPr id="3" name="Oval 2">
            <a:extLst>
              <a:ext uri="{FF2B5EF4-FFF2-40B4-BE49-F238E27FC236}">
                <a16:creationId xmlns:a16="http://schemas.microsoft.com/office/drawing/2014/main" id="{3F114905-2238-0B4C-8929-C7DC849B179C}"/>
              </a:ext>
            </a:extLst>
          </p:cNvPr>
          <p:cNvSpPr/>
          <p:nvPr/>
        </p:nvSpPr>
        <p:spPr>
          <a:xfrm>
            <a:off x="6902447" y="3140183"/>
            <a:ext cx="249326" cy="348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22" name="Oval 21">
            <a:extLst>
              <a:ext uri="{FF2B5EF4-FFF2-40B4-BE49-F238E27FC236}">
                <a16:creationId xmlns:a16="http://schemas.microsoft.com/office/drawing/2014/main" id="{57FDFEEB-2636-0345-8A45-3E6CB17F83B6}"/>
              </a:ext>
            </a:extLst>
          </p:cNvPr>
          <p:cNvSpPr/>
          <p:nvPr/>
        </p:nvSpPr>
        <p:spPr>
          <a:xfrm>
            <a:off x="9357910" y="3140183"/>
            <a:ext cx="249326" cy="3485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23" name="Oval 22">
            <a:extLst>
              <a:ext uri="{FF2B5EF4-FFF2-40B4-BE49-F238E27FC236}">
                <a16:creationId xmlns:a16="http://schemas.microsoft.com/office/drawing/2014/main" id="{4303554E-A665-4C46-94C9-B08FDBD351E7}"/>
              </a:ext>
            </a:extLst>
          </p:cNvPr>
          <p:cNvSpPr/>
          <p:nvPr/>
        </p:nvSpPr>
        <p:spPr>
          <a:xfrm>
            <a:off x="6902447" y="5175305"/>
            <a:ext cx="249326" cy="348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24" name="Oval 23">
            <a:extLst>
              <a:ext uri="{FF2B5EF4-FFF2-40B4-BE49-F238E27FC236}">
                <a16:creationId xmlns:a16="http://schemas.microsoft.com/office/drawing/2014/main" id="{E85BD4FA-B5ED-BA46-A161-21A51F5DE3E1}"/>
              </a:ext>
            </a:extLst>
          </p:cNvPr>
          <p:cNvSpPr/>
          <p:nvPr/>
        </p:nvSpPr>
        <p:spPr>
          <a:xfrm>
            <a:off x="9357910" y="5175305"/>
            <a:ext cx="249326" cy="3485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2" name="TextBox 1">
            <a:extLst>
              <a:ext uri="{FF2B5EF4-FFF2-40B4-BE49-F238E27FC236}">
                <a16:creationId xmlns:a16="http://schemas.microsoft.com/office/drawing/2014/main" id="{3FCC779B-54C6-22A1-1B22-5BABF12491E9}"/>
              </a:ext>
            </a:extLst>
          </p:cNvPr>
          <p:cNvSpPr txBox="1"/>
          <p:nvPr/>
        </p:nvSpPr>
        <p:spPr>
          <a:xfrm rot="16200000">
            <a:off x="225827" y="2985027"/>
            <a:ext cx="1520683" cy="229105"/>
          </a:xfrm>
          <a:prstGeom prst="rect">
            <a:avLst/>
          </a:prstGeom>
          <a:noFill/>
        </p:spPr>
        <p:txBody>
          <a:bodyPr wrap="square" rtlCol="0">
            <a:spAutoFit/>
          </a:bodyPr>
          <a:lstStyle/>
          <a:p>
            <a:pPr algn="ctr">
              <a:lnSpc>
                <a:spcPts val="920"/>
              </a:lnSpc>
            </a:pPr>
            <a:r>
              <a:rPr lang="en-US" sz="1600" dirty="0">
                <a:solidFill>
                  <a:schemeClr val="bg1"/>
                </a:solidFill>
                <a:latin typeface="Lato Light" panose="020F0302020204030203" pitchFamily="34" charset="77"/>
                <a:ea typeface="Lato Light" panose="020F0502020204030203" pitchFamily="34" charset="0"/>
                <a:cs typeface="Poppins" pitchFamily="2" charset="77"/>
              </a:rPr>
              <a:t>Students</a:t>
            </a:r>
          </a:p>
        </p:txBody>
      </p:sp>
      <p:sp>
        <p:nvSpPr>
          <p:cNvPr id="16" name="TextBox 15">
            <a:extLst>
              <a:ext uri="{FF2B5EF4-FFF2-40B4-BE49-F238E27FC236}">
                <a16:creationId xmlns:a16="http://schemas.microsoft.com/office/drawing/2014/main" id="{172CA614-B510-C614-865F-0E0187F1E968}"/>
              </a:ext>
            </a:extLst>
          </p:cNvPr>
          <p:cNvSpPr txBox="1"/>
          <p:nvPr/>
        </p:nvSpPr>
        <p:spPr>
          <a:xfrm>
            <a:off x="4089886" y="1761116"/>
            <a:ext cx="1631059" cy="320312"/>
          </a:xfrm>
          <a:prstGeom prst="rect">
            <a:avLst/>
          </a:prstGeom>
          <a:noFill/>
        </p:spPr>
        <p:txBody>
          <a:bodyPr wrap="square" rtlCol="0">
            <a:spAutoFit/>
          </a:bodyPr>
          <a:lstStyle/>
          <a:p>
            <a:pPr algn="ctr">
              <a:lnSpc>
                <a:spcPts val="920"/>
              </a:lnSpc>
            </a:pPr>
            <a:r>
              <a:rPr lang="en-US" sz="1600" dirty="0">
                <a:solidFill>
                  <a:schemeClr val="bg1"/>
                </a:solidFill>
                <a:latin typeface="Lato Light" panose="020F0302020204030203" pitchFamily="34" charset="77"/>
                <a:ea typeface="Lato Light" panose="020F0502020204030203" pitchFamily="34" charset="0"/>
                <a:cs typeface="Poppins" pitchFamily="2" charset="77"/>
              </a:rPr>
              <a:t>Post-Intern</a:t>
            </a:r>
          </a:p>
        </p:txBody>
      </p:sp>
      <p:pic>
        <p:nvPicPr>
          <p:cNvPr id="21" name="Picture 20" descr="A logo with colorful arrows&#10;&#10;Description automatically generated">
            <a:extLst>
              <a:ext uri="{FF2B5EF4-FFF2-40B4-BE49-F238E27FC236}">
                <a16:creationId xmlns:a16="http://schemas.microsoft.com/office/drawing/2014/main" id="{5381AFB1-1C1D-FD32-A078-7AD08F1F4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sp>
        <p:nvSpPr>
          <p:cNvPr id="26" name="Rectángulo 38">
            <a:extLst>
              <a:ext uri="{FF2B5EF4-FFF2-40B4-BE49-F238E27FC236}">
                <a16:creationId xmlns:a16="http://schemas.microsoft.com/office/drawing/2014/main" id="{3E3BC268-8A61-EB2D-323C-431206DE17CC}"/>
              </a:ext>
            </a:extLst>
          </p:cNvPr>
          <p:cNvSpPr/>
          <p:nvPr/>
        </p:nvSpPr>
        <p:spPr>
          <a:xfrm>
            <a:off x="3995976" y="2548696"/>
            <a:ext cx="1930207" cy="2031325"/>
          </a:xfrm>
          <a:prstGeom prst="rect">
            <a:avLst/>
          </a:prstGeom>
        </p:spPr>
        <p:txBody>
          <a:bodyPr wrap="square">
            <a:spAutoFit/>
          </a:bodyPr>
          <a:lstStyle/>
          <a:p>
            <a:pPr marL="171450"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95% of students rated their internship experience as excellent. </a:t>
            </a:r>
          </a:p>
          <a:p>
            <a:pPr marL="171450"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Things students learned during their internship experience:</a:t>
            </a:r>
          </a:p>
          <a:p>
            <a:pPr marL="628650" lvl="1"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Adaptation</a:t>
            </a:r>
          </a:p>
          <a:p>
            <a:pPr marL="628650" lvl="1"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Project management</a:t>
            </a:r>
          </a:p>
          <a:p>
            <a:pPr marL="628650" lvl="1"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Self-management</a:t>
            </a:r>
          </a:p>
          <a:p>
            <a:pPr marL="628650" lvl="1" indent="-171450">
              <a:buFont typeface="Arial" panose="020B0604020202020204" pitchFamily="34" charset="0"/>
              <a:buChar char="•"/>
            </a:pPr>
            <a:r>
              <a:rPr lang="en-US" sz="900" b="1" dirty="0">
                <a:solidFill>
                  <a:schemeClr val="bg1"/>
                </a:solidFill>
                <a:latin typeface="Poppins SemiBold" pitchFamily="2" charset="77"/>
                <a:ea typeface="Noto Serif" panose="02020600060500020200" pitchFamily="18" charset="0"/>
                <a:cs typeface="Poppins SemiBold" pitchFamily="2" charset="77"/>
              </a:rPr>
              <a:t>How to work with a team</a:t>
            </a:r>
          </a:p>
          <a:p>
            <a:pPr marL="628650" lvl="1" indent="-171450">
              <a:buFont typeface="Arial" panose="020B0604020202020204" pitchFamily="34" charset="0"/>
              <a:buChar char="•"/>
            </a:pPr>
            <a:endParaRPr lang="en-US" sz="900" b="1" dirty="0">
              <a:solidFill>
                <a:schemeClr val="bg1"/>
              </a:solidFill>
              <a:latin typeface="Poppins SemiBold" pitchFamily="2" charset="77"/>
              <a:ea typeface="Noto Serif" panose="02020600060500020200" pitchFamily="18" charset="0"/>
              <a:cs typeface="Poppins SemiBold" pitchFamily="2" charset="77"/>
            </a:endParaRPr>
          </a:p>
          <a:p>
            <a:pPr marL="628650" lvl="1" indent="-171450">
              <a:buFont typeface="Arial" panose="020B0604020202020204" pitchFamily="34" charset="0"/>
              <a:buChar char="•"/>
            </a:pPr>
            <a:endParaRPr lang="en-US" sz="900" b="1" dirty="0">
              <a:solidFill>
                <a:schemeClr val="bg1"/>
              </a:solidFill>
              <a:latin typeface="Poppins SemiBold" pitchFamily="2" charset="77"/>
              <a:ea typeface="Noto Serif" panose="02020600060500020200" pitchFamily="18" charset="0"/>
              <a:cs typeface="Poppins SemiBold" pitchFamily="2" charset="77"/>
            </a:endParaRPr>
          </a:p>
        </p:txBody>
      </p:sp>
    </p:spTree>
    <p:extLst>
      <p:ext uri="{BB962C8B-B14F-4D97-AF65-F5344CB8AC3E}">
        <p14:creationId xmlns:p14="http://schemas.microsoft.com/office/powerpoint/2010/main" val="60610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4326554" y="28092"/>
            <a:ext cx="3291287"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‘24 REFRESH</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764078" y="675738"/>
            <a:ext cx="10663843" cy="276999"/>
          </a:xfrm>
          <a:prstGeom prst="rect">
            <a:avLst/>
          </a:prstGeom>
          <a:noFill/>
        </p:spPr>
        <p:txBody>
          <a:bodyPr wrap="square" rtlCol="0">
            <a:spAutoFit/>
          </a:bodyPr>
          <a:lstStyle/>
          <a:p>
            <a:pPr algn="ctr"/>
            <a:r>
              <a:rPr lang="en-US" sz="1200" dirty="0">
                <a:latin typeface="Lato Light" panose="020F0502020204030203" pitchFamily="34" charset="0"/>
                <a:ea typeface="Lato Light" panose="020F0502020204030203" pitchFamily="34" charset="0"/>
                <a:cs typeface="Lato Light" panose="020F0502020204030203" pitchFamily="34" charset="0"/>
              </a:rPr>
              <a:t>Plan to Recruit Employers and Students for the 2024 Internship Program.  Taking the Warm Introduction approach to relationship building.</a:t>
            </a:r>
          </a:p>
        </p:txBody>
      </p:sp>
      <p:sp>
        <p:nvSpPr>
          <p:cNvPr id="57" name="Forma libre 467">
            <a:extLst>
              <a:ext uri="{FF2B5EF4-FFF2-40B4-BE49-F238E27FC236}">
                <a16:creationId xmlns:a16="http://schemas.microsoft.com/office/drawing/2014/main" id="{5E1B64DC-0C0E-5D46-9BF9-A87DC4277CEC}"/>
              </a:ext>
            </a:extLst>
          </p:cNvPr>
          <p:cNvSpPr/>
          <p:nvPr/>
        </p:nvSpPr>
        <p:spPr>
          <a:xfrm rot="20700000">
            <a:off x="8853687" y="3253682"/>
            <a:ext cx="2364655" cy="2474777"/>
          </a:xfrm>
          <a:custGeom>
            <a:avLst/>
            <a:gdLst>
              <a:gd name="connsiteX0" fmla="*/ 249023 w 331541"/>
              <a:gd name="connsiteY0" fmla="*/ 83051 h 331541"/>
              <a:gd name="connsiteX1" fmla="*/ 249023 w 331541"/>
              <a:gd name="connsiteY1" fmla="*/ 249023 h 331541"/>
              <a:gd name="connsiteX2" fmla="*/ 83051 w 331541"/>
              <a:gd name="connsiteY2" fmla="*/ 249023 h 331541"/>
              <a:gd name="connsiteX3" fmla="*/ 83051 w 331541"/>
              <a:gd name="connsiteY3" fmla="*/ 83051 h 331541"/>
              <a:gd name="connsiteX4" fmla="*/ 249023 w 331541"/>
              <a:gd name="connsiteY4" fmla="*/ 83051 h 331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41" h="331541">
                <a:moveTo>
                  <a:pt x="249023" y="83051"/>
                </a:moveTo>
                <a:cubicBezTo>
                  <a:pt x="294855" y="128883"/>
                  <a:pt x="294855" y="203191"/>
                  <a:pt x="249023" y="249023"/>
                </a:cubicBezTo>
                <a:cubicBezTo>
                  <a:pt x="203191" y="294855"/>
                  <a:pt x="128883" y="294854"/>
                  <a:pt x="83051" y="249023"/>
                </a:cubicBezTo>
                <a:cubicBezTo>
                  <a:pt x="37220" y="203191"/>
                  <a:pt x="37220" y="128883"/>
                  <a:pt x="83051" y="83051"/>
                </a:cubicBezTo>
                <a:cubicBezTo>
                  <a:pt x="128883" y="37220"/>
                  <a:pt x="203191" y="37220"/>
                  <a:pt x="249023" y="83051"/>
                </a:cubicBezTo>
                <a:close/>
              </a:path>
            </a:pathLst>
          </a:custGeom>
          <a:solidFill>
            <a:schemeClr val="accent6"/>
          </a:solidFill>
          <a:ln w="767" cap="flat">
            <a:noFill/>
            <a:prstDash val="solid"/>
            <a:miter/>
          </a:ln>
        </p:spPr>
        <p:txBody>
          <a:bodyPr rtlCol="0" anchor="ctr"/>
          <a:lstStyle/>
          <a:p>
            <a:endParaRPr lang="es-MX" sz="900"/>
          </a:p>
        </p:txBody>
      </p:sp>
      <p:sp>
        <p:nvSpPr>
          <p:cNvPr id="58" name="Forma libre 468">
            <a:extLst>
              <a:ext uri="{FF2B5EF4-FFF2-40B4-BE49-F238E27FC236}">
                <a16:creationId xmlns:a16="http://schemas.microsoft.com/office/drawing/2014/main" id="{CBD78F5B-C438-144C-BD5D-EFC89D1EDAAF}"/>
              </a:ext>
            </a:extLst>
          </p:cNvPr>
          <p:cNvSpPr/>
          <p:nvPr/>
        </p:nvSpPr>
        <p:spPr>
          <a:xfrm>
            <a:off x="1131010" y="2492670"/>
            <a:ext cx="1341064" cy="1403517"/>
          </a:xfrm>
          <a:custGeom>
            <a:avLst/>
            <a:gdLst>
              <a:gd name="connsiteX0" fmla="*/ 188534 w 188027"/>
              <a:gd name="connsiteY0" fmla="*/ 94290 h 188027"/>
              <a:gd name="connsiteX1" fmla="*/ 94290 w 188027"/>
              <a:gd name="connsiteY1" fmla="*/ 188534 h 188027"/>
              <a:gd name="connsiteX2" fmla="*/ 46 w 188027"/>
              <a:gd name="connsiteY2" fmla="*/ 94290 h 188027"/>
              <a:gd name="connsiteX3" fmla="*/ 94290 w 188027"/>
              <a:gd name="connsiteY3" fmla="*/ 46 h 188027"/>
              <a:gd name="connsiteX4" fmla="*/ 188534 w 188027"/>
              <a:gd name="connsiteY4" fmla="*/ 94290 h 18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27" h="188027">
                <a:moveTo>
                  <a:pt x="188534" y="94290"/>
                </a:moveTo>
                <a:cubicBezTo>
                  <a:pt x="188534" y="146340"/>
                  <a:pt x="146339" y="188534"/>
                  <a:pt x="94290" y="188534"/>
                </a:cubicBezTo>
                <a:cubicBezTo>
                  <a:pt x="42241" y="188534"/>
                  <a:pt x="46" y="146339"/>
                  <a:pt x="46" y="94290"/>
                </a:cubicBezTo>
                <a:cubicBezTo>
                  <a:pt x="46" y="42241"/>
                  <a:pt x="42241" y="46"/>
                  <a:pt x="94290" y="46"/>
                </a:cubicBezTo>
                <a:cubicBezTo>
                  <a:pt x="146339" y="46"/>
                  <a:pt x="188534" y="42241"/>
                  <a:pt x="188534" y="94290"/>
                </a:cubicBezTo>
                <a:close/>
              </a:path>
            </a:pathLst>
          </a:custGeom>
          <a:solidFill>
            <a:schemeClr val="accent1"/>
          </a:solidFill>
          <a:ln w="767" cap="flat">
            <a:noFill/>
            <a:prstDash val="solid"/>
            <a:miter/>
          </a:ln>
        </p:spPr>
        <p:txBody>
          <a:bodyPr rtlCol="0" anchor="ctr"/>
          <a:lstStyle/>
          <a:p>
            <a:endParaRPr lang="es-MX" sz="900"/>
          </a:p>
        </p:txBody>
      </p:sp>
      <p:sp>
        <p:nvSpPr>
          <p:cNvPr id="59" name="Forma libre 469">
            <a:extLst>
              <a:ext uri="{FF2B5EF4-FFF2-40B4-BE49-F238E27FC236}">
                <a16:creationId xmlns:a16="http://schemas.microsoft.com/office/drawing/2014/main" id="{40D9759F-B3A9-314C-B069-3BBDE5795082}"/>
              </a:ext>
            </a:extLst>
          </p:cNvPr>
          <p:cNvSpPr/>
          <p:nvPr/>
        </p:nvSpPr>
        <p:spPr>
          <a:xfrm>
            <a:off x="2077637" y="3167617"/>
            <a:ext cx="7537330" cy="2102413"/>
          </a:xfrm>
          <a:custGeom>
            <a:avLst/>
            <a:gdLst>
              <a:gd name="connsiteX0" fmla="*/ 50 w 1056788"/>
              <a:gd name="connsiteY0" fmla="*/ 90038 h 281656"/>
              <a:gd name="connsiteX1" fmla="*/ 188975 w 1056788"/>
              <a:gd name="connsiteY1" fmla="*/ 269692 h 281656"/>
              <a:gd name="connsiteX2" fmla="*/ 473179 w 1056788"/>
              <a:gd name="connsiteY2" fmla="*/ 216262 h 281656"/>
              <a:gd name="connsiteX3" fmla="*/ 532113 w 1056788"/>
              <a:gd name="connsiteY3" fmla="*/ 159470 h 281656"/>
              <a:gd name="connsiteX4" fmla="*/ 606072 w 1056788"/>
              <a:gd name="connsiteY4" fmla="*/ 94021 h 281656"/>
              <a:gd name="connsiteX5" fmla="*/ 830653 w 1056788"/>
              <a:gd name="connsiteY5" fmla="*/ 4513 h 281656"/>
              <a:gd name="connsiteX6" fmla="*/ 985787 w 1056788"/>
              <a:gd name="connsiteY6" fmla="*/ 29724 h 281656"/>
              <a:gd name="connsiteX7" fmla="*/ 1053393 w 1056788"/>
              <a:gd name="connsiteY7" fmla="*/ 79378 h 281656"/>
              <a:gd name="connsiteX8" fmla="*/ 1057169 w 1056788"/>
              <a:gd name="connsiteY8" fmla="*/ 77168 h 281656"/>
              <a:gd name="connsiteX9" fmla="*/ 1010799 w 1056788"/>
              <a:gd name="connsiteY9" fmla="*/ 36877 h 281656"/>
              <a:gd name="connsiteX10" fmla="*/ 895734 w 1056788"/>
              <a:gd name="connsiteY10" fmla="*/ 2725 h 281656"/>
              <a:gd name="connsiteX11" fmla="*/ 652741 w 1056788"/>
              <a:gd name="connsiteY11" fmla="*/ 56999 h 281656"/>
              <a:gd name="connsiteX12" fmla="*/ 508068 w 1056788"/>
              <a:gd name="connsiteY12" fmla="*/ 177651 h 281656"/>
              <a:gd name="connsiteX13" fmla="*/ 416602 w 1056788"/>
              <a:gd name="connsiteY13" fmla="*/ 246654 h 281656"/>
              <a:gd name="connsiteX14" fmla="*/ 263257 w 1056788"/>
              <a:gd name="connsiteY14" fmla="*/ 277436 h 281656"/>
              <a:gd name="connsiteX15" fmla="*/ 91531 w 1056788"/>
              <a:gd name="connsiteY15" fmla="*/ 221097 h 281656"/>
              <a:gd name="connsiteX16" fmla="*/ 4417 w 1056788"/>
              <a:gd name="connsiteY16" fmla="*/ 90023 h 281656"/>
              <a:gd name="connsiteX17" fmla="*/ 50 w 1056788"/>
              <a:gd name="connsiteY17" fmla="*/ 90023 h 28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6788" h="281656">
                <a:moveTo>
                  <a:pt x="50" y="90038"/>
                </a:moveTo>
                <a:cubicBezTo>
                  <a:pt x="4770" y="186354"/>
                  <a:pt x="105959" y="246753"/>
                  <a:pt x="188975" y="269692"/>
                </a:cubicBezTo>
                <a:cubicBezTo>
                  <a:pt x="286112" y="296553"/>
                  <a:pt x="393441" y="279408"/>
                  <a:pt x="473179" y="216262"/>
                </a:cubicBezTo>
                <a:cubicBezTo>
                  <a:pt x="494615" y="199293"/>
                  <a:pt x="512796" y="178726"/>
                  <a:pt x="532113" y="159470"/>
                </a:cubicBezTo>
                <a:cubicBezTo>
                  <a:pt x="555451" y="136224"/>
                  <a:pt x="579856" y="113999"/>
                  <a:pt x="606072" y="94021"/>
                </a:cubicBezTo>
                <a:cubicBezTo>
                  <a:pt x="671237" y="44344"/>
                  <a:pt x="747922" y="8834"/>
                  <a:pt x="830653" y="4513"/>
                </a:cubicBezTo>
                <a:cubicBezTo>
                  <a:pt x="882672" y="1796"/>
                  <a:pt x="937537" y="9663"/>
                  <a:pt x="985787" y="29724"/>
                </a:cubicBezTo>
                <a:cubicBezTo>
                  <a:pt x="1009533" y="39601"/>
                  <a:pt x="1041121" y="55011"/>
                  <a:pt x="1053393" y="79378"/>
                </a:cubicBezTo>
                <a:cubicBezTo>
                  <a:pt x="1054659" y="81888"/>
                  <a:pt x="1058435" y="79678"/>
                  <a:pt x="1057169" y="77168"/>
                </a:cubicBezTo>
                <a:cubicBezTo>
                  <a:pt x="1048090" y="59141"/>
                  <a:pt x="1027829" y="46240"/>
                  <a:pt x="1010799" y="36877"/>
                </a:cubicBezTo>
                <a:cubicBezTo>
                  <a:pt x="975496" y="17475"/>
                  <a:pt x="935465" y="7567"/>
                  <a:pt x="895734" y="2725"/>
                </a:cubicBezTo>
                <a:cubicBezTo>
                  <a:pt x="810032" y="-7728"/>
                  <a:pt x="726456" y="12840"/>
                  <a:pt x="652741" y="56999"/>
                </a:cubicBezTo>
                <a:cubicBezTo>
                  <a:pt x="598375" y="89562"/>
                  <a:pt x="552089" y="132502"/>
                  <a:pt x="508068" y="177651"/>
                </a:cubicBezTo>
                <a:cubicBezTo>
                  <a:pt x="480969" y="205448"/>
                  <a:pt x="451752" y="229508"/>
                  <a:pt x="416602" y="246654"/>
                </a:cubicBezTo>
                <a:cubicBezTo>
                  <a:pt x="369105" y="269823"/>
                  <a:pt x="315974" y="280184"/>
                  <a:pt x="263257" y="277436"/>
                </a:cubicBezTo>
                <a:cubicBezTo>
                  <a:pt x="202819" y="274282"/>
                  <a:pt x="141998" y="254673"/>
                  <a:pt x="91531" y="221097"/>
                </a:cubicBezTo>
                <a:cubicBezTo>
                  <a:pt x="46757" y="191281"/>
                  <a:pt x="7172" y="146055"/>
                  <a:pt x="4417" y="90023"/>
                </a:cubicBezTo>
                <a:cubicBezTo>
                  <a:pt x="4286" y="87222"/>
                  <a:pt x="-89" y="87206"/>
                  <a:pt x="50" y="90023"/>
                </a:cubicBezTo>
                <a:close/>
              </a:path>
            </a:pathLst>
          </a:custGeom>
          <a:solidFill>
            <a:srgbClr val="333333"/>
          </a:solidFill>
          <a:ln w="767" cap="flat">
            <a:noFill/>
            <a:prstDash val="solid"/>
            <a:miter/>
          </a:ln>
        </p:spPr>
        <p:txBody>
          <a:bodyPr rtlCol="0" anchor="ctr"/>
          <a:lstStyle/>
          <a:p>
            <a:endParaRPr lang="es-MX" sz="900"/>
          </a:p>
        </p:txBody>
      </p:sp>
      <p:sp>
        <p:nvSpPr>
          <p:cNvPr id="68" name="Forma libre 476">
            <a:extLst>
              <a:ext uri="{FF2B5EF4-FFF2-40B4-BE49-F238E27FC236}">
                <a16:creationId xmlns:a16="http://schemas.microsoft.com/office/drawing/2014/main" id="{62BB2617-BF36-4145-9BD8-83A6838FC0E4}"/>
              </a:ext>
            </a:extLst>
          </p:cNvPr>
          <p:cNvSpPr/>
          <p:nvPr/>
        </p:nvSpPr>
        <p:spPr>
          <a:xfrm>
            <a:off x="1838077" y="5180030"/>
            <a:ext cx="1149484" cy="1203015"/>
          </a:xfrm>
          <a:custGeom>
            <a:avLst/>
            <a:gdLst>
              <a:gd name="connsiteX0" fmla="*/ 161274 w 161166"/>
              <a:gd name="connsiteY0" fmla="*/ 80660 h 161166"/>
              <a:gd name="connsiteX1" fmla="*/ 80660 w 161166"/>
              <a:gd name="connsiteY1" fmla="*/ 161274 h 161166"/>
              <a:gd name="connsiteX2" fmla="*/ 46 w 161166"/>
              <a:gd name="connsiteY2" fmla="*/ 80660 h 161166"/>
              <a:gd name="connsiteX3" fmla="*/ 80660 w 161166"/>
              <a:gd name="connsiteY3" fmla="*/ 47 h 161166"/>
              <a:gd name="connsiteX4" fmla="*/ 161274 w 161166"/>
              <a:gd name="connsiteY4" fmla="*/ 80660 h 1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6" h="161166">
                <a:moveTo>
                  <a:pt x="161274" y="80660"/>
                </a:moveTo>
                <a:cubicBezTo>
                  <a:pt x="161274" y="125182"/>
                  <a:pt x="125182" y="161274"/>
                  <a:pt x="80660" y="161274"/>
                </a:cubicBezTo>
                <a:cubicBezTo>
                  <a:pt x="36138" y="161274"/>
                  <a:pt x="46" y="125182"/>
                  <a:pt x="46" y="80660"/>
                </a:cubicBezTo>
                <a:cubicBezTo>
                  <a:pt x="46" y="36138"/>
                  <a:pt x="36138" y="47"/>
                  <a:pt x="80660" y="47"/>
                </a:cubicBezTo>
                <a:cubicBezTo>
                  <a:pt x="125182" y="47"/>
                  <a:pt x="161274" y="36138"/>
                  <a:pt x="161274" y="80660"/>
                </a:cubicBezTo>
                <a:close/>
              </a:path>
            </a:pathLst>
          </a:custGeom>
          <a:solidFill>
            <a:schemeClr val="accent2"/>
          </a:solidFill>
          <a:ln w="767" cap="flat">
            <a:noFill/>
            <a:prstDash val="solid"/>
            <a:miter/>
          </a:ln>
        </p:spPr>
        <p:txBody>
          <a:bodyPr rtlCol="0" anchor="ctr"/>
          <a:lstStyle/>
          <a:p>
            <a:endParaRPr lang="es-MX" sz="900"/>
          </a:p>
        </p:txBody>
      </p:sp>
      <p:sp>
        <p:nvSpPr>
          <p:cNvPr id="69" name="Forma libre 477">
            <a:extLst>
              <a:ext uri="{FF2B5EF4-FFF2-40B4-BE49-F238E27FC236}">
                <a16:creationId xmlns:a16="http://schemas.microsoft.com/office/drawing/2014/main" id="{D4173EE0-E590-C345-8E94-30D68A8B7EF8}"/>
              </a:ext>
            </a:extLst>
          </p:cNvPr>
          <p:cNvSpPr/>
          <p:nvPr/>
        </p:nvSpPr>
        <p:spPr>
          <a:xfrm>
            <a:off x="3781906" y="3449123"/>
            <a:ext cx="1149484" cy="1203015"/>
          </a:xfrm>
          <a:custGeom>
            <a:avLst/>
            <a:gdLst>
              <a:gd name="connsiteX0" fmla="*/ 161274 w 161166"/>
              <a:gd name="connsiteY0" fmla="*/ 80660 h 161166"/>
              <a:gd name="connsiteX1" fmla="*/ 80660 w 161166"/>
              <a:gd name="connsiteY1" fmla="*/ 161274 h 161166"/>
              <a:gd name="connsiteX2" fmla="*/ 46 w 161166"/>
              <a:gd name="connsiteY2" fmla="*/ 80660 h 161166"/>
              <a:gd name="connsiteX3" fmla="*/ 80660 w 161166"/>
              <a:gd name="connsiteY3" fmla="*/ 46 h 161166"/>
              <a:gd name="connsiteX4" fmla="*/ 161274 w 161166"/>
              <a:gd name="connsiteY4" fmla="*/ 80660 h 1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6" h="161166">
                <a:moveTo>
                  <a:pt x="161274" y="80660"/>
                </a:moveTo>
                <a:cubicBezTo>
                  <a:pt x="161274" y="125182"/>
                  <a:pt x="125182" y="161274"/>
                  <a:pt x="80660" y="161274"/>
                </a:cubicBezTo>
                <a:cubicBezTo>
                  <a:pt x="36138" y="161274"/>
                  <a:pt x="46" y="125182"/>
                  <a:pt x="46" y="80660"/>
                </a:cubicBezTo>
                <a:cubicBezTo>
                  <a:pt x="46" y="36138"/>
                  <a:pt x="36138" y="46"/>
                  <a:pt x="80660" y="46"/>
                </a:cubicBezTo>
                <a:cubicBezTo>
                  <a:pt x="125182" y="46"/>
                  <a:pt x="161274" y="36138"/>
                  <a:pt x="161274" y="80660"/>
                </a:cubicBezTo>
                <a:close/>
              </a:path>
            </a:pathLst>
          </a:custGeom>
          <a:solidFill>
            <a:schemeClr val="accent3"/>
          </a:solidFill>
          <a:ln w="767" cap="flat">
            <a:noFill/>
            <a:prstDash val="solid"/>
            <a:miter/>
          </a:ln>
        </p:spPr>
        <p:txBody>
          <a:bodyPr rtlCol="0" anchor="ctr"/>
          <a:lstStyle/>
          <a:p>
            <a:endParaRPr lang="es-MX" sz="900"/>
          </a:p>
        </p:txBody>
      </p:sp>
      <p:sp>
        <p:nvSpPr>
          <p:cNvPr id="72" name="Forma libre 478">
            <a:extLst>
              <a:ext uri="{FF2B5EF4-FFF2-40B4-BE49-F238E27FC236}">
                <a16:creationId xmlns:a16="http://schemas.microsoft.com/office/drawing/2014/main" id="{B6E6EFA6-4A9E-5A42-A63C-53AB3D094ACD}"/>
              </a:ext>
            </a:extLst>
          </p:cNvPr>
          <p:cNvSpPr/>
          <p:nvPr/>
        </p:nvSpPr>
        <p:spPr>
          <a:xfrm>
            <a:off x="5796893" y="4534759"/>
            <a:ext cx="1149484" cy="1203015"/>
          </a:xfrm>
          <a:custGeom>
            <a:avLst/>
            <a:gdLst>
              <a:gd name="connsiteX0" fmla="*/ 161274 w 161166"/>
              <a:gd name="connsiteY0" fmla="*/ 80660 h 161166"/>
              <a:gd name="connsiteX1" fmla="*/ 80660 w 161166"/>
              <a:gd name="connsiteY1" fmla="*/ 161274 h 161166"/>
              <a:gd name="connsiteX2" fmla="*/ 46 w 161166"/>
              <a:gd name="connsiteY2" fmla="*/ 80660 h 161166"/>
              <a:gd name="connsiteX3" fmla="*/ 80660 w 161166"/>
              <a:gd name="connsiteY3" fmla="*/ 46 h 161166"/>
              <a:gd name="connsiteX4" fmla="*/ 161274 w 161166"/>
              <a:gd name="connsiteY4" fmla="*/ 80660 h 1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6" h="161166">
                <a:moveTo>
                  <a:pt x="161274" y="80660"/>
                </a:moveTo>
                <a:cubicBezTo>
                  <a:pt x="161274" y="125182"/>
                  <a:pt x="125182" y="161274"/>
                  <a:pt x="80660" y="161274"/>
                </a:cubicBezTo>
                <a:cubicBezTo>
                  <a:pt x="36138" y="161274"/>
                  <a:pt x="46" y="125182"/>
                  <a:pt x="46" y="80660"/>
                </a:cubicBezTo>
                <a:cubicBezTo>
                  <a:pt x="46" y="36138"/>
                  <a:pt x="36138" y="46"/>
                  <a:pt x="80660" y="46"/>
                </a:cubicBezTo>
                <a:cubicBezTo>
                  <a:pt x="125182" y="46"/>
                  <a:pt x="161274" y="36138"/>
                  <a:pt x="161274" y="80660"/>
                </a:cubicBezTo>
                <a:close/>
              </a:path>
            </a:pathLst>
          </a:custGeom>
          <a:solidFill>
            <a:schemeClr val="accent4"/>
          </a:solidFill>
          <a:ln w="767" cap="flat">
            <a:noFill/>
            <a:prstDash val="solid"/>
            <a:miter/>
          </a:ln>
        </p:spPr>
        <p:txBody>
          <a:bodyPr rtlCol="0" anchor="ctr"/>
          <a:lstStyle/>
          <a:p>
            <a:endParaRPr lang="es-MX" sz="900"/>
          </a:p>
        </p:txBody>
      </p:sp>
      <p:sp>
        <p:nvSpPr>
          <p:cNvPr id="73" name="Forma libre 479">
            <a:extLst>
              <a:ext uri="{FF2B5EF4-FFF2-40B4-BE49-F238E27FC236}">
                <a16:creationId xmlns:a16="http://schemas.microsoft.com/office/drawing/2014/main" id="{CE2EB1B4-4F32-A043-AEB8-B61F43F7A0D2}"/>
              </a:ext>
            </a:extLst>
          </p:cNvPr>
          <p:cNvSpPr/>
          <p:nvPr/>
        </p:nvSpPr>
        <p:spPr>
          <a:xfrm>
            <a:off x="6677125" y="1569845"/>
            <a:ext cx="1149484" cy="1203015"/>
          </a:xfrm>
          <a:custGeom>
            <a:avLst/>
            <a:gdLst>
              <a:gd name="connsiteX0" fmla="*/ 161274 w 161166"/>
              <a:gd name="connsiteY0" fmla="*/ 80660 h 161166"/>
              <a:gd name="connsiteX1" fmla="*/ 80660 w 161166"/>
              <a:gd name="connsiteY1" fmla="*/ 161274 h 161166"/>
              <a:gd name="connsiteX2" fmla="*/ 46 w 161166"/>
              <a:gd name="connsiteY2" fmla="*/ 80660 h 161166"/>
              <a:gd name="connsiteX3" fmla="*/ 80660 w 161166"/>
              <a:gd name="connsiteY3" fmla="*/ 46 h 161166"/>
              <a:gd name="connsiteX4" fmla="*/ 161274 w 161166"/>
              <a:gd name="connsiteY4" fmla="*/ 80660 h 1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6" h="161166">
                <a:moveTo>
                  <a:pt x="161274" y="80660"/>
                </a:moveTo>
                <a:cubicBezTo>
                  <a:pt x="161274" y="125182"/>
                  <a:pt x="125182" y="161274"/>
                  <a:pt x="80660" y="161274"/>
                </a:cubicBezTo>
                <a:cubicBezTo>
                  <a:pt x="36138" y="161274"/>
                  <a:pt x="46" y="125182"/>
                  <a:pt x="46" y="80660"/>
                </a:cubicBezTo>
                <a:cubicBezTo>
                  <a:pt x="46" y="36138"/>
                  <a:pt x="36138" y="46"/>
                  <a:pt x="80660" y="46"/>
                </a:cubicBezTo>
                <a:cubicBezTo>
                  <a:pt x="125182" y="46"/>
                  <a:pt x="161274" y="36138"/>
                  <a:pt x="161274" y="80660"/>
                </a:cubicBezTo>
                <a:close/>
              </a:path>
            </a:pathLst>
          </a:custGeom>
          <a:solidFill>
            <a:schemeClr val="accent5"/>
          </a:solidFill>
          <a:ln w="767" cap="flat">
            <a:noFill/>
            <a:prstDash val="solid"/>
            <a:miter/>
          </a:ln>
        </p:spPr>
        <p:txBody>
          <a:bodyPr rtlCol="0" anchor="ctr"/>
          <a:lstStyle/>
          <a:p>
            <a:endParaRPr lang="es-MX" sz="900"/>
          </a:p>
        </p:txBody>
      </p:sp>
      <p:sp>
        <p:nvSpPr>
          <p:cNvPr id="74" name="Forma libre 468">
            <a:extLst>
              <a:ext uri="{FF2B5EF4-FFF2-40B4-BE49-F238E27FC236}">
                <a16:creationId xmlns:a16="http://schemas.microsoft.com/office/drawing/2014/main" id="{3E3516BD-885B-E949-B507-6251229193A1}"/>
              </a:ext>
            </a:extLst>
          </p:cNvPr>
          <p:cNvSpPr/>
          <p:nvPr/>
        </p:nvSpPr>
        <p:spPr>
          <a:xfrm>
            <a:off x="2771805" y="4794788"/>
            <a:ext cx="230743" cy="241489"/>
          </a:xfrm>
          <a:custGeom>
            <a:avLst/>
            <a:gdLst>
              <a:gd name="connsiteX0" fmla="*/ 188534 w 188027"/>
              <a:gd name="connsiteY0" fmla="*/ 94290 h 188027"/>
              <a:gd name="connsiteX1" fmla="*/ 94290 w 188027"/>
              <a:gd name="connsiteY1" fmla="*/ 188534 h 188027"/>
              <a:gd name="connsiteX2" fmla="*/ 46 w 188027"/>
              <a:gd name="connsiteY2" fmla="*/ 94290 h 188027"/>
              <a:gd name="connsiteX3" fmla="*/ 94290 w 188027"/>
              <a:gd name="connsiteY3" fmla="*/ 46 h 188027"/>
              <a:gd name="connsiteX4" fmla="*/ 188534 w 188027"/>
              <a:gd name="connsiteY4" fmla="*/ 94290 h 18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27" h="188027">
                <a:moveTo>
                  <a:pt x="188534" y="94290"/>
                </a:moveTo>
                <a:cubicBezTo>
                  <a:pt x="188534" y="146340"/>
                  <a:pt x="146339" y="188534"/>
                  <a:pt x="94290" y="188534"/>
                </a:cubicBezTo>
                <a:cubicBezTo>
                  <a:pt x="42241" y="188534"/>
                  <a:pt x="46" y="146339"/>
                  <a:pt x="46" y="94290"/>
                </a:cubicBezTo>
                <a:cubicBezTo>
                  <a:pt x="46" y="42241"/>
                  <a:pt x="42241" y="46"/>
                  <a:pt x="94290" y="46"/>
                </a:cubicBezTo>
                <a:cubicBezTo>
                  <a:pt x="146339" y="46"/>
                  <a:pt x="188534" y="42241"/>
                  <a:pt x="188534" y="94290"/>
                </a:cubicBezTo>
                <a:close/>
              </a:path>
            </a:pathLst>
          </a:custGeom>
          <a:solidFill>
            <a:schemeClr val="accent2"/>
          </a:solidFill>
          <a:ln w="767" cap="flat">
            <a:noFill/>
            <a:prstDash val="solid"/>
            <a:miter/>
          </a:ln>
        </p:spPr>
        <p:txBody>
          <a:bodyPr rtlCol="0" anchor="ctr"/>
          <a:lstStyle/>
          <a:p>
            <a:endParaRPr lang="es-MX" sz="900"/>
          </a:p>
        </p:txBody>
      </p:sp>
      <p:sp>
        <p:nvSpPr>
          <p:cNvPr id="77" name="Forma libre 468">
            <a:extLst>
              <a:ext uri="{FF2B5EF4-FFF2-40B4-BE49-F238E27FC236}">
                <a16:creationId xmlns:a16="http://schemas.microsoft.com/office/drawing/2014/main" id="{CAF01E5B-22B3-7C4E-A19E-59571A9A386F}"/>
              </a:ext>
            </a:extLst>
          </p:cNvPr>
          <p:cNvSpPr/>
          <p:nvPr/>
        </p:nvSpPr>
        <p:spPr>
          <a:xfrm>
            <a:off x="4552329" y="5036097"/>
            <a:ext cx="230743" cy="241489"/>
          </a:xfrm>
          <a:custGeom>
            <a:avLst/>
            <a:gdLst>
              <a:gd name="connsiteX0" fmla="*/ 188534 w 188027"/>
              <a:gd name="connsiteY0" fmla="*/ 94290 h 188027"/>
              <a:gd name="connsiteX1" fmla="*/ 94290 w 188027"/>
              <a:gd name="connsiteY1" fmla="*/ 188534 h 188027"/>
              <a:gd name="connsiteX2" fmla="*/ 46 w 188027"/>
              <a:gd name="connsiteY2" fmla="*/ 94290 h 188027"/>
              <a:gd name="connsiteX3" fmla="*/ 94290 w 188027"/>
              <a:gd name="connsiteY3" fmla="*/ 46 h 188027"/>
              <a:gd name="connsiteX4" fmla="*/ 188534 w 188027"/>
              <a:gd name="connsiteY4" fmla="*/ 94290 h 18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27" h="188027">
                <a:moveTo>
                  <a:pt x="188534" y="94290"/>
                </a:moveTo>
                <a:cubicBezTo>
                  <a:pt x="188534" y="146340"/>
                  <a:pt x="146339" y="188534"/>
                  <a:pt x="94290" y="188534"/>
                </a:cubicBezTo>
                <a:cubicBezTo>
                  <a:pt x="42241" y="188534"/>
                  <a:pt x="46" y="146339"/>
                  <a:pt x="46" y="94290"/>
                </a:cubicBezTo>
                <a:cubicBezTo>
                  <a:pt x="46" y="42241"/>
                  <a:pt x="42241" y="46"/>
                  <a:pt x="94290" y="46"/>
                </a:cubicBezTo>
                <a:cubicBezTo>
                  <a:pt x="146339" y="46"/>
                  <a:pt x="188534" y="42241"/>
                  <a:pt x="188534" y="94290"/>
                </a:cubicBezTo>
                <a:close/>
              </a:path>
            </a:pathLst>
          </a:custGeom>
          <a:solidFill>
            <a:schemeClr val="accent3"/>
          </a:solidFill>
          <a:ln w="767" cap="flat">
            <a:noFill/>
            <a:prstDash val="solid"/>
            <a:miter/>
          </a:ln>
        </p:spPr>
        <p:txBody>
          <a:bodyPr rtlCol="0" anchor="ctr"/>
          <a:lstStyle/>
          <a:p>
            <a:endParaRPr lang="es-MX" sz="900"/>
          </a:p>
        </p:txBody>
      </p:sp>
      <p:sp>
        <p:nvSpPr>
          <p:cNvPr id="78" name="Forma libre 468">
            <a:extLst>
              <a:ext uri="{FF2B5EF4-FFF2-40B4-BE49-F238E27FC236}">
                <a16:creationId xmlns:a16="http://schemas.microsoft.com/office/drawing/2014/main" id="{9E25D658-D2A6-5341-AE09-32A821673D5D}"/>
              </a:ext>
            </a:extLst>
          </p:cNvPr>
          <p:cNvSpPr/>
          <p:nvPr/>
        </p:nvSpPr>
        <p:spPr>
          <a:xfrm>
            <a:off x="5756424" y="4204921"/>
            <a:ext cx="230743" cy="241489"/>
          </a:xfrm>
          <a:custGeom>
            <a:avLst/>
            <a:gdLst>
              <a:gd name="connsiteX0" fmla="*/ 188534 w 188027"/>
              <a:gd name="connsiteY0" fmla="*/ 94290 h 188027"/>
              <a:gd name="connsiteX1" fmla="*/ 94290 w 188027"/>
              <a:gd name="connsiteY1" fmla="*/ 188534 h 188027"/>
              <a:gd name="connsiteX2" fmla="*/ 46 w 188027"/>
              <a:gd name="connsiteY2" fmla="*/ 94290 h 188027"/>
              <a:gd name="connsiteX3" fmla="*/ 94290 w 188027"/>
              <a:gd name="connsiteY3" fmla="*/ 46 h 188027"/>
              <a:gd name="connsiteX4" fmla="*/ 188534 w 188027"/>
              <a:gd name="connsiteY4" fmla="*/ 94290 h 18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27" h="188027">
                <a:moveTo>
                  <a:pt x="188534" y="94290"/>
                </a:moveTo>
                <a:cubicBezTo>
                  <a:pt x="188534" y="146340"/>
                  <a:pt x="146339" y="188534"/>
                  <a:pt x="94290" y="188534"/>
                </a:cubicBezTo>
                <a:cubicBezTo>
                  <a:pt x="42241" y="188534"/>
                  <a:pt x="46" y="146339"/>
                  <a:pt x="46" y="94290"/>
                </a:cubicBezTo>
                <a:cubicBezTo>
                  <a:pt x="46" y="42241"/>
                  <a:pt x="42241" y="46"/>
                  <a:pt x="94290" y="46"/>
                </a:cubicBezTo>
                <a:cubicBezTo>
                  <a:pt x="146339" y="46"/>
                  <a:pt x="188534" y="42241"/>
                  <a:pt x="188534" y="94290"/>
                </a:cubicBezTo>
                <a:close/>
              </a:path>
            </a:pathLst>
          </a:custGeom>
          <a:solidFill>
            <a:schemeClr val="accent4"/>
          </a:solidFill>
          <a:ln w="767" cap="flat">
            <a:noFill/>
            <a:prstDash val="solid"/>
            <a:miter/>
          </a:ln>
        </p:spPr>
        <p:txBody>
          <a:bodyPr rtlCol="0" anchor="ctr"/>
          <a:lstStyle/>
          <a:p>
            <a:endParaRPr lang="es-MX" sz="900"/>
          </a:p>
        </p:txBody>
      </p:sp>
      <p:sp>
        <p:nvSpPr>
          <p:cNvPr id="79" name="Forma libre 468">
            <a:extLst>
              <a:ext uri="{FF2B5EF4-FFF2-40B4-BE49-F238E27FC236}">
                <a16:creationId xmlns:a16="http://schemas.microsoft.com/office/drawing/2014/main" id="{0AF5AF95-48BC-9047-9209-E0E00E612459}"/>
              </a:ext>
            </a:extLst>
          </p:cNvPr>
          <p:cNvSpPr/>
          <p:nvPr/>
        </p:nvSpPr>
        <p:spPr>
          <a:xfrm>
            <a:off x="7344805" y="3145842"/>
            <a:ext cx="230743" cy="241489"/>
          </a:xfrm>
          <a:custGeom>
            <a:avLst/>
            <a:gdLst>
              <a:gd name="connsiteX0" fmla="*/ 188534 w 188027"/>
              <a:gd name="connsiteY0" fmla="*/ 94290 h 188027"/>
              <a:gd name="connsiteX1" fmla="*/ 94290 w 188027"/>
              <a:gd name="connsiteY1" fmla="*/ 188534 h 188027"/>
              <a:gd name="connsiteX2" fmla="*/ 46 w 188027"/>
              <a:gd name="connsiteY2" fmla="*/ 94290 h 188027"/>
              <a:gd name="connsiteX3" fmla="*/ 94290 w 188027"/>
              <a:gd name="connsiteY3" fmla="*/ 46 h 188027"/>
              <a:gd name="connsiteX4" fmla="*/ 188534 w 188027"/>
              <a:gd name="connsiteY4" fmla="*/ 94290 h 18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27" h="188027">
                <a:moveTo>
                  <a:pt x="188534" y="94290"/>
                </a:moveTo>
                <a:cubicBezTo>
                  <a:pt x="188534" y="146340"/>
                  <a:pt x="146339" y="188534"/>
                  <a:pt x="94290" y="188534"/>
                </a:cubicBezTo>
                <a:cubicBezTo>
                  <a:pt x="42241" y="188534"/>
                  <a:pt x="46" y="146339"/>
                  <a:pt x="46" y="94290"/>
                </a:cubicBezTo>
                <a:cubicBezTo>
                  <a:pt x="46" y="42241"/>
                  <a:pt x="42241" y="46"/>
                  <a:pt x="94290" y="46"/>
                </a:cubicBezTo>
                <a:cubicBezTo>
                  <a:pt x="146339" y="46"/>
                  <a:pt x="188534" y="42241"/>
                  <a:pt x="188534" y="94290"/>
                </a:cubicBezTo>
                <a:close/>
              </a:path>
            </a:pathLst>
          </a:custGeom>
          <a:solidFill>
            <a:schemeClr val="accent5"/>
          </a:solidFill>
          <a:ln w="767" cap="flat">
            <a:noFill/>
            <a:prstDash val="solid"/>
            <a:miter/>
          </a:ln>
        </p:spPr>
        <p:txBody>
          <a:bodyPr rtlCol="0" anchor="ctr"/>
          <a:lstStyle/>
          <a:p>
            <a:endParaRPr lang="es-MX" sz="900"/>
          </a:p>
        </p:txBody>
      </p:sp>
      <p:sp>
        <p:nvSpPr>
          <p:cNvPr id="80" name="CuadroTexto 395">
            <a:extLst>
              <a:ext uri="{FF2B5EF4-FFF2-40B4-BE49-F238E27FC236}">
                <a16:creationId xmlns:a16="http://schemas.microsoft.com/office/drawing/2014/main" id="{791304DB-0B87-A545-BD1B-71DD23ED12A1}"/>
              </a:ext>
            </a:extLst>
          </p:cNvPr>
          <p:cNvSpPr txBox="1"/>
          <p:nvPr/>
        </p:nvSpPr>
        <p:spPr>
          <a:xfrm>
            <a:off x="439434" y="2071986"/>
            <a:ext cx="2690421" cy="338554"/>
          </a:xfrm>
          <a:prstGeom prst="rect">
            <a:avLst/>
          </a:prstGeom>
          <a:noFill/>
        </p:spPr>
        <p:txBody>
          <a:bodyPr wrap="square" rtlCol="0">
            <a:spAutoFit/>
          </a:bodyPr>
          <a:lstStyle/>
          <a:p>
            <a:pPr algn="ctr"/>
            <a:r>
              <a:rPr lang="en-US" sz="1600" dirty="0">
                <a:solidFill>
                  <a:schemeClr val="tx2"/>
                </a:solidFill>
                <a:latin typeface="Poppins Medium" pitchFamily="2" charset="77"/>
                <a:ea typeface="Lato Semibold" panose="020F0502020204030203" pitchFamily="34" charset="0"/>
                <a:cs typeface="Poppins Medium" pitchFamily="2" charset="77"/>
              </a:rPr>
              <a:t>Community Awareness</a:t>
            </a:r>
          </a:p>
        </p:txBody>
      </p:sp>
      <p:sp>
        <p:nvSpPr>
          <p:cNvPr id="82" name="CuadroTexto 395">
            <a:extLst>
              <a:ext uri="{FF2B5EF4-FFF2-40B4-BE49-F238E27FC236}">
                <a16:creationId xmlns:a16="http://schemas.microsoft.com/office/drawing/2014/main" id="{F3FF2AC5-4071-5642-929A-E1754C22AB5B}"/>
              </a:ext>
            </a:extLst>
          </p:cNvPr>
          <p:cNvSpPr txBox="1"/>
          <p:nvPr/>
        </p:nvSpPr>
        <p:spPr>
          <a:xfrm>
            <a:off x="1425309" y="6494171"/>
            <a:ext cx="2234442" cy="338554"/>
          </a:xfrm>
          <a:prstGeom prst="rect">
            <a:avLst/>
          </a:prstGeom>
          <a:noFill/>
        </p:spPr>
        <p:txBody>
          <a:bodyPr wrap="square" rtlCol="0">
            <a:spAutoFit/>
          </a:bodyPr>
          <a:lstStyle>
            <a:defPPr>
              <a:defRPr lang="en-US"/>
            </a:defPPr>
            <a:lvl1pPr>
              <a:defRPr sz="1400">
                <a:solidFill>
                  <a:schemeClr val="tx2"/>
                </a:solidFill>
                <a:latin typeface="Poppins Medium" pitchFamily="2" charset="77"/>
                <a:ea typeface="Lato Semibold" panose="020F0502020204030203" pitchFamily="34" charset="0"/>
                <a:cs typeface="Poppins Medium" pitchFamily="2" charset="77"/>
              </a:defRPr>
            </a:lvl1pPr>
          </a:lstStyle>
          <a:p>
            <a:r>
              <a:rPr lang="en-US" sz="1600" dirty="0"/>
              <a:t>Recruit Businesses</a:t>
            </a:r>
          </a:p>
        </p:txBody>
      </p:sp>
      <p:sp>
        <p:nvSpPr>
          <p:cNvPr id="88" name="CuadroTexto 395">
            <a:extLst>
              <a:ext uri="{FF2B5EF4-FFF2-40B4-BE49-F238E27FC236}">
                <a16:creationId xmlns:a16="http://schemas.microsoft.com/office/drawing/2014/main" id="{1800A8E5-44B0-5645-BE78-3A8621089B57}"/>
              </a:ext>
            </a:extLst>
          </p:cNvPr>
          <p:cNvSpPr txBox="1"/>
          <p:nvPr/>
        </p:nvSpPr>
        <p:spPr>
          <a:xfrm>
            <a:off x="2955713" y="2972260"/>
            <a:ext cx="2800711" cy="338554"/>
          </a:xfrm>
          <a:prstGeom prst="rect">
            <a:avLst/>
          </a:prstGeom>
          <a:noFill/>
        </p:spPr>
        <p:txBody>
          <a:bodyPr wrap="square" rtlCol="0">
            <a:spAutoFit/>
          </a:bodyPr>
          <a:lstStyle/>
          <a:p>
            <a:pPr algn="ctr"/>
            <a:r>
              <a:rPr lang="en-US" sz="1600" dirty="0">
                <a:solidFill>
                  <a:schemeClr val="tx2"/>
                </a:solidFill>
                <a:latin typeface="Poppins Medium" pitchFamily="2" charset="77"/>
                <a:ea typeface="Lato Semibold" panose="020F0502020204030203" pitchFamily="34" charset="0"/>
                <a:cs typeface="Poppins Medium" pitchFamily="2" charset="77"/>
              </a:rPr>
              <a:t>Recruit Students</a:t>
            </a:r>
          </a:p>
        </p:txBody>
      </p:sp>
      <p:sp>
        <p:nvSpPr>
          <p:cNvPr id="89" name="CuadroTexto 395">
            <a:extLst>
              <a:ext uri="{FF2B5EF4-FFF2-40B4-BE49-F238E27FC236}">
                <a16:creationId xmlns:a16="http://schemas.microsoft.com/office/drawing/2014/main" id="{63B605C6-4DDB-EB46-A3B6-7B19AFE4BAD8}"/>
              </a:ext>
            </a:extLst>
          </p:cNvPr>
          <p:cNvSpPr txBox="1"/>
          <p:nvPr/>
        </p:nvSpPr>
        <p:spPr>
          <a:xfrm>
            <a:off x="5217741" y="5883216"/>
            <a:ext cx="2533140" cy="338554"/>
          </a:xfrm>
          <a:prstGeom prst="rect">
            <a:avLst/>
          </a:prstGeom>
          <a:noFill/>
        </p:spPr>
        <p:txBody>
          <a:bodyPr wrap="square" rtlCol="0">
            <a:spAutoFit/>
          </a:bodyPr>
          <a:lstStyle/>
          <a:p>
            <a:pPr algn="ctr"/>
            <a:r>
              <a:rPr lang="en-US" sz="1600" dirty="0">
                <a:solidFill>
                  <a:schemeClr val="tx2"/>
                </a:solidFill>
                <a:latin typeface="Poppins Medium" pitchFamily="2" charset="77"/>
                <a:ea typeface="Lato Semibold" panose="020F0502020204030203" pitchFamily="34" charset="0"/>
                <a:cs typeface="Poppins Medium" pitchFamily="2" charset="77"/>
              </a:rPr>
              <a:t>Employer Roadshow</a:t>
            </a:r>
          </a:p>
        </p:txBody>
      </p:sp>
      <p:sp>
        <p:nvSpPr>
          <p:cNvPr id="90" name="CuadroTexto 395">
            <a:extLst>
              <a:ext uri="{FF2B5EF4-FFF2-40B4-BE49-F238E27FC236}">
                <a16:creationId xmlns:a16="http://schemas.microsoft.com/office/drawing/2014/main" id="{A71867D4-1138-0448-A48D-C1B1F25B3AAF}"/>
              </a:ext>
            </a:extLst>
          </p:cNvPr>
          <p:cNvSpPr txBox="1"/>
          <p:nvPr/>
        </p:nvSpPr>
        <p:spPr>
          <a:xfrm>
            <a:off x="6053066" y="1183699"/>
            <a:ext cx="2520648" cy="338554"/>
          </a:xfrm>
          <a:prstGeom prst="rect">
            <a:avLst/>
          </a:prstGeom>
          <a:noFill/>
        </p:spPr>
        <p:txBody>
          <a:bodyPr wrap="square" rtlCol="0">
            <a:spAutoFit/>
          </a:bodyPr>
          <a:lstStyle/>
          <a:p>
            <a:r>
              <a:rPr lang="en-US" sz="1600" dirty="0">
                <a:solidFill>
                  <a:schemeClr val="tx2"/>
                </a:solidFill>
                <a:latin typeface="Poppins Medium" pitchFamily="2" charset="77"/>
                <a:ea typeface="Lato Semibold" panose="020F0502020204030203" pitchFamily="34" charset="0"/>
                <a:cs typeface="Poppins Medium" pitchFamily="2" charset="77"/>
              </a:rPr>
              <a:t>Employer Immersion</a:t>
            </a:r>
          </a:p>
        </p:txBody>
      </p:sp>
      <p:sp>
        <p:nvSpPr>
          <p:cNvPr id="91" name="CuadroTexto 395">
            <a:extLst>
              <a:ext uri="{FF2B5EF4-FFF2-40B4-BE49-F238E27FC236}">
                <a16:creationId xmlns:a16="http://schemas.microsoft.com/office/drawing/2014/main" id="{DAE3BA4A-7257-614B-BDF9-A1D038CF47FB}"/>
              </a:ext>
            </a:extLst>
          </p:cNvPr>
          <p:cNvSpPr txBox="1"/>
          <p:nvPr/>
        </p:nvSpPr>
        <p:spPr>
          <a:xfrm>
            <a:off x="9113517" y="5475958"/>
            <a:ext cx="1917299" cy="338554"/>
          </a:xfrm>
          <a:prstGeom prst="rect">
            <a:avLst/>
          </a:prstGeom>
          <a:noFill/>
        </p:spPr>
        <p:txBody>
          <a:bodyPr wrap="square" rtlCol="0">
            <a:spAutoFit/>
          </a:bodyPr>
          <a:lstStyle/>
          <a:p>
            <a:pPr algn="ctr"/>
            <a:r>
              <a:rPr lang="en-US" sz="1600" dirty="0">
                <a:solidFill>
                  <a:schemeClr val="tx2"/>
                </a:solidFill>
                <a:latin typeface="Poppins Medium" pitchFamily="2" charset="77"/>
                <a:ea typeface="Lato Semibold" panose="020F0502020204030203" pitchFamily="34" charset="0"/>
                <a:cs typeface="Poppins Medium" pitchFamily="2" charset="77"/>
              </a:rPr>
              <a:t>Go For the GOLD</a:t>
            </a:r>
          </a:p>
        </p:txBody>
      </p:sp>
      <p:grpSp>
        <p:nvGrpSpPr>
          <p:cNvPr id="92" name="Gráfico 248">
            <a:extLst>
              <a:ext uri="{FF2B5EF4-FFF2-40B4-BE49-F238E27FC236}">
                <a16:creationId xmlns:a16="http://schemas.microsoft.com/office/drawing/2014/main" id="{FE86699E-6D7A-3E47-B451-E8B80B1D7796}"/>
              </a:ext>
            </a:extLst>
          </p:cNvPr>
          <p:cNvGrpSpPr/>
          <p:nvPr/>
        </p:nvGrpSpPr>
        <p:grpSpPr>
          <a:xfrm>
            <a:off x="1539812" y="2902113"/>
            <a:ext cx="523103" cy="547461"/>
            <a:chOff x="6293476" y="2836553"/>
            <a:chExt cx="654197" cy="654197"/>
          </a:xfrm>
          <a:solidFill>
            <a:schemeClr val="bg1"/>
          </a:solidFill>
        </p:grpSpPr>
        <p:sp>
          <p:nvSpPr>
            <p:cNvPr id="93" name="Forma libre 369">
              <a:extLst>
                <a:ext uri="{FF2B5EF4-FFF2-40B4-BE49-F238E27FC236}">
                  <a16:creationId xmlns:a16="http://schemas.microsoft.com/office/drawing/2014/main" id="{43206B37-81C8-0A46-A62F-FA6D4C39779E}"/>
                </a:ext>
              </a:extLst>
            </p:cNvPr>
            <p:cNvSpPr/>
            <p:nvPr/>
          </p:nvSpPr>
          <p:spPr>
            <a:xfrm>
              <a:off x="6401550" y="2835595"/>
              <a:ext cx="436983" cy="655475"/>
            </a:xfrm>
            <a:custGeom>
              <a:avLst/>
              <a:gdLst>
                <a:gd name="connsiteX0" fmla="*/ 219024 w 436983"/>
                <a:gd name="connsiteY0" fmla="*/ 958 h 655474"/>
                <a:gd name="connsiteX1" fmla="*/ 958 w 436983"/>
                <a:gd name="connsiteY1" fmla="*/ 219024 h 655474"/>
                <a:gd name="connsiteX2" fmla="*/ 62489 w 436983"/>
                <a:gd name="connsiteY2" fmla="*/ 377224 h 655474"/>
                <a:gd name="connsiteX3" fmla="*/ 82733 w 436983"/>
                <a:gd name="connsiteY3" fmla="*/ 409833 h 655474"/>
                <a:gd name="connsiteX4" fmla="*/ 82733 w 436983"/>
                <a:gd name="connsiteY4" fmla="*/ 437091 h 655474"/>
                <a:gd name="connsiteX5" fmla="*/ 109991 w 436983"/>
                <a:gd name="connsiteY5" fmla="*/ 484025 h 655474"/>
                <a:gd name="connsiteX6" fmla="*/ 109991 w 436983"/>
                <a:gd name="connsiteY6" fmla="*/ 570080 h 655474"/>
                <a:gd name="connsiteX7" fmla="*/ 125962 w 436983"/>
                <a:gd name="connsiteY7" fmla="*/ 608626 h 655474"/>
                <a:gd name="connsiteX8" fmla="*/ 141225 w 436983"/>
                <a:gd name="connsiteY8" fmla="*/ 623888 h 655474"/>
                <a:gd name="connsiteX9" fmla="*/ 141258 w 436983"/>
                <a:gd name="connsiteY9" fmla="*/ 623921 h 655474"/>
                <a:gd name="connsiteX10" fmla="*/ 152528 w 436983"/>
                <a:gd name="connsiteY10" fmla="*/ 635191 h 655474"/>
                <a:gd name="connsiteX11" fmla="*/ 200723 w 436983"/>
                <a:gd name="connsiteY11" fmla="*/ 655155 h 655474"/>
                <a:gd name="connsiteX12" fmla="*/ 237325 w 436983"/>
                <a:gd name="connsiteY12" fmla="*/ 655155 h 655474"/>
                <a:gd name="connsiteX13" fmla="*/ 285520 w 436983"/>
                <a:gd name="connsiteY13" fmla="*/ 635191 h 655474"/>
                <a:gd name="connsiteX14" fmla="*/ 296790 w 436983"/>
                <a:gd name="connsiteY14" fmla="*/ 623921 h 655474"/>
                <a:gd name="connsiteX15" fmla="*/ 296823 w 436983"/>
                <a:gd name="connsiteY15" fmla="*/ 623888 h 655474"/>
                <a:gd name="connsiteX16" fmla="*/ 312085 w 436983"/>
                <a:gd name="connsiteY16" fmla="*/ 608626 h 655474"/>
                <a:gd name="connsiteX17" fmla="*/ 328057 w 436983"/>
                <a:gd name="connsiteY17" fmla="*/ 570080 h 655474"/>
                <a:gd name="connsiteX18" fmla="*/ 328057 w 436983"/>
                <a:gd name="connsiteY18" fmla="*/ 484025 h 655474"/>
                <a:gd name="connsiteX19" fmla="*/ 355315 w 436983"/>
                <a:gd name="connsiteY19" fmla="*/ 437091 h 655474"/>
                <a:gd name="connsiteX20" fmla="*/ 355315 w 436983"/>
                <a:gd name="connsiteY20" fmla="*/ 409831 h 655474"/>
                <a:gd name="connsiteX21" fmla="*/ 375559 w 436983"/>
                <a:gd name="connsiteY21" fmla="*/ 377223 h 655474"/>
                <a:gd name="connsiteX22" fmla="*/ 437089 w 436983"/>
                <a:gd name="connsiteY22" fmla="*/ 219023 h 655474"/>
                <a:gd name="connsiteX23" fmla="*/ 219024 w 436983"/>
                <a:gd name="connsiteY23" fmla="*/ 958 h 655474"/>
                <a:gd name="connsiteX24" fmla="*/ 219024 w 436983"/>
                <a:gd name="connsiteY24" fmla="*/ 246282 h 655474"/>
                <a:gd name="connsiteX25" fmla="*/ 178137 w 436983"/>
                <a:gd name="connsiteY25" fmla="*/ 205395 h 655474"/>
                <a:gd name="connsiteX26" fmla="*/ 205395 w 436983"/>
                <a:gd name="connsiteY26" fmla="*/ 167018 h 655474"/>
                <a:gd name="connsiteX27" fmla="*/ 205395 w 436983"/>
                <a:gd name="connsiteY27" fmla="*/ 164508 h 655474"/>
                <a:gd name="connsiteX28" fmla="*/ 219024 w 436983"/>
                <a:gd name="connsiteY28" fmla="*/ 150878 h 655474"/>
                <a:gd name="connsiteX29" fmla="*/ 232654 w 436983"/>
                <a:gd name="connsiteY29" fmla="*/ 164508 h 655474"/>
                <a:gd name="connsiteX30" fmla="*/ 246283 w 436983"/>
                <a:gd name="connsiteY30" fmla="*/ 164508 h 655474"/>
                <a:gd name="connsiteX31" fmla="*/ 259913 w 436983"/>
                <a:gd name="connsiteY31" fmla="*/ 178137 h 655474"/>
                <a:gd name="connsiteX32" fmla="*/ 246283 w 436983"/>
                <a:gd name="connsiteY32" fmla="*/ 191767 h 655474"/>
                <a:gd name="connsiteX33" fmla="*/ 219024 w 436983"/>
                <a:gd name="connsiteY33" fmla="*/ 191767 h 655474"/>
                <a:gd name="connsiteX34" fmla="*/ 205395 w 436983"/>
                <a:gd name="connsiteY34" fmla="*/ 205396 h 655474"/>
                <a:gd name="connsiteX35" fmla="*/ 219024 w 436983"/>
                <a:gd name="connsiteY35" fmla="*/ 219026 h 655474"/>
                <a:gd name="connsiteX36" fmla="*/ 259912 w 436983"/>
                <a:gd name="connsiteY36" fmla="*/ 259913 h 655474"/>
                <a:gd name="connsiteX37" fmla="*/ 232654 w 436983"/>
                <a:gd name="connsiteY37" fmla="*/ 298290 h 655474"/>
                <a:gd name="connsiteX38" fmla="*/ 232654 w 436983"/>
                <a:gd name="connsiteY38" fmla="*/ 300800 h 655474"/>
                <a:gd name="connsiteX39" fmla="*/ 219024 w 436983"/>
                <a:gd name="connsiteY39" fmla="*/ 314430 h 655474"/>
                <a:gd name="connsiteX40" fmla="*/ 205395 w 436983"/>
                <a:gd name="connsiteY40" fmla="*/ 300800 h 655474"/>
                <a:gd name="connsiteX41" fmla="*/ 191765 w 436983"/>
                <a:gd name="connsiteY41" fmla="*/ 300800 h 655474"/>
                <a:gd name="connsiteX42" fmla="*/ 178136 w 436983"/>
                <a:gd name="connsiteY42" fmla="*/ 287171 h 655474"/>
                <a:gd name="connsiteX43" fmla="*/ 191765 w 436983"/>
                <a:gd name="connsiteY43" fmla="*/ 273541 h 655474"/>
                <a:gd name="connsiteX44" fmla="*/ 219024 w 436983"/>
                <a:gd name="connsiteY44" fmla="*/ 273541 h 655474"/>
                <a:gd name="connsiteX45" fmla="*/ 232654 w 436983"/>
                <a:gd name="connsiteY45" fmla="*/ 259912 h 655474"/>
                <a:gd name="connsiteX46" fmla="*/ 219024 w 436983"/>
                <a:gd name="connsiteY46" fmla="*/ 246282 h 655474"/>
                <a:gd name="connsiteX47" fmla="*/ 292813 w 436983"/>
                <a:gd name="connsiteY47" fmla="*/ 589352 h 655474"/>
                <a:gd name="connsiteX48" fmla="*/ 281527 w 436983"/>
                <a:gd name="connsiteY48" fmla="*/ 600638 h 655474"/>
                <a:gd name="connsiteX49" fmla="*/ 156523 w 436983"/>
                <a:gd name="connsiteY49" fmla="*/ 600638 h 655474"/>
                <a:gd name="connsiteX50" fmla="*/ 145237 w 436983"/>
                <a:gd name="connsiteY50" fmla="*/ 589352 h 655474"/>
                <a:gd name="connsiteX51" fmla="*/ 137913 w 436983"/>
                <a:gd name="connsiteY51" fmla="*/ 573381 h 655474"/>
                <a:gd name="connsiteX52" fmla="*/ 300138 w 436983"/>
                <a:gd name="connsiteY52" fmla="*/ 573381 h 655474"/>
                <a:gd name="connsiteX53" fmla="*/ 292813 w 436983"/>
                <a:gd name="connsiteY53" fmla="*/ 589352 h 655474"/>
                <a:gd name="connsiteX54" fmla="*/ 300799 w 436983"/>
                <a:gd name="connsiteY54" fmla="*/ 518864 h 655474"/>
                <a:gd name="connsiteX55" fmla="*/ 137250 w 436983"/>
                <a:gd name="connsiteY55" fmla="*/ 518864 h 655474"/>
                <a:gd name="connsiteX56" fmla="*/ 137250 w 436983"/>
                <a:gd name="connsiteY56" fmla="*/ 491606 h 655474"/>
                <a:gd name="connsiteX57" fmla="*/ 300799 w 436983"/>
                <a:gd name="connsiteY57" fmla="*/ 491606 h 655474"/>
                <a:gd name="connsiteX58" fmla="*/ 300799 w 436983"/>
                <a:gd name="connsiteY58" fmla="*/ 518864 h 65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36983" h="655474">
                  <a:moveTo>
                    <a:pt x="219024" y="958"/>
                  </a:moveTo>
                  <a:cubicBezTo>
                    <a:pt x="98785" y="958"/>
                    <a:pt x="958" y="98785"/>
                    <a:pt x="958" y="219024"/>
                  </a:cubicBezTo>
                  <a:cubicBezTo>
                    <a:pt x="958" y="301118"/>
                    <a:pt x="37986" y="346917"/>
                    <a:pt x="62489" y="377224"/>
                  </a:cubicBezTo>
                  <a:cubicBezTo>
                    <a:pt x="73349" y="390653"/>
                    <a:pt x="82733" y="402260"/>
                    <a:pt x="82733" y="409833"/>
                  </a:cubicBezTo>
                  <a:lnTo>
                    <a:pt x="82733" y="437091"/>
                  </a:lnTo>
                  <a:cubicBezTo>
                    <a:pt x="82733" y="457183"/>
                    <a:pt x="93775" y="474570"/>
                    <a:pt x="109991" y="484025"/>
                  </a:cubicBezTo>
                  <a:lnTo>
                    <a:pt x="109991" y="570080"/>
                  </a:lnTo>
                  <a:cubicBezTo>
                    <a:pt x="109991" y="584428"/>
                    <a:pt x="115807" y="598483"/>
                    <a:pt x="125962" y="608626"/>
                  </a:cubicBezTo>
                  <a:lnTo>
                    <a:pt x="141225" y="623888"/>
                  </a:lnTo>
                  <a:lnTo>
                    <a:pt x="141258" y="623921"/>
                  </a:lnTo>
                  <a:lnTo>
                    <a:pt x="152528" y="635191"/>
                  </a:lnTo>
                  <a:cubicBezTo>
                    <a:pt x="165399" y="648061"/>
                    <a:pt x="182516" y="655155"/>
                    <a:pt x="200723" y="655155"/>
                  </a:cubicBezTo>
                  <a:lnTo>
                    <a:pt x="237325" y="655155"/>
                  </a:lnTo>
                  <a:cubicBezTo>
                    <a:pt x="255533" y="655155"/>
                    <a:pt x="272649" y="648061"/>
                    <a:pt x="285520" y="635191"/>
                  </a:cubicBezTo>
                  <a:lnTo>
                    <a:pt x="296790" y="623921"/>
                  </a:lnTo>
                  <a:lnTo>
                    <a:pt x="296823" y="623888"/>
                  </a:lnTo>
                  <a:lnTo>
                    <a:pt x="312085" y="608626"/>
                  </a:lnTo>
                  <a:cubicBezTo>
                    <a:pt x="322241" y="598483"/>
                    <a:pt x="328057" y="584428"/>
                    <a:pt x="328057" y="570080"/>
                  </a:cubicBezTo>
                  <a:lnTo>
                    <a:pt x="328057" y="484025"/>
                  </a:lnTo>
                  <a:cubicBezTo>
                    <a:pt x="344272" y="474570"/>
                    <a:pt x="355315" y="457183"/>
                    <a:pt x="355315" y="437091"/>
                  </a:cubicBezTo>
                  <a:lnTo>
                    <a:pt x="355315" y="409831"/>
                  </a:lnTo>
                  <a:cubicBezTo>
                    <a:pt x="355315" y="402258"/>
                    <a:pt x="364698" y="390653"/>
                    <a:pt x="375559" y="377223"/>
                  </a:cubicBezTo>
                  <a:cubicBezTo>
                    <a:pt x="400062" y="346916"/>
                    <a:pt x="437089" y="301117"/>
                    <a:pt x="437089" y="219023"/>
                  </a:cubicBezTo>
                  <a:cubicBezTo>
                    <a:pt x="437090" y="98785"/>
                    <a:pt x="339264" y="958"/>
                    <a:pt x="219024" y="958"/>
                  </a:cubicBezTo>
                  <a:close/>
                  <a:moveTo>
                    <a:pt x="219024" y="246282"/>
                  </a:moveTo>
                  <a:cubicBezTo>
                    <a:pt x="196478" y="246282"/>
                    <a:pt x="178137" y="227942"/>
                    <a:pt x="178137" y="205395"/>
                  </a:cubicBezTo>
                  <a:cubicBezTo>
                    <a:pt x="178137" y="187650"/>
                    <a:pt x="189565" y="172663"/>
                    <a:pt x="205395" y="167018"/>
                  </a:cubicBezTo>
                  <a:lnTo>
                    <a:pt x="205395" y="164508"/>
                  </a:lnTo>
                  <a:cubicBezTo>
                    <a:pt x="205395" y="156974"/>
                    <a:pt x="211491" y="150878"/>
                    <a:pt x="219024" y="150878"/>
                  </a:cubicBezTo>
                  <a:cubicBezTo>
                    <a:pt x="226558" y="150878"/>
                    <a:pt x="232654" y="156974"/>
                    <a:pt x="232654" y="164508"/>
                  </a:cubicBezTo>
                  <a:lnTo>
                    <a:pt x="246283" y="164508"/>
                  </a:lnTo>
                  <a:cubicBezTo>
                    <a:pt x="253817" y="164508"/>
                    <a:pt x="259913" y="170604"/>
                    <a:pt x="259913" y="178137"/>
                  </a:cubicBezTo>
                  <a:cubicBezTo>
                    <a:pt x="259913" y="185671"/>
                    <a:pt x="253817" y="191767"/>
                    <a:pt x="246283" y="191767"/>
                  </a:cubicBezTo>
                  <a:lnTo>
                    <a:pt x="219024" y="191767"/>
                  </a:lnTo>
                  <a:cubicBezTo>
                    <a:pt x="211505" y="191767"/>
                    <a:pt x="205395" y="197875"/>
                    <a:pt x="205395" y="205396"/>
                  </a:cubicBezTo>
                  <a:cubicBezTo>
                    <a:pt x="205395" y="212917"/>
                    <a:pt x="211504" y="219026"/>
                    <a:pt x="219024" y="219026"/>
                  </a:cubicBezTo>
                  <a:cubicBezTo>
                    <a:pt x="241571" y="219026"/>
                    <a:pt x="259912" y="237366"/>
                    <a:pt x="259912" y="259913"/>
                  </a:cubicBezTo>
                  <a:cubicBezTo>
                    <a:pt x="259912" y="277658"/>
                    <a:pt x="248484" y="292645"/>
                    <a:pt x="232654" y="298290"/>
                  </a:cubicBezTo>
                  <a:lnTo>
                    <a:pt x="232654" y="300800"/>
                  </a:lnTo>
                  <a:cubicBezTo>
                    <a:pt x="232654" y="308334"/>
                    <a:pt x="226558" y="314430"/>
                    <a:pt x="219024" y="314430"/>
                  </a:cubicBezTo>
                  <a:cubicBezTo>
                    <a:pt x="211491" y="314430"/>
                    <a:pt x="205395" y="308334"/>
                    <a:pt x="205395" y="300800"/>
                  </a:cubicBezTo>
                  <a:lnTo>
                    <a:pt x="191765" y="300800"/>
                  </a:lnTo>
                  <a:cubicBezTo>
                    <a:pt x="184232" y="300800"/>
                    <a:pt x="178136" y="294704"/>
                    <a:pt x="178136" y="287171"/>
                  </a:cubicBezTo>
                  <a:cubicBezTo>
                    <a:pt x="178136" y="279637"/>
                    <a:pt x="184232" y="273541"/>
                    <a:pt x="191765" y="273541"/>
                  </a:cubicBezTo>
                  <a:lnTo>
                    <a:pt x="219024" y="273541"/>
                  </a:lnTo>
                  <a:cubicBezTo>
                    <a:pt x="226544" y="273541"/>
                    <a:pt x="232654" y="267432"/>
                    <a:pt x="232654" y="259912"/>
                  </a:cubicBezTo>
                  <a:cubicBezTo>
                    <a:pt x="232654" y="252391"/>
                    <a:pt x="226544" y="246282"/>
                    <a:pt x="219024" y="246282"/>
                  </a:cubicBezTo>
                  <a:close/>
                  <a:moveTo>
                    <a:pt x="292813" y="589352"/>
                  </a:moveTo>
                  <a:lnTo>
                    <a:pt x="281527" y="600638"/>
                  </a:lnTo>
                  <a:lnTo>
                    <a:pt x="156523" y="600638"/>
                  </a:lnTo>
                  <a:lnTo>
                    <a:pt x="145237" y="589352"/>
                  </a:lnTo>
                  <a:cubicBezTo>
                    <a:pt x="140969" y="585085"/>
                    <a:pt x="138673" y="579341"/>
                    <a:pt x="137913" y="573381"/>
                  </a:cubicBezTo>
                  <a:lnTo>
                    <a:pt x="300138" y="573381"/>
                  </a:lnTo>
                  <a:cubicBezTo>
                    <a:pt x="299377" y="579341"/>
                    <a:pt x="297081" y="585085"/>
                    <a:pt x="292813" y="589352"/>
                  </a:cubicBezTo>
                  <a:close/>
                  <a:moveTo>
                    <a:pt x="300799" y="518864"/>
                  </a:moveTo>
                  <a:lnTo>
                    <a:pt x="137250" y="518864"/>
                  </a:lnTo>
                  <a:lnTo>
                    <a:pt x="137250" y="491606"/>
                  </a:lnTo>
                  <a:lnTo>
                    <a:pt x="300799" y="491606"/>
                  </a:lnTo>
                  <a:lnTo>
                    <a:pt x="300799" y="518864"/>
                  </a:lnTo>
                  <a:close/>
                </a:path>
              </a:pathLst>
            </a:custGeom>
            <a:grpFill/>
            <a:ln w="9525" cap="flat">
              <a:noFill/>
              <a:prstDash val="solid"/>
              <a:miter/>
            </a:ln>
          </p:spPr>
          <p:txBody>
            <a:bodyPr rtlCol="0" anchor="ctr"/>
            <a:lstStyle/>
            <a:p>
              <a:endParaRPr lang="es-MX" sz="900"/>
            </a:p>
          </p:txBody>
        </p:sp>
      </p:grpSp>
      <p:sp>
        <p:nvSpPr>
          <p:cNvPr id="123" name="Gráfico 221">
            <a:extLst>
              <a:ext uri="{FF2B5EF4-FFF2-40B4-BE49-F238E27FC236}">
                <a16:creationId xmlns:a16="http://schemas.microsoft.com/office/drawing/2014/main" id="{0C999BF4-A886-B041-A3C8-4553FCAA3176}"/>
              </a:ext>
            </a:extLst>
          </p:cNvPr>
          <p:cNvSpPr/>
          <p:nvPr/>
        </p:nvSpPr>
        <p:spPr>
          <a:xfrm>
            <a:off x="2174755" y="5602857"/>
            <a:ext cx="456439" cy="398079"/>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bg1"/>
          </a:solidFill>
          <a:ln w="1098" cap="flat">
            <a:noFill/>
            <a:prstDash val="solid"/>
            <a:miter/>
          </a:ln>
        </p:spPr>
        <p:txBody>
          <a:bodyPr rtlCol="0" anchor="ctr"/>
          <a:lstStyle/>
          <a:p>
            <a:endParaRPr lang="es-MX" sz="900"/>
          </a:p>
        </p:txBody>
      </p:sp>
      <p:grpSp>
        <p:nvGrpSpPr>
          <p:cNvPr id="124" name="Gráfico 22">
            <a:extLst>
              <a:ext uri="{FF2B5EF4-FFF2-40B4-BE49-F238E27FC236}">
                <a16:creationId xmlns:a16="http://schemas.microsoft.com/office/drawing/2014/main" id="{F07D0487-3D41-614A-A90F-D559ACFA16BD}"/>
              </a:ext>
            </a:extLst>
          </p:cNvPr>
          <p:cNvGrpSpPr/>
          <p:nvPr/>
        </p:nvGrpSpPr>
        <p:grpSpPr>
          <a:xfrm>
            <a:off x="4146057" y="3780122"/>
            <a:ext cx="440327" cy="460833"/>
            <a:chOff x="8610000" y="1514163"/>
            <a:chExt cx="597977" cy="597977"/>
          </a:xfrm>
          <a:solidFill>
            <a:schemeClr val="bg1"/>
          </a:solidFill>
        </p:grpSpPr>
        <p:sp>
          <p:nvSpPr>
            <p:cNvPr id="125" name="Forma libre 340">
              <a:extLst>
                <a:ext uri="{FF2B5EF4-FFF2-40B4-BE49-F238E27FC236}">
                  <a16:creationId xmlns:a16="http://schemas.microsoft.com/office/drawing/2014/main" id="{BA61B67A-9B64-224A-ABA4-F7904B023732}"/>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26" name="Forma libre 341">
              <a:extLst>
                <a:ext uri="{FF2B5EF4-FFF2-40B4-BE49-F238E27FC236}">
                  <a16:creationId xmlns:a16="http://schemas.microsoft.com/office/drawing/2014/main" id="{C30EFB93-F091-F044-ADA7-81C40BF193C5}"/>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sz="900"/>
            </a:p>
          </p:txBody>
        </p:sp>
        <p:sp>
          <p:nvSpPr>
            <p:cNvPr id="127" name="Forma libre 342">
              <a:extLst>
                <a:ext uri="{FF2B5EF4-FFF2-40B4-BE49-F238E27FC236}">
                  <a16:creationId xmlns:a16="http://schemas.microsoft.com/office/drawing/2014/main" id="{48053A68-6B10-D948-AA31-E846B1B8C3DA}"/>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28" name="Forma libre 343">
              <a:extLst>
                <a:ext uri="{FF2B5EF4-FFF2-40B4-BE49-F238E27FC236}">
                  <a16:creationId xmlns:a16="http://schemas.microsoft.com/office/drawing/2014/main" id="{D30B0422-ABB3-F544-B2FB-3F363AA14558}"/>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sz="900"/>
            </a:p>
          </p:txBody>
        </p:sp>
        <p:sp>
          <p:nvSpPr>
            <p:cNvPr id="129" name="Forma libre 344">
              <a:extLst>
                <a:ext uri="{FF2B5EF4-FFF2-40B4-BE49-F238E27FC236}">
                  <a16:creationId xmlns:a16="http://schemas.microsoft.com/office/drawing/2014/main" id="{4F90A805-8641-D94F-BBA3-836BDA736272}"/>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30" name="Forma libre 345">
              <a:extLst>
                <a:ext uri="{FF2B5EF4-FFF2-40B4-BE49-F238E27FC236}">
                  <a16:creationId xmlns:a16="http://schemas.microsoft.com/office/drawing/2014/main" id="{11DF9935-C28F-A14F-BF67-A0046A013878}"/>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sz="900"/>
            </a:p>
          </p:txBody>
        </p:sp>
        <p:sp>
          <p:nvSpPr>
            <p:cNvPr id="131" name="Forma libre 346">
              <a:extLst>
                <a:ext uri="{FF2B5EF4-FFF2-40B4-BE49-F238E27FC236}">
                  <a16:creationId xmlns:a16="http://schemas.microsoft.com/office/drawing/2014/main" id="{8F180797-9963-2B4E-BE19-BC1018968A55}"/>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sz="900"/>
            </a:p>
          </p:txBody>
        </p:sp>
      </p:grpSp>
      <p:sp>
        <p:nvSpPr>
          <p:cNvPr id="143" name="Rectangle 56">
            <a:extLst>
              <a:ext uri="{FF2B5EF4-FFF2-40B4-BE49-F238E27FC236}">
                <a16:creationId xmlns:a16="http://schemas.microsoft.com/office/drawing/2014/main" id="{78BEC4DE-6FBB-664A-8DE8-89621BCD5810}"/>
              </a:ext>
            </a:extLst>
          </p:cNvPr>
          <p:cNvSpPr/>
          <p:nvPr/>
        </p:nvSpPr>
        <p:spPr>
          <a:xfrm>
            <a:off x="266329" y="3956232"/>
            <a:ext cx="1518315" cy="1169551"/>
          </a:xfrm>
          <a:prstGeom prst="rect">
            <a:avLst/>
          </a:prstGeom>
        </p:spPr>
        <p:txBody>
          <a:bodyPr wrap="square">
            <a:spAutoFit/>
          </a:bodyPr>
          <a:lstStyle/>
          <a:p>
            <a:r>
              <a:rPr lang="en-US" sz="1400" dirty="0">
                <a:latin typeface="Lato Light" panose="020F0502020204030203" pitchFamily="34" charset="0"/>
                <a:ea typeface="Lato Light" panose="020F0502020204030203" pitchFamily="34" charset="0"/>
                <a:cs typeface="Lato Light" panose="020F0502020204030203" pitchFamily="34" charset="0"/>
              </a:rPr>
              <a:t>Share the 2023 Internship results with Businesses and key stakeholders.</a:t>
            </a:r>
          </a:p>
        </p:txBody>
      </p:sp>
      <p:sp>
        <p:nvSpPr>
          <p:cNvPr id="144" name="Rectangle 56">
            <a:extLst>
              <a:ext uri="{FF2B5EF4-FFF2-40B4-BE49-F238E27FC236}">
                <a16:creationId xmlns:a16="http://schemas.microsoft.com/office/drawing/2014/main" id="{00CA3C41-C00D-DF4F-BEE4-03A8667BB5B0}"/>
              </a:ext>
            </a:extLst>
          </p:cNvPr>
          <p:cNvSpPr/>
          <p:nvPr/>
        </p:nvSpPr>
        <p:spPr>
          <a:xfrm>
            <a:off x="8058227" y="1636518"/>
            <a:ext cx="1518315" cy="1169551"/>
          </a:xfrm>
          <a:prstGeom prst="rect">
            <a:avLst/>
          </a:prstGeom>
        </p:spPr>
        <p:txBody>
          <a:bodyPr wrap="square">
            <a:spAutoFit/>
          </a:bodyPr>
          <a:lstStyle/>
          <a:p>
            <a:r>
              <a:rPr lang="en-US" sz="1400" dirty="0">
                <a:latin typeface="Lato Light" panose="020F0502020204030203" pitchFamily="34" charset="0"/>
                <a:ea typeface="Lato Light" panose="020F0502020204030203" pitchFamily="34" charset="0"/>
                <a:cs typeface="Lato Light" panose="020F0502020204030203" pitchFamily="34" charset="0"/>
              </a:rPr>
              <a:t>Invite businesses into schools to share Internship and employment opportunities. </a:t>
            </a:r>
          </a:p>
        </p:txBody>
      </p:sp>
      <p:pic>
        <p:nvPicPr>
          <p:cNvPr id="4" name="Graphic 3" descr="Medal with solid fill">
            <a:extLst>
              <a:ext uri="{FF2B5EF4-FFF2-40B4-BE49-F238E27FC236}">
                <a16:creationId xmlns:a16="http://schemas.microsoft.com/office/drawing/2014/main" id="{12B64B4E-6A14-B0AB-3F8B-6740F477E4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4967" y="4039113"/>
            <a:ext cx="914400" cy="914400"/>
          </a:xfrm>
          <a:prstGeom prst="rect">
            <a:avLst/>
          </a:prstGeom>
        </p:spPr>
      </p:pic>
      <p:pic>
        <p:nvPicPr>
          <p:cNvPr id="6" name="Graphic 5" descr="Car with solid fill">
            <a:extLst>
              <a:ext uri="{FF2B5EF4-FFF2-40B4-BE49-F238E27FC236}">
                <a16:creationId xmlns:a16="http://schemas.microsoft.com/office/drawing/2014/main" id="{D1168DA2-3E71-0828-94D2-5BDEBDA6D5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15753" y="4739619"/>
            <a:ext cx="753643" cy="753643"/>
          </a:xfrm>
          <a:prstGeom prst="rect">
            <a:avLst/>
          </a:prstGeom>
        </p:spPr>
      </p:pic>
      <p:pic>
        <p:nvPicPr>
          <p:cNvPr id="8" name="Graphic 7" descr="Classroom with solid fill">
            <a:extLst>
              <a:ext uri="{FF2B5EF4-FFF2-40B4-BE49-F238E27FC236}">
                <a16:creationId xmlns:a16="http://schemas.microsoft.com/office/drawing/2014/main" id="{874F5402-F41F-B69A-7248-28B56963B8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5438" y="1852656"/>
            <a:ext cx="601263" cy="601263"/>
          </a:xfrm>
          <a:prstGeom prst="rect">
            <a:avLst/>
          </a:prstGeom>
        </p:spPr>
      </p:pic>
      <p:sp>
        <p:nvSpPr>
          <p:cNvPr id="9" name="Rectangle 56">
            <a:extLst>
              <a:ext uri="{FF2B5EF4-FFF2-40B4-BE49-F238E27FC236}">
                <a16:creationId xmlns:a16="http://schemas.microsoft.com/office/drawing/2014/main" id="{CE238A11-A170-BFFB-173F-931A91ED5CC2}"/>
              </a:ext>
            </a:extLst>
          </p:cNvPr>
          <p:cNvSpPr/>
          <p:nvPr/>
        </p:nvSpPr>
        <p:spPr>
          <a:xfrm>
            <a:off x="7070578" y="3872310"/>
            <a:ext cx="1585468" cy="1815882"/>
          </a:xfrm>
          <a:prstGeom prst="rect">
            <a:avLst/>
          </a:prstGeom>
        </p:spPr>
        <p:txBody>
          <a:bodyPr wrap="square">
            <a:spAutoFit/>
          </a:bodyPr>
          <a:lstStyle/>
          <a:p>
            <a:r>
              <a:rPr lang="en-US" sz="1400" dirty="0">
                <a:latin typeface="Lato Light" panose="020F0502020204030203" pitchFamily="34" charset="0"/>
                <a:ea typeface="Lato Light" panose="020F0502020204030203" pitchFamily="34" charset="0"/>
                <a:cs typeface="Lato Light" panose="020F0502020204030203" pitchFamily="34" charset="0"/>
              </a:rPr>
              <a:t>Help support local employers prepare to interact and hire Clark Co.  students.  Well-crafted talking points provided.</a:t>
            </a:r>
          </a:p>
        </p:txBody>
      </p:sp>
      <p:sp>
        <p:nvSpPr>
          <p:cNvPr id="10" name="Rectangle 56">
            <a:extLst>
              <a:ext uri="{FF2B5EF4-FFF2-40B4-BE49-F238E27FC236}">
                <a16:creationId xmlns:a16="http://schemas.microsoft.com/office/drawing/2014/main" id="{BC5330C5-129B-513B-6DB0-F43F9EA42B7D}"/>
              </a:ext>
            </a:extLst>
          </p:cNvPr>
          <p:cNvSpPr/>
          <p:nvPr/>
        </p:nvSpPr>
        <p:spPr>
          <a:xfrm>
            <a:off x="10668763" y="2557335"/>
            <a:ext cx="1518315" cy="1384995"/>
          </a:xfrm>
          <a:prstGeom prst="rect">
            <a:avLst/>
          </a:prstGeom>
        </p:spPr>
        <p:txBody>
          <a:bodyPr wrap="square">
            <a:spAutoFit/>
          </a:bodyPr>
          <a:lstStyle/>
          <a:p>
            <a:r>
              <a:rPr lang="en-US" sz="1400" dirty="0">
                <a:latin typeface="Lato Light" panose="020F0502020204030203" pitchFamily="34" charset="0"/>
                <a:ea typeface="Lato Light" panose="020F0502020204030203" pitchFamily="34" charset="0"/>
                <a:cs typeface="Lato Light" panose="020F0502020204030203" pitchFamily="34" charset="0"/>
              </a:rPr>
              <a:t>Culminating event for Interns and Employers participating in the Internship Program.</a:t>
            </a:r>
          </a:p>
        </p:txBody>
      </p:sp>
      <p:pic>
        <p:nvPicPr>
          <p:cNvPr id="2" name="Picture 1" descr="A logo with colorful arrows&#10;&#10;Description automatically generated">
            <a:extLst>
              <a:ext uri="{FF2B5EF4-FFF2-40B4-BE49-F238E27FC236}">
                <a16:creationId xmlns:a16="http://schemas.microsoft.com/office/drawing/2014/main" id="{84BBA2BB-A696-C550-CEB7-351369C9AC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3" name="Picture 2" descr="A black background with blue and orange text&#10;&#10;Description automatically generated">
            <a:extLst>
              <a:ext uri="{FF2B5EF4-FFF2-40B4-BE49-F238E27FC236}">
                <a16:creationId xmlns:a16="http://schemas.microsoft.com/office/drawing/2014/main" id="{2E9A90FE-6475-7EDC-46A4-1E8A69FC2B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4746" y="6247161"/>
            <a:ext cx="1036378" cy="373951"/>
          </a:xfrm>
          <a:prstGeom prst="rect">
            <a:avLst/>
          </a:prstGeom>
        </p:spPr>
      </p:pic>
    </p:spTree>
    <p:extLst>
      <p:ext uri="{BB962C8B-B14F-4D97-AF65-F5344CB8AC3E}">
        <p14:creationId xmlns:p14="http://schemas.microsoft.com/office/powerpoint/2010/main" val="102608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202754" y="184135"/>
            <a:ext cx="11708655"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Student Immersion Experience: Go For GOLD</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1313416" y="888869"/>
            <a:ext cx="9520518" cy="230832"/>
          </a:xfrm>
          <a:prstGeom prst="rect">
            <a:avLst/>
          </a:prstGeom>
          <a:noFill/>
        </p:spPr>
        <p:txBody>
          <a:bodyPr wrap="square" rtlCol="0">
            <a:spAutoFit/>
          </a:bodyPr>
          <a:lstStyle/>
          <a:p>
            <a:pPr algn="ctr"/>
            <a:r>
              <a:rPr lang="en-US" sz="900" dirty="0">
                <a:latin typeface="Lato Light" panose="020F0502020204030203" pitchFamily="34" charset="0"/>
                <a:ea typeface="Lato Light" panose="020F0502020204030203" pitchFamily="34" charset="0"/>
                <a:cs typeface="Lato Light" panose="020F0502020204030203" pitchFamily="34" charset="0"/>
              </a:rPr>
              <a:t>Sink or swim session for students to prep for Internships in a real-world environment.</a:t>
            </a:r>
          </a:p>
        </p:txBody>
      </p:sp>
      <p:sp>
        <p:nvSpPr>
          <p:cNvPr id="51" name="Forma libre 15">
            <a:extLst>
              <a:ext uri="{FF2B5EF4-FFF2-40B4-BE49-F238E27FC236}">
                <a16:creationId xmlns:a16="http://schemas.microsoft.com/office/drawing/2014/main" id="{3BC1333B-902F-D948-89B2-A8A7617E594D}"/>
              </a:ext>
            </a:extLst>
          </p:cNvPr>
          <p:cNvSpPr/>
          <p:nvPr/>
        </p:nvSpPr>
        <p:spPr>
          <a:xfrm>
            <a:off x="202754" y="3769966"/>
            <a:ext cx="3143704" cy="2373382"/>
          </a:xfrm>
          <a:custGeom>
            <a:avLst/>
            <a:gdLst>
              <a:gd name="connsiteX0" fmla="*/ 46 w 399077"/>
              <a:gd name="connsiteY0" fmla="*/ 199562 h 399077"/>
              <a:gd name="connsiteX1" fmla="*/ 199562 w 399077"/>
              <a:gd name="connsiteY1" fmla="*/ 46 h 399077"/>
              <a:gd name="connsiteX2" fmla="*/ 199562 w 399077"/>
              <a:gd name="connsiteY2" fmla="*/ 46 h 399077"/>
              <a:gd name="connsiteX3" fmla="*/ 399086 w 399077"/>
              <a:gd name="connsiteY3" fmla="*/ 199562 h 399077"/>
              <a:gd name="connsiteX4" fmla="*/ 199562 w 399077"/>
              <a:gd name="connsiteY4" fmla="*/ 399086 h 399077"/>
              <a:gd name="connsiteX5" fmla="*/ 199562 w 399077"/>
              <a:gd name="connsiteY5" fmla="*/ 399086 h 399077"/>
              <a:gd name="connsiteX6" fmla="*/ 46 w 399077"/>
              <a:gd name="connsiteY6" fmla="*/ 199562 h 39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77" h="399077">
                <a:moveTo>
                  <a:pt x="46" y="199562"/>
                </a:moveTo>
                <a:lnTo>
                  <a:pt x="199562" y="46"/>
                </a:lnTo>
                <a:lnTo>
                  <a:pt x="199562" y="46"/>
                </a:lnTo>
                <a:lnTo>
                  <a:pt x="399086" y="199562"/>
                </a:lnTo>
                <a:lnTo>
                  <a:pt x="199562" y="399086"/>
                </a:lnTo>
                <a:lnTo>
                  <a:pt x="199562" y="399086"/>
                </a:lnTo>
                <a:lnTo>
                  <a:pt x="46" y="199562"/>
                </a:lnTo>
                <a:close/>
              </a:path>
            </a:pathLst>
          </a:custGeom>
          <a:solidFill>
            <a:schemeClr val="bg1">
              <a:lumMod val="95000"/>
            </a:schemeClr>
          </a:solidFill>
          <a:ln w="767" cap="flat">
            <a:noFill/>
            <a:prstDash val="solid"/>
            <a:miter/>
          </a:ln>
        </p:spPr>
        <p:txBody>
          <a:bodyPr rtlCol="0" anchor="ctr"/>
          <a:lstStyle/>
          <a:p>
            <a:pPr marL="0" marR="0">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Forma libre 16">
            <a:extLst>
              <a:ext uri="{FF2B5EF4-FFF2-40B4-BE49-F238E27FC236}">
                <a16:creationId xmlns:a16="http://schemas.microsoft.com/office/drawing/2014/main" id="{8F9730CF-CE39-CF4A-AA5B-B2B2E20C6383}"/>
              </a:ext>
            </a:extLst>
          </p:cNvPr>
          <p:cNvSpPr/>
          <p:nvPr/>
        </p:nvSpPr>
        <p:spPr>
          <a:xfrm>
            <a:off x="2410424" y="1429305"/>
            <a:ext cx="3143704" cy="2373382"/>
          </a:xfrm>
          <a:custGeom>
            <a:avLst/>
            <a:gdLst>
              <a:gd name="connsiteX0" fmla="*/ 46 w 399077"/>
              <a:gd name="connsiteY0" fmla="*/ 199562 h 399077"/>
              <a:gd name="connsiteX1" fmla="*/ 199562 w 399077"/>
              <a:gd name="connsiteY1" fmla="*/ 46 h 399077"/>
              <a:gd name="connsiteX2" fmla="*/ 199562 w 399077"/>
              <a:gd name="connsiteY2" fmla="*/ 46 h 399077"/>
              <a:gd name="connsiteX3" fmla="*/ 399086 w 399077"/>
              <a:gd name="connsiteY3" fmla="*/ 199562 h 399077"/>
              <a:gd name="connsiteX4" fmla="*/ 199562 w 399077"/>
              <a:gd name="connsiteY4" fmla="*/ 399086 h 399077"/>
              <a:gd name="connsiteX5" fmla="*/ 199562 w 399077"/>
              <a:gd name="connsiteY5" fmla="*/ 399086 h 399077"/>
              <a:gd name="connsiteX6" fmla="*/ 46 w 399077"/>
              <a:gd name="connsiteY6" fmla="*/ 199562 h 39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77" h="399077">
                <a:moveTo>
                  <a:pt x="46" y="199562"/>
                </a:moveTo>
                <a:lnTo>
                  <a:pt x="199562" y="46"/>
                </a:lnTo>
                <a:lnTo>
                  <a:pt x="199562" y="46"/>
                </a:lnTo>
                <a:lnTo>
                  <a:pt x="399086" y="199562"/>
                </a:lnTo>
                <a:lnTo>
                  <a:pt x="199562" y="399086"/>
                </a:lnTo>
                <a:lnTo>
                  <a:pt x="199562" y="399086"/>
                </a:lnTo>
                <a:lnTo>
                  <a:pt x="46" y="199562"/>
                </a:lnTo>
                <a:close/>
              </a:path>
            </a:pathLst>
          </a:custGeom>
          <a:solidFill>
            <a:schemeClr val="bg1">
              <a:lumMod val="95000"/>
            </a:schemeClr>
          </a:solidFill>
          <a:ln w="767" cap="flat">
            <a:noFill/>
            <a:prstDash val="solid"/>
            <a:miter/>
          </a:ln>
        </p:spPr>
        <p:txBody>
          <a:bodyPr rtlCol="0" anchor="ctr"/>
          <a:lstStyle/>
          <a:p>
            <a:endParaRPr lang="es-MX" sz="900"/>
          </a:p>
        </p:txBody>
      </p:sp>
      <p:sp>
        <p:nvSpPr>
          <p:cNvPr id="53" name="Forma libre 17">
            <a:extLst>
              <a:ext uri="{FF2B5EF4-FFF2-40B4-BE49-F238E27FC236}">
                <a16:creationId xmlns:a16="http://schemas.microsoft.com/office/drawing/2014/main" id="{7A22E9F2-6E03-F44E-9E27-6F1C02EF5E5C}"/>
              </a:ext>
            </a:extLst>
          </p:cNvPr>
          <p:cNvSpPr/>
          <p:nvPr/>
        </p:nvSpPr>
        <p:spPr>
          <a:xfrm>
            <a:off x="4547536" y="3769966"/>
            <a:ext cx="3143704" cy="2373382"/>
          </a:xfrm>
          <a:custGeom>
            <a:avLst/>
            <a:gdLst>
              <a:gd name="connsiteX0" fmla="*/ 46 w 399077"/>
              <a:gd name="connsiteY0" fmla="*/ 199562 h 399077"/>
              <a:gd name="connsiteX1" fmla="*/ 199570 w 399077"/>
              <a:gd name="connsiteY1" fmla="*/ 46 h 399077"/>
              <a:gd name="connsiteX2" fmla="*/ 199570 w 399077"/>
              <a:gd name="connsiteY2" fmla="*/ 46 h 399077"/>
              <a:gd name="connsiteX3" fmla="*/ 399094 w 399077"/>
              <a:gd name="connsiteY3" fmla="*/ 199562 h 399077"/>
              <a:gd name="connsiteX4" fmla="*/ 199570 w 399077"/>
              <a:gd name="connsiteY4" fmla="*/ 399086 h 399077"/>
              <a:gd name="connsiteX5" fmla="*/ 199570 w 399077"/>
              <a:gd name="connsiteY5" fmla="*/ 399086 h 399077"/>
              <a:gd name="connsiteX6" fmla="*/ 46 w 399077"/>
              <a:gd name="connsiteY6" fmla="*/ 199562 h 39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77" h="399077">
                <a:moveTo>
                  <a:pt x="46" y="199562"/>
                </a:moveTo>
                <a:lnTo>
                  <a:pt x="199570" y="46"/>
                </a:lnTo>
                <a:lnTo>
                  <a:pt x="199570" y="46"/>
                </a:lnTo>
                <a:lnTo>
                  <a:pt x="399094" y="199562"/>
                </a:lnTo>
                <a:lnTo>
                  <a:pt x="199570" y="399086"/>
                </a:lnTo>
                <a:lnTo>
                  <a:pt x="199570" y="399086"/>
                </a:lnTo>
                <a:lnTo>
                  <a:pt x="46" y="199562"/>
                </a:lnTo>
                <a:close/>
              </a:path>
            </a:pathLst>
          </a:custGeom>
          <a:solidFill>
            <a:schemeClr val="bg1">
              <a:lumMod val="95000"/>
            </a:schemeClr>
          </a:solidFill>
          <a:ln w="767" cap="flat">
            <a:noFill/>
            <a:prstDash val="solid"/>
            <a:miter/>
          </a:ln>
        </p:spPr>
        <p:txBody>
          <a:bodyPr rtlCol="0" anchor="ctr"/>
          <a:lstStyle/>
          <a:p>
            <a:endParaRPr lang="es-MX" sz="900"/>
          </a:p>
        </p:txBody>
      </p:sp>
      <p:sp>
        <p:nvSpPr>
          <p:cNvPr id="54" name="Forma libre 18">
            <a:extLst>
              <a:ext uri="{FF2B5EF4-FFF2-40B4-BE49-F238E27FC236}">
                <a16:creationId xmlns:a16="http://schemas.microsoft.com/office/drawing/2014/main" id="{BBCB28AA-3A4E-2A4F-9096-41CDA8DEBAB8}"/>
              </a:ext>
            </a:extLst>
          </p:cNvPr>
          <p:cNvSpPr/>
          <p:nvPr/>
        </p:nvSpPr>
        <p:spPr>
          <a:xfrm>
            <a:off x="6718261" y="1429305"/>
            <a:ext cx="3143704" cy="2373382"/>
          </a:xfrm>
          <a:custGeom>
            <a:avLst/>
            <a:gdLst>
              <a:gd name="connsiteX0" fmla="*/ 46 w 399077"/>
              <a:gd name="connsiteY0" fmla="*/ 199562 h 399077"/>
              <a:gd name="connsiteX1" fmla="*/ 199570 w 399077"/>
              <a:gd name="connsiteY1" fmla="*/ 46 h 399077"/>
              <a:gd name="connsiteX2" fmla="*/ 199570 w 399077"/>
              <a:gd name="connsiteY2" fmla="*/ 46 h 399077"/>
              <a:gd name="connsiteX3" fmla="*/ 399086 w 399077"/>
              <a:gd name="connsiteY3" fmla="*/ 199562 h 399077"/>
              <a:gd name="connsiteX4" fmla="*/ 199570 w 399077"/>
              <a:gd name="connsiteY4" fmla="*/ 399086 h 399077"/>
              <a:gd name="connsiteX5" fmla="*/ 199570 w 399077"/>
              <a:gd name="connsiteY5" fmla="*/ 399086 h 399077"/>
              <a:gd name="connsiteX6" fmla="*/ 46 w 399077"/>
              <a:gd name="connsiteY6" fmla="*/ 199562 h 39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77" h="399077">
                <a:moveTo>
                  <a:pt x="46" y="199562"/>
                </a:moveTo>
                <a:lnTo>
                  <a:pt x="199570" y="46"/>
                </a:lnTo>
                <a:lnTo>
                  <a:pt x="199570" y="46"/>
                </a:lnTo>
                <a:lnTo>
                  <a:pt x="399086" y="199562"/>
                </a:lnTo>
                <a:lnTo>
                  <a:pt x="199570" y="399086"/>
                </a:lnTo>
                <a:lnTo>
                  <a:pt x="199570" y="399086"/>
                </a:lnTo>
                <a:lnTo>
                  <a:pt x="46" y="199562"/>
                </a:lnTo>
                <a:close/>
              </a:path>
            </a:pathLst>
          </a:custGeom>
          <a:solidFill>
            <a:schemeClr val="bg1">
              <a:lumMod val="95000"/>
            </a:schemeClr>
          </a:solidFill>
          <a:ln w="767" cap="flat">
            <a:noFill/>
            <a:prstDash val="solid"/>
            <a:miter/>
          </a:ln>
        </p:spPr>
        <p:txBody>
          <a:bodyPr rtlCol="0" anchor="ctr"/>
          <a:lstStyle/>
          <a:p>
            <a:endParaRPr lang="es-MX" sz="900"/>
          </a:p>
        </p:txBody>
      </p:sp>
      <p:sp>
        <p:nvSpPr>
          <p:cNvPr id="55" name="Forma libre 19">
            <a:extLst>
              <a:ext uri="{FF2B5EF4-FFF2-40B4-BE49-F238E27FC236}">
                <a16:creationId xmlns:a16="http://schemas.microsoft.com/office/drawing/2014/main" id="{922E316E-6AFC-D341-8995-08F8FFB75F8F}"/>
              </a:ext>
            </a:extLst>
          </p:cNvPr>
          <p:cNvSpPr/>
          <p:nvPr/>
        </p:nvSpPr>
        <p:spPr>
          <a:xfrm>
            <a:off x="8855435" y="3769966"/>
            <a:ext cx="3143704" cy="2373382"/>
          </a:xfrm>
          <a:custGeom>
            <a:avLst/>
            <a:gdLst>
              <a:gd name="connsiteX0" fmla="*/ 46 w 399077"/>
              <a:gd name="connsiteY0" fmla="*/ 199562 h 399077"/>
              <a:gd name="connsiteX1" fmla="*/ 199570 w 399077"/>
              <a:gd name="connsiteY1" fmla="*/ 46 h 399077"/>
              <a:gd name="connsiteX2" fmla="*/ 199570 w 399077"/>
              <a:gd name="connsiteY2" fmla="*/ 46 h 399077"/>
              <a:gd name="connsiteX3" fmla="*/ 399086 w 399077"/>
              <a:gd name="connsiteY3" fmla="*/ 199562 h 399077"/>
              <a:gd name="connsiteX4" fmla="*/ 199570 w 399077"/>
              <a:gd name="connsiteY4" fmla="*/ 399086 h 399077"/>
              <a:gd name="connsiteX5" fmla="*/ 199570 w 399077"/>
              <a:gd name="connsiteY5" fmla="*/ 399086 h 399077"/>
              <a:gd name="connsiteX6" fmla="*/ 46 w 399077"/>
              <a:gd name="connsiteY6" fmla="*/ 199562 h 39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77" h="399077">
                <a:moveTo>
                  <a:pt x="46" y="199562"/>
                </a:moveTo>
                <a:lnTo>
                  <a:pt x="199570" y="46"/>
                </a:lnTo>
                <a:lnTo>
                  <a:pt x="199570" y="46"/>
                </a:lnTo>
                <a:lnTo>
                  <a:pt x="399086" y="199562"/>
                </a:lnTo>
                <a:lnTo>
                  <a:pt x="199570" y="399086"/>
                </a:lnTo>
                <a:lnTo>
                  <a:pt x="199570" y="399086"/>
                </a:lnTo>
                <a:lnTo>
                  <a:pt x="46" y="199562"/>
                </a:lnTo>
                <a:close/>
              </a:path>
            </a:pathLst>
          </a:custGeom>
          <a:solidFill>
            <a:schemeClr val="bg1">
              <a:lumMod val="95000"/>
            </a:schemeClr>
          </a:solidFill>
          <a:ln w="767" cap="flat">
            <a:noFill/>
            <a:prstDash val="solid"/>
            <a:miter/>
          </a:ln>
        </p:spPr>
        <p:txBody>
          <a:bodyPr rtlCol="0" anchor="ctr"/>
          <a:lstStyle/>
          <a:p>
            <a:endParaRPr lang="es-MX" sz="900"/>
          </a:p>
        </p:txBody>
      </p:sp>
      <p:sp>
        <p:nvSpPr>
          <p:cNvPr id="56" name="Forma libre 515">
            <a:extLst>
              <a:ext uri="{FF2B5EF4-FFF2-40B4-BE49-F238E27FC236}">
                <a16:creationId xmlns:a16="http://schemas.microsoft.com/office/drawing/2014/main" id="{2B9E1FF1-2C6A-BB45-90C7-2226889619CE}"/>
              </a:ext>
            </a:extLst>
          </p:cNvPr>
          <p:cNvSpPr/>
          <p:nvPr/>
        </p:nvSpPr>
        <p:spPr>
          <a:xfrm>
            <a:off x="763059" y="3443444"/>
            <a:ext cx="2164320" cy="684632"/>
          </a:xfrm>
          <a:custGeom>
            <a:avLst/>
            <a:gdLst>
              <a:gd name="connsiteX0" fmla="*/ 242325 w 274749"/>
              <a:gd name="connsiteY0" fmla="*/ 115318 h 115118"/>
              <a:gd name="connsiteX1" fmla="*/ 46 w 274749"/>
              <a:gd name="connsiteY1" fmla="*/ 115318 h 115118"/>
              <a:gd name="connsiteX2" fmla="*/ 32448 w 274749"/>
              <a:gd name="connsiteY2" fmla="*/ 57682 h 115118"/>
              <a:gd name="connsiteX3" fmla="*/ 46 w 274749"/>
              <a:gd name="connsiteY3" fmla="*/ 46 h 115118"/>
              <a:gd name="connsiteX4" fmla="*/ 242325 w 274749"/>
              <a:gd name="connsiteY4" fmla="*/ 46 h 115118"/>
              <a:gd name="connsiteX5" fmla="*/ 274727 w 274749"/>
              <a:gd name="connsiteY5" fmla="*/ 57682 h 115118"/>
              <a:gd name="connsiteX6" fmla="*/ 242325 w 274749"/>
              <a:gd name="connsiteY6" fmla="*/ 115318 h 1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9" h="115118">
                <a:moveTo>
                  <a:pt x="242325" y="115318"/>
                </a:moveTo>
                <a:lnTo>
                  <a:pt x="46" y="115318"/>
                </a:lnTo>
                <a:lnTo>
                  <a:pt x="32448" y="57682"/>
                </a:lnTo>
                <a:lnTo>
                  <a:pt x="46" y="46"/>
                </a:lnTo>
                <a:lnTo>
                  <a:pt x="242325" y="46"/>
                </a:lnTo>
                <a:lnTo>
                  <a:pt x="274727" y="57682"/>
                </a:lnTo>
                <a:lnTo>
                  <a:pt x="242325" y="115318"/>
                </a:lnTo>
                <a:close/>
              </a:path>
            </a:pathLst>
          </a:custGeom>
          <a:solidFill>
            <a:schemeClr val="accent1"/>
          </a:solidFill>
          <a:ln w="767" cap="flat">
            <a:noFill/>
            <a:prstDash val="solid"/>
            <a:miter/>
          </a:ln>
        </p:spPr>
        <p:txBody>
          <a:bodyPr rtlCol="0" anchor="ctr"/>
          <a:lstStyle/>
          <a:p>
            <a:endParaRPr lang="es-MX" sz="900"/>
          </a:p>
        </p:txBody>
      </p:sp>
      <p:sp>
        <p:nvSpPr>
          <p:cNvPr id="65" name="Forma libre 521">
            <a:extLst>
              <a:ext uri="{FF2B5EF4-FFF2-40B4-BE49-F238E27FC236}">
                <a16:creationId xmlns:a16="http://schemas.microsoft.com/office/drawing/2014/main" id="{87AC715D-FCAB-E146-801C-790B0D10875D}"/>
              </a:ext>
            </a:extLst>
          </p:cNvPr>
          <p:cNvSpPr/>
          <p:nvPr/>
        </p:nvSpPr>
        <p:spPr>
          <a:xfrm>
            <a:off x="2900233" y="3443444"/>
            <a:ext cx="2164320" cy="684632"/>
          </a:xfrm>
          <a:custGeom>
            <a:avLst/>
            <a:gdLst>
              <a:gd name="connsiteX0" fmla="*/ 242325 w 274749"/>
              <a:gd name="connsiteY0" fmla="*/ 115318 h 115118"/>
              <a:gd name="connsiteX1" fmla="*/ 46 w 274749"/>
              <a:gd name="connsiteY1" fmla="*/ 115318 h 115118"/>
              <a:gd name="connsiteX2" fmla="*/ 32448 w 274749"/>
              <a:gd name="connsiteY2" fmla="*/ 57682 h 115118"/>
              <a:gd name="connsiteX3" fmla="*/ 46 w 274749"/>
              <a:gd name="connsiteY3" fmla="*/ 46 h 115118"/>
              <a:gd name="connsiteX4" fmla="*/ 242325 w 274749"/>
              <a:gd name="connsiteY4" fmla="*/ 46 h 115118"/>
              <a:gd name="connsiteX5" fmla="*/ 274719 w 274749"/>
              <a:gd name="connsiteY5" fmla="*/ 57682 h 115118"/>
              <a:gd name="connsiteX6" fmla="*/ 242325 w 274749"/>
              <a:gd name="connsiteY6" fmla="*/ 115318 h 1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9" h="115118">
                <a:moveTo>
                  <a:pt x="242325" y="115318"/>
                </a:moveTo>
                <a:lnTo>
                  <a:pt x="46" y="115318"/>
                </a:lnTo>
                <a:lnTo>
                  <a:pt x="32448" y="57682"/>
                </a:lnTo>
                <a:lnTo>
                  <a:pt x="46" y="46"/>
                </a:lnTo>
                <a:lnTo>
                  <a:pt x="242325" y="46"/>
                </a:lnTo>
                <a:lnTo>
                  <a:pt x="274719" y="57682"/>
                </a:lnTo>
                <a:lnTo>
                  <a:pt x="242325" y="115318"/>
                </a:lnTo>
                <a:close/>
              </a:path>
            </a:pathLst>
          </a:custGeom>
          <a:solidFill>
            <a:schemeClr val="accent2"/>
          </a:solidFill>
          <a:ln w="767" cap="flat">
            <a:noFill/>
            <a:prstDash val="solid"/>
            <a:miter/>
          </a:ln>
        </p:spPr>
        <p:txBody>
          <a:bodyPr rtlCol="0" anchor="ctr"/>
          <a:lstStyle/>
          <a:p>
            <a:endParaRPr lang="es-MX" sz="900"/>
          </a:p>
        </p:txBody>
      </p:sp>
      <p:sp>
        <p:nvSpPr>
          <p:cNvPr id="66" name="Forma libre 522">
            <a:extLst>
              <a:ext uri="{FF2B5EF4-FFF2-40B4-BE49-F238E27FC236}">
                <a16:creationId xmlns:a16="http://schemas.microsoft.com/office/drawing/2014/main" id="{2FFEA414-2D86-AC4C-A2C2-3A62D72F7699}"/>
              </a:ext>
            </a:extLst>
          </p:cNvPr>
          <p:cNvSpPr/>
          <p:nvPr/>
        </p:nvSpPr>
        <p:spPr>
          <a:xfrm>
            <a:off x="5037409" y="3443444"/>
            <a:ext cx="2164320" cy="684632"/>
          </a:xfrm>
          <a:custGeom>
            <a:avLst/>
            <a:gdLst>
              <a:gd name="connsiteX0" fmla="*/ 242317 w 274749"/>
              <a:gd name="connsiteY0" fmla="*/ 115318 h 115118"/>
              <a:gd name="connsiteX1" fmla="*/ 46 w 274749"/>
              <a:gd name="connsiteY1" fmla="*/ 115318 h 115118"/>
              <a:gd name="connsiteX2" fmla="*/ 32448 w 274749"/>
              <a:gd name="connsiteY2" fmla="*/ 57682 h 115118"/>
              <a:gd name="connsiteX3" fmla="*/ 46 w 274749"/>
              <a:gd name="connsiteY3" fmla="*/ 46 h 115118"/>
              <a:gd name="connsiteX4" fmla="*/ 242317 w 274749"/>
              <a:gd name="connsiteY4" fmla="*/ 46 h 115118"/>
              <a:gd name="connsiteX5" fmla="*/ 274719 w 274749"/>
              <a:gd name="connsiteY5" fmla="*/ 57682 h 115118"/>
              <a:gd name="connsiteX6" fmla="*/ 242317 w 274749"/>
              <a:gd name="connsiteY6" fmla="*/ 115318 h 1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9" h="115118">
                <a:moveTo>
                  <a:pt x="242317" y="115318"/>
                </a:moveTo>
                <a:lnTo>
                  <a:pt x="46" y="115318"/>
                </a:lnTo>
                <a:lnTo>
                  <a:pt x="32448" y="57682"/>
                </a:lnTo>
                <a:lnTo>
                  <a:pt x="46" y="46"/>
                </a:lnTo>
                <a:lnTo>
                  <a:pt x="242317" y="46"/>
                </a:lnTo>
                <a:lnTo>
                  <a:pt x="274719" y="57682"/>
                </a:lnTo>
                <a:lnTo>
                  <a:pt x="242317" y="115318"/>
                </a:lnTo>
                <a:close/>
              </a:path>
            </a:pathLst>
          </a:custGeom>
          <a:solidFill>
            <a:schemeClr val="accent3"/>
          </a:solidFill>
          <a:ln w="767" cap="flat">
            <a:noFill/>
            <a:prstDash val="solid"/>
            <a:miter/>
          </a:ln>
        </p:spPr>
        <p:txBody>
          <a:bodyPr rtlCol="0" anchor="ctr"/>
          <a:lstStyle/>
          <a:p>
            <a:endParaRPr lang="es-MX" sz="900"/>
          </a:p>
        </p:txBody>
      </p:sp>
      <p:sp>
        <p:nvSpPr>
          <p:cNvPr id="67" name="Forma libre 523">
            <a:extLst>
              <a:ext uri="{FF2B5EF4-FFF2-40B4-BE49-F238E27FC236}">
                <a16:creationId xmlns:a16="http://schemas.microsoft.com/office/drawing/2014/main" id="{E89670F4-8690-2747-A904-D348FAC89B73}"/>
              </a:ext>
            </a:extLst>
          </p:cNvPr>
          <p:cNvSpPr/>
          <p:nvPr/>
        </p:nvSpPr>
        <p:spPr>
          <a:xfrm>
            <a:off x="7174583" y="3443444"/>
            <a:ext cx="2164320" cy="684632"/>
          </a:xfrm>
          <a:custGeom>
            <a:avLst/>
            <a:gdLst>
              <a:gd name="connsiteX0" fmla="*/ 242317 w 274749"/>
              <a:gd name="connsiteY0" fmla="*/ 115318 h 115118"/>
              <a:gd name="connsiteX1" fmla="*/ 46 w 274749"/>
              <a:gd name="connsiteY1" fmla="*/ 115318 h 115118"/>
              <a:gd name="connsiteX2" fmla="*/ 32448 w 274749"/>
              <a:gd name="connsiteY2" fmla="*/ 57682 h 115118"/>
              <a:gd name="connsiteX3" fmla="*/ 46 w 274749"/>
              <a:gd name="connsiteY3" fmla="*/ 46 h 115118"/>
              <a:gd name="connsiteX4" fmla="*/ 242317 w 274749"/>
              <a:gd name="connsiteY4" fmla="*/ 46 h 115118"/>
              <a:gd name="connsiteX5" fmla="*/ 274719 w 274749"/>
              <a:gd name="connsiteY5" fmla="*/ 57682 h 115118"/>
              <a:gd name="connsiteX6" fmla="*/ 242317 w 274749"/>
              <a:gd name="connsiteY6" fmla="*/ 115318 h 1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9" h="115118">
                <a:moveTo>
                  <a:pt x="242317" y="115318"/>
                </a:moveTo>
                <a:lnTo>
                  <a:pt x="46" y="115318"/>
                </a:lnTo>
                <a:lnTo>
                  <a:pt x="32448" y="57682"/>
                </a:lnTo>
                <a:lnTo>
                  <a:pt x="46" y="46"/>
                </a:lnTo>
                <a:lnTo>
                  <a:pt x="242317" y="46"/>
                </a:lnTo>
                <a:lnTo>
                  <a:pt x="274719" y="57682"/>
                </a:lnTo>
                <a:lnTo>
                  <a:pt x="242317" y="115318"/>
                </a:lnTo>
                <a:close/>
              </a:path>
            </a:pathLst>
          </a:custGeom>
          <a:solidFill>
            <a:schemeClr val="accent4"/>
          </a:solidFill>
          <a:ln w="767" cap="flat">
            <a:noFill/>
            <a:prstDash val="solid"/>
            <a:miter/>
          </a:ln>
        </p:spPr>
        <p:txBody>
          <a:bodyPr rtlCol="0" anchor="ctr"/>
          <a:lstStyle/>
          <a:p>
            <a:endParaRPr lang="es-MX" sz="900"/>
          </a:p>
        </p:txBody>
      </p:sp>
      <p:sp>
        <p:nvSpPr>
          <p:cNvPr id="70" name="Forma libre 524">
            <a:extLst>
              <a:ext uri="{FF2B5EF4-FFF2-40B4-BE49-F238E27FC236}">
                <a16:creationId xmlns:a16="http://schemas.microsoft.com/office/drawing/2014/main" id="{D8526175-CE27-9C4D-9E55-96904F132050}"/>
              </a:ext>
            </a:extLst>
          </p:cNvPr>
          <p:cNvSpPr/>
          <p:nvPr/>
        </p:nvSpPr>
        <p:spPr>
          <a:xfrm>
            <a:off x="9311759" y="3443444"/>
            <a:ext cx="2164320" cy="684632"/>
          </a:xfrm>
          <a:custGeom>
            <a:avLst/>
            <a:gdLst>
              <a:gd name="connsiteX0" fmla="*/ 242317 w 274749"/>
              <a:gd name="connsiteY0" fmla="*/ 115318 h 115118"/>
              <a:gd name="connsiteX1" fmla="*/ 46 w 274749"/>
              <a:gd name="connsiteY1" fmla="*/ 115318 h 115118"/>
              <a:gd name="connsiteX2" fmla="*/ 32441 w 274749"/>
              <a:gd name="connsiteY2" fmla="*/ 57682 h 115118"/>
              <a:gd name="connsiteX3" fmla="*/ 46 w 274749"/>
              <a:gd name="connsiteY3" fmla="*/ 46 h 115118"/>
              <a:gd name="connsiteX4" fmla="*/ 242317 w 274749"/>
              <a:gd name="connsiteY4" fmla="*/ 46 h 115118"/>
              <a:gd name="connsiteX5" fmla="*/ 274719 w 274749"/>
              <a:gd name="connsiteY5" fmla="*/ 57682 h 115118"/>
              <a:gd name="connsiteX6" fmla="*/ 242317 w 274749"/>
              <a:gd name="connsiteY6" fmla="*/ 115318 h 1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9" h="115118">
                <a:moveTo>
                  <a:pt x="242317" y="115318"/>
                </a:moveTo>
                <a:lnTo>
                  <a:pt x="46" y="115318"/>
                </a:lnTo>
                <a:lnTo>
                  <a:pt x="32441" y="57682"/>
                </a:lnTo>
                <a:lnTo>
                  <a:pt x="46" y="46"/>
                </a:lnTo>
                <a:lnTo>
                  <a:pt x="242317" y="46"/>
                </a:lnTo>
                <a:lnTo>
                  <a:pt x="274719" y="57682"/>
                </a:lnTo>
                <a:lnTo>
                  <a:pt x="242317" y="115318"/>
                </a:lnTo>
                <a:close/>
              </a:path>
            </a:pathLst>
          </a:custGeom>
          <a:solidFill>
            <a:schemeClr val="accent5"/>
          </a:solidFill>
          <a:ln w="767" cap="flat">
            <a:noFill/>
            <a:prstDash val="solid"/>
            <a:miter/>
          </a:ln>
        </p:spPr>
        <p:txBody>
          <a:bodyPr rtlCol="0" anchor="ctr"/>
          <a:lstStyle/>
          <a:p>
            <a:endParaRPr lang="es-MX" sz="900"/>
          </a:p>
        </p:txBody>
      </p:sp>
      <p:sp>
        <p:nvSpPr>
          <p:cNvPr id="75" name="Rectangle 56">
            <a:extLst>
              <a:ext uri="{FF2B5EF4-FFF2-40B4-BE49-F238E27FC236}">
                <a16:creationId xmlns:a16="http://schemas.microsoft.com/office/drawing/2014/main" id="{68493792-5923-314B-BBE6-EB7D84E77A62}"/>
              </a:ext>
            </a:extLst>
          </p:cNvPr>
          <p:cNvSpPr/>
          <p:nvPr/>
        </p:nvSpPr>
        <p:spPr>
          <a:xfrm>
            <a:off x="2838503" y="2132148"/>
            <a:ext cx="2614126" cy="824136"/>
          </a:xfrm>
          <a:prstGeom prst="rect">
            <a:avLst/>
          </a:prstGeom>
        </p:spPr>
        <p:txBody>
          <a:bodyPr wrap="square">
            <a:spAutoFit/>
          </a:bodyPr>
          <a:lstStyle/>
          <a:p>
            <a:pPr marL="0" marR="0">
              <a:lnSpc>
                <a:spcPct val="107000"/>
              </a:lnSpc>
              <a:spcBef>
                <a:spcPts val="0"/>
              </a:spcBef>
              <a:spcAft>
                <a:spcPts val="0"/>
              </a:spcAft>
            </a:pPr>
            <a:r>
              <a:rPr lang="en-US" sz="1200" b="1" kern="100" dirty="0">
                <a:effectLst/>
                <a:latin typeface="Arial Narrow" panose="020B0606020202030204" pitchFamily="34" charset="0"/>
                <a:ea typeface="Calibri" panose="020F0502020204030204" pitchFamily="34" charset="0"/>
                <a:cs typeface="Times New Roman" panose="02020603050405020304" pitchFamily="18" charset="0"/>
              </a:rPr>
              <a:t>How to Manage your Life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Time management, general hygiene, finances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Local Bank to do finance portion of the session.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Money Management game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Rectangle 56">
            <a:extLst>
              <a:ext uri="{FF2B5EF4-FFF2-40B4-BE49-F238E27FC236}">
                <a16:creationId xmlns:a16="http://schemas.microsoft.com/office/drawing/2014/main" id="{EC373DF7-3F01-E442-8577-D414A6EE1F73}"/>
              </a:ext>
            </a:extLst>
          </p:cNvPr>
          <p:cNvSpPr/>
          <p:nvPr/>
        </p:nvSpPr>
        <p:spPr>
          <a:xfrm>
            <a:off x="5125267" y="4475986"/>
            <a:ext cx="2339312" cy="824136"/>
          </a:xfrm>
          <a:prstGeom prst="rect">
            <a:avLst/>
          </a:prstGeom>
        </p:spPr>
        <p:txBody>
          <a:bodyPr wrap="square">
            <a:spAutoFit/>
          </a:bodyPr>
          <a:lstStyle/>
          <a:p>
            <a:pPr marL="0" marR="0">
              <a:lnSpc>
                <a:spcPct val="107000"/>
              </a:lnSpc>
              <a:spcBef>
                <a:spcPts val="0"/>
              </a:spcBef>
              <a:spcAft>
                <a:spcPts val="0"/>
              </a:spcAft>
            </a:pPr>
            <a:r>
              <a:rPr lang="en-US" sz="1200" b="1" kern="100" dirty="0">
                <a:effectLst/>
                <a:latin typeface="Arial Narrow" panose="020B0606020202030204" pitchFamily="34" charset="0"/>
                <a:ea typeface="Calibri" panose="020F0502020204030204" pitchFamily="34" charset="0"/>
                <a:cs typeface="Times New Roman" panose="02020603050405020304" pitchFamily="18" charset="0"/>
              </a:rPr>
              <a:t>How to get a Job</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Resume, Written Communication (social media), Dress for Success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Fashion show (show different industries)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Rectangle 56">
            <a:extLst>
              <a:ext uri="{FF2B5EF4-FFF2-40B4-BE49-F238E27FC236}">
                <a16:creationId xmlns:a16="http://schemas.microsoft.com/office/drawing/2014/main" id="{39664232-0233-A14F-BABF-9111D5AE0D2C}"/>
              </a:ext>
            </a:extLst>
          </p:cNvPr>
          <p:cNvSpPr/>
          <p:nvPr/>
        </p:nvSpPr>
        <p:spPr>
          <a:xfrm>
            <a:off x="7386866" y="1947425"/>
            <a:ext cx="2284442" cy="1186415"/>
          </a:xfrm>
          <a:prstGeom prst="rect">
            <a:avLst/>
          </a:prstGeom>
        </p:spPr>
        <p:txBody>
          <a:bodyPr wrap="square">
            <a:spAutoFit/>
          </a:bodyPr>
          <a:lstStyle/>
          <a:p>
            <a:pPr marL="0" marR="0">
              <a:lnSpc>
                <a:spcPct val="107000"/>
              </a:lnSpc>
              <a:spcBef>
                <a:spcPts val="0"/>
              </a:spcBef>
              <a:spcAft>
                <a:spcPts val="0"/>
              </a:spcAft>
            </a:pPr>
            <a:r>
              <a:rPr lang="en-US" sz="1200" b="1" kern="100" dirty="0">
                <a:effectLst/>
                <a:latin typeface="Arial Narrow" panose="020B0606020202030204" pitchFamily="34" charset="0"/>
                <a:ea typeface="Calibri" panose="020F0502020204030204" pitchFamily="34" charset="0"/>
                <a:cs typeface="Times New Roman" panose="02020603050405020304" pitchFamily="18" charset="0"/>
              </a:rPr>
              <a:t>How to Keep a Job</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Communication and Interviews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Communication- how to talk to an employer.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Interviews- best practices, good and bad examples, practice interviews.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Rectangle 56">
            <a:extLst>
              <a:ext uri="{FF2B5EF4-FFF2-40B4-BE49-F238E27FC236}">
                <a16:creationId xmlns:a16="http://schemas.microsoft.com/office/drawing/2014/main" id="{BE918C0A-F4A3-6C41-9FB5-1A55DB0FDC90}"/>
              </a:ext>
            </a:extLst>
          </p:cNvPr>
          <p:cNvSpPr/>
          <p:nvPr/>
        </p:nvSpPr>
        <p:spPr>
          <a:xfrm>
            <a:off x="9861965" y="4479621"/>
            <a:ext cx="1801225" cy="824136"/>
          </a:xfrm>
          <a:prstGeom prst="rect">
            <a:avLst/>
          </a:prstGeom>
        </p:spPr>
        <p:txBody>
          <a:bodyPr wrap="square">
            <a:spAutoFit/>
          </a:bodyPr>
          <a:lstStyle/>
          <a:p>
            <a:pPr marL="0" marR="0">
              <a:lnSpc>
                <a:spcPct val="107000"/>
              </a:lnSpc>
              <a:spcBef>
                <a:spcPts val="0"/>
              </a:spcBef>
              <a:spcAft>
                <a:spcPts val="0"/>
              </a:spcAft>
            </a:pPr>
            <a:r>
              <a:rPr lang="en-US" sz="1200" b="1" kern="100" dirty="0">
                <a:effectLst/>
                <a:latin typeface="Arial Narrow" panose="020B0606020202030204" pitchFamily="34" charset="0"/>
                <a:ea typeface="Calibri" panose="020F0502020204030204" pitchFamily="34" charset="0"/>
                <a:cs typeface="Times New Roman" panose="02020603050405020304" pitchFamily="18" charset="0"/>
              </a:rPr>
              <a:t>Closing Session</a:t>
            </a: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Survey- QR code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Drawing for winner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Certificate of completion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4" name="TextBox 75">
            <a:extLst>
              <a:ext uri="{FF2B5EF4-FFF2-40B4-BE49-F238E27FC236}">
                <a16:creationId xmlns:a16="http://schemas.microsoft.com/office/drawing/2014/main" id="{96C08444-7CDF-1A4C-B143-FF2262D158A3}"/>
              </a:ext>
            </a:extLst>
          </p:cNvPr>
          <p:cNvSpPr txBox="1"/>
          <p:nvPr/>
        </p:nvSpPr>
        <p:spPr>
          <a:xfrm>
            <a:off x="683839" y="3640524"/>
            <a:ext cx="2397825" cy="409378"/>
          </a:xfrm>
          <a:prstGeom prst="rect">
            <a:avLst/>
          </a:prstGeom>
          <a:noFill/>
        </p:spPr>
        <p:txBody>
          <a:bodyPr wrap="square" rtlCol="0">
            <a:spAutoFit/>
          </a:bodyPr>
          <a:lstStyle/>
          <a:p>
            <a:pPr algn="ctr"/>
            <a:r>
              <a:rPr lang="en-US" sz="1600" dirty="0">
                <a:solidFill>
                  <a:schemeClr val="bg1"/>
                </a:solidFill>
                <a:latin typeface="Poppins Medium" pitchFamily="2" charset="77"/>
                <a:ea typeface="Lato" panose="020F0502020204030203" pitchFamily="34" charset="0"/>
                <a:cs typeface="Poppins Medium" pitchFamily="2" charset="77"/>
              </a:rPr>
              <a:t>OPENING</a:t>
            </a:r>
          </a:p>
        </p:txBody>
      </p:sp>
      <p:sp>
        <p:nvSpPr>
          <p:cNvPr id="85" name="TextBox 75">
            <a:extLst>
              <a:ext uri="{FF2B5EF4-FFF2-40B4-BE49-F238E27FC236}">
                <a16:creationId xmlns:a16="http://schemas.microsoft.com/office/drawing/2014/main" id="{E2B092CC-638A-F946-B089-ECA7ED3A9231}"/>
              </a:ext>
            </a:extLst>
          </p:cNvPr>
          <p:cNvSpPr txBox="1"/>
          <p:nvPr/>
        </p:nvSpPr>
        <p:spPr>
          <a:xfrm>
            <a:off x="2833487" y="3658357"/>
            <a:ext cx="2397825" cy="409378"/>
          </a:xfrm>
          <a:prstGeom prst="rect">
            <a:avLst/>
          </a:prstGeom>
          <a:noFill/>
        </p:spPr>
        <p:txBody>
          <a:bodyPr wrap="square" rtlCol="0">
            <a:spAutoFit/>
          </a:bodyPr>
          <a:lstStyle/>
          <a:p>
            <a:pPr algn="ctr"/>
            <a:r>
              <a:rPr lang="en-US" sz="1600" dirty="0">
                <a:solidFill>
                  <a:schemeClr val="bg1"/>
                </a:solidFill>
                <a:latin typeface="Poppins Medium" pitchFamily="2" charset="77"/>
                <a:ea typeface="Lato" panose="020F0502020204030203" pitchFamily="34" charset="0"/>
                <a:cs typeface="Poppins Medium" pitchFamily="2" charset="77"/>
              </a:rPr>
              <a:t>SESSION 1</a:t>
            </a:r>
          </a:p>
        </p:txBody>
      </p:sp>
      <p:sp>
        <p:nvSpPr>
          <p:cNvPr id="86" name="TextBox 75">
            <a:extLst>
              <a:ext uri="{FF2B5EF4-FFF2-40B4-BE49-F238E27FC236}">
                <a16:creationId xmlns:a16="http://schemas.microsoft.com/office/drawing/2014/main" id="{C53E94D8-F240-3747-A3FB-6A3461EA1951}"/>
              </a:ext>
            </a:extLst>
          </p:cNvPr>
          <p:cNvSpPr txBox="1"/>
          <p:nvPr/>
        </p:nvSpPr>
        <p:spPr>
          <a:xfrm>
            <a:off x="4989041" y="3604857"/>
            <a:ext cx="2397825" cy="409378"/>
          </a:xfrm>
          <a:prstGeom prst="rect">
            <a:avLst/>
          </a:prstGeom>
          <a:noFill/>
        </p:spPr>
        <p:txBody>
          <a:bodyPr wrap="square" rtlCol="0">
            <a:spAutoFit/>
          </a:bodyPr>
          <a:lstStyle/>
          <a:p>
            <a:pPr algn="ctr"/>
            <a:r>
              <a:rPr lang="en-US" sz="1600" dirty="0">
                <a:solidFill>
                  <a:schemeClr val="bg1"/>
                </a:solidFill>
                <a:latin typeface="Poppins Medium" pitchFamily="2" charset="77"/>
                <a:ea typeface="Lato" panose="020F0502020204030203" pitchFamily="34" charset="0"/>
                <a:cs typeface="Poppins Medium" pitchFamily="2" charset="77"/>
              </a:rPr>
              <a:t>SESSION 2</a:t>
            </a:r>
          </a:p>
        </p:txBody>
      </p:sp>
      <p:sp>
        <p:nvSpPr>
          <p:cNvPr id="87" name="TextBox 75">
            <a:extLst>
              <a:ext uri="{FF2B5EF4-FFF2-40B4-BE49-F238E27FC236}">
                <a16:creationId xmlns:a16="http://schemas.microsoft.com/office/drawing/2014/main" id="{051947D5-DAFA-9946-BAE8-5EFCECC35460}"/>
              </a:ext>
            </a:extLst>
          </p:cNvPr>
          <p:cNvSpPr txBox="1"/>
          <p:nvPr/>
        </p:nvSpPr>
        <p:spPr>
          <a:xfrm>
            <a:off x="7099907" y="3604857"/>
            <a:ext cx="2397825" cy="409378"/>
          </a:xfrm>
          <a:prstGeom prst="rect">
            <a:avLst/>
          </a:prstGeom>
          <a:noFill/>
        </p:spPr>
        <p:txBody>
          <a:bodyPr wrap="square" rtlCol="0">
            <a:spAutoFit/>
          </a:bodyPr>
          <a:lstStyle/>
          <a:p>
            <a:pPr algn="ctr"/>
            <a:r>
              <a:rPr lang="en-US" sz="1600" dirty="0">
                <a:solidFill>
                  <a:schemeClr val="bg1"/>
                </a:solidFill>
                <a:latin typeface="Poppins Medium" pitchFamily="2" charset="77"/>
                <a:ea typeface="Lato" panose="020F0502020204030203" pitchFamily="34" charset="0"/>
                <a:cs typeface="Poppins Medium" pitchFamily="2" charset="77"/>
              </a:rPr>
              <a:t>SESSION 3</a:t>
            </a:r>
          </a:p>
        </p:txBody>
      </p:sp>
      <p:sp>
        <p:nvSpPr>
          <p:cNvPr id="99" name="TextBox 75">
            <a:extLst>
              <a:ext uri="{FF2B5EF4-FFF2-40B4-BE49-F238E27FC236}">
                <a16:creationId xmlns:a16="http://schemas.microsoft.com/office/drawing/2014/main" id="{D2FA9B5E-CA9F-5B40-8F8B-EC865351E2AF}"/>
              </a:ext>
            </a:extLst>
          </p:cNvPr>
          <p:cNvSpPr txBox="1"/>
          <p:nvPr/>
        </p:nvSpPr>
        <p:spPr>
          <a:xfrm>
            <a:off x="9204338" y="3588711"/>
            <a:ext cx="2397825" cy="409378"/>
          </a:xfrm>
          <a:prstGeom prst="rect">
            <a:avLst/>
          </a:prstGeom>
          <a:noFill/>
        </p:spPr>
        <p:txBody>
          <a:bodyPr wrap="square" rtlCol="0">
            <a:spAutoFit/>
          </a:bodyPr>
          <a:lstStyle/>
          <a:p>
            <a:pPr algn="ctr"/>
            <a:r>
              <a:rPr lang="en-US" sz="1600" dirty="0">
                <a:solidFill>
                  <a:schemeClr val="bg1"/>
                </a:solidFill>
                <a:latin typeface="Poppins Medium" pitchFamily="2" charset="77"/>
                <a:ea typeface="Lato" panose="020F0502020204030203" pitchFamily="34" charset="0"/>
                <a:cs typeface="Poppins Medium" pitchFamily="2" charset="77"/>
              </a:rPr>
              <a:t>WRAP-UP</a:t>
            </a:r>
          </a:p>
        </p:txBody>
      </p:sp>
      <p:sp>
        <p:nvSpPr>
          <p:cNvPr id="101" name="Forma libre 369">
            <a:extLst>
              <a:ext uri="{FF2B5EF4-FFF2-40B4-BE49-F238E27FC236}">
                <a16:creationId xmlns:a16="http://schemas.microsoft.com/office/drawing/2014/main" id="{234E0B0C-3CF6-9247-8B03-4E602A36C140}"/>
              </a:ext>
            </a:extLst>
          </p:cNvPr>
          <p:cNvSpPr/>
          <p:nvPr/>
        </p:nvSpPr>
        <p:spPr>
          <a:xfrm>
            <a:off x="1719168" y="2358813"/>
            <a:ext cx="334733" cy="565513"/>
          </a:xfrm>
          <a:custGeom>
            <a:avLst/>
            <a:gdLst>
              <a:gd name="connsiteX0" fmla="*/ 219024 w 436983"/>
              <a:gd name="connsiteY0" fmla="*/ 958 h 655474"/>
              <a:gd name="connsiteX1" fmla="*/ 958 w 436983"/>
              <a:gd name="connsiteY1" fmla="*/ 219024 h 655474"/>
              <a:gd name="connsiteX2" fmla="*/ 62489 w 436983"/>
              <a:gd name="connsiteY2" fmla="*/ 377224 h 655474"/>
              <a:gd name="connsiteX3" fmla="*/ 82733 w 436983"/>
              <a:gd name="connsiteY3" fmla="*/ 409833 h 655474"/>
              <a:gd name="connsiteX4" fmla="*/ 82733 w 436983"/>
              <a:gd name="connsiteY4" fmla="*/ 437091 h 655474"/>
              <a:gd name="connsiteX5" fmla="*/ 109991 w 436983"/>
              <a:gd name="connsiteY5" fmla="*/ 484025 h 655474"/>
              <a:gd name="connsiteX6" fmla="*/ 109991 w 436983"/>
              <a:gd name="connsiteY6" fmla="*/ 570080 h 655474"/>
              <a:gd name="connsiteX7" fmla="*/ 125962 w 436983"/>
              <a:gd name="connsiteY7" fmla="*/ 608626 h 655474"/>
              <a:gd name="connsiteX8" fmla="*/ 141225 w 436983"/>
              <a:gd name="connsiteY8" fmla="*/ 623888 h 655474"/>
              <a:gd name="connsiteX9" fmla="*/ 141258 w 436983"/>
              <a:gd name="connsiteY9" fmla="*/ 623921 h 655474"/>
              <a:gd name="connsiteX10" fmla="*/ 152528 w 436983"/>
              <a:gd name="connsiteY10" fmla="*/ 635191 h 655474"/>
              <a:gd name="connsiteX11" fmla="*/ 200723 w 436983"/>
              <a:gd name="connsiteY11" fmla="*/ 655155 h 655474"/>
              <a:gd name="connsiteX12" fmla="*/ 237325 w 436983"/>
              <a:gd name="connsiteY12" fmla="*/ 655155 h 655474"/>
              <a:gd name="connsiteX13" fmla="*/ 285520 w 436983"/>
              <a:gd name="connsiteY13" fmla="*/ 635191 h 655474"/>
              <a:gd name="connsiteX14" fmla="*/ 296790 w 436983"/>
              <a:gd name="connsiteY14" fmla="*/ 623921 h 655474"/>
              <a:gd name="connsiteX15" fmla="*/ 296823 w 436983"/>
              <a:gd name="connsiteY15" fmla="*/ 623888 h 655474"/>
              <a:gd name="connsiteX16" fmla="*/ 312085 w 436983"/>
              <a:gd name="connsiteY16" fmla="*/ 608626 h 655474"/>
              <a:gd name="connsiteX17" fmla="*/ 328057 w 436983"/>
              <a:gd name="connsiteY17" fmla="*/ 570080 h 655474"/>
              <a:gd name="connsiteX18" fmla="*/ 328057 w 436983"/>
              <a:gd name="connsiteY18" fmla="*/ 484025 h 655474"/>
              <a:gd name="connsiteX19" fmla="*/ 355315 w 436983"/>
              <a:gd name="connsiteY19" fmla="*/ 437091 h 655474"/>
              <a:gd name="connsiteX20" fmla="*/ 355315 w 436983"/>
              <a:gd name="connsiteY20" fmla="*/ 409831 h 655474"/>
              <a:gd name="connsiteX21" fmla="*/ 375559 w 436983"/>
              <a:gd name="connsiteY21" fmla="*/ 377223 h 655474"/>
              <a:gd name="connsiteX22" fmla="*/ 437089 w 436983"/>
              <a:gd name="connsiteY22" fmla="*/ 219023 h 655474"/>
              <a:gd name="connsiteX23" fmla="*/ 219024 w 436983"/>
              <a:gd name="connsiteY23" fmla="*/ 958 h 655474"/>
              <a:gd name="connsiteX24" fmla="*/ 219024 w 436983"/>
              <a:gd name="connsiteY24" fmla="*/ 246282 h 655474"/>
              <a:gd name="connsiteX25" fmla="*/ 178137 w 436983"/>
              <a:gd name="connsiteY25" fmla="*/ 205395 h 655474"/>
              <a:gd name="connsiteX26" fmla="*/ 205395 w 436983"/>
              <a:gd name="connsiteY26" fmla="*/ 167018 h 655474"/>
              <a:gd name="connsiteX27" fmla="*/ 205395 w 436983"/>
              <a:gd name="connsiteY27" fmla="*/ 164508 h 655474"/>
              <a:gd name="connsiteX28" fmla="*/ 219024 w 436983"/>
              <a:gd name="connsiteY28" fmla="*/ 150878 h 655474"/>
              <a:gd name="connsiteX29" fmla="*/ 232654 w 436983"/>
              <a:gd name="connsiteY29" fmla="*/ 164508 h 655474"/>
              <a:gd name="connsiteX30" fmla="*/ 246283 w 436983"/>
              <a:gd name="connsiteY30" fmla="*/ 164508 h 655474"/>
              <a:gd name="connsiteX31" fmla="*/ 259913 w 436983"/>
              <a:gd name="connsiteY31" fmla="*/ 178137 h 655474"/>
              <a:gd name="connsiteX32" fmla="*/ 246283 w 436983"/>
              <a:gd name="connsiteY32" fmla="*/ 191767 h 655474"/>
              <a:gd name="connsiteX33" fmla="*/ 219024 w 436983"/>
              <a:gd name="connsiteY33" fmla="*/ 191767 h 655474"/>
              <a:gd name="connsiteX34" fmla="*/ 205395 w 436983"/>
              <a:gd name="connsiteY34" fmla="*/ 205396 h 655474"/>
              <a:gd name="connsiteX35" fmla="*/ 219024 w 436983"/>
              <a:gd name="connsiteY35" fmla="*/ 219026 h 655474"/>
              <a:gd name="connsiteX36" fmla="*/ 259912 w 436983"/>
              <a:gd name="connsiteY36" fmla="*/ 259913 h 655474"/>
              <a:gd name="connsiteX37" fmla="*/ 232654 w 436983"/>
              <a:gd name="connsiteY37" fmla="*/ 298290 h 655474"/>
              <a:gd name="connsiteX38" fmla="*/ 232654 w 436983"/>
              <a:gd name="connsiteY38" fmla="*/ 300800 h 655474"/>
              <a:gd name="connsiteX39" fmla="*/ 219024 w 436983"/>
              <a:gd name="connsiteY39" fmla="*/ 314430 h 655474"/>
              <a:gd name="connsiteX40" fmla="*/ 205395 w 436983"/>
              <a:gd name="connsiteY40" fmla="*/ 300800 h 655474"/>
              <a:gd name="connsiteX41" fmla="*/ 191765 w 436983"/>
              <a:gd name="connsiteY41" fmla="*/ 300800 h 655474"/>
              <a:gd name="connsiteX42" fmla="*/ 178136 w 436983"/>
              <a:gd name="connsiteY42" fmla="*/ 287171 h 655474"/>
              <a:gd name="connsiteX43" fmla="*/ 191765 w 436983"/>
              <a:gd name="connsiteY43" fmla="*/ 273541 h 655474"/>
              <a:gd name="connsiteX44" fmla="*/ 219024 w 436983"/>
              <a:gd name="connsiteY44" fmla="*/ 273541 h 655474"/>
              <a:gd name="connsiteX45" fmla="*/ 232654 w 436983"/>
              <a:gd name="connsiteY45" fmla="*/ 259912 h 655474"/>
              <a:gd name="connsiteX46" fmla="*/ 219024 w 436983"/>
              <a:gd name="connsiteY46" fmla="*/ 246282 h 655474"/>
              <a:gd name="connsiteX47" fmla="*/ 292813 w 436983"/>
              <a:gd name="connsiteY47" fmla="*/ 589352 h 655474"/>
              <a:gd name="connsiteX48" fmla="*/ 281527 w 436983"/>
              <a:gd name="connsiteY48" fmla="*/ 600638 h 655474"/>
              <a:gd name="connsiteX49" fmla="*/ 156523 w 436983"/>
              <a:gd name="connsiteY49" fmla="*/ 600638 h 655474"/>
              <a:gd name="connsiteX50" fmla="*/ 145237 w 436983"/>
              <a:gd name="connsiteY50" fmla="*/ 589352 h 655474"/>
              <a:gd name="connsiteX51" fmla="*/ 137913 w 436983"/>
              <a:gd name="connsiteY51" fmla="*/ 573381 h 655474"/>
              <a:gd name="connsiteX52" fmla="*/ 300138 w 436983"/>
              <a:gd name="connsiteY52" fmla="*/ 573381 h 655474"/>
              <a:gd name="connsiteX53" fmla="*/ 292813 w 436983"/>
              <a:gd name="connsiteY53" fmla="*/ 589352 h 655474"/>
              <a:gd name="connsiteX54" fmla="*/ 300799 w 436983"/>
              <a:gd name="connsiteY54" fmla="*/ 518864 h 655474"/>
              <a:gd name="connsiteX55" fmla="*/ 137250 w 436983"/>
              <a:gd name="connsiteY55" fmla="*/ 518864 h 655474"/>
              <a:gd name="connsiteX56" fmla="*/ 137250 w 436983"/>
              <a:gd name="connsiteY56" fmla="*/ 491606 h 655474"/>
              <a:gd name="connsiteX57" fmla="*/ 300799 w 436983"/>
              <a:gd name="connsiteY57" fmla="*/ 491606 h 655474"/>
              <a:gd name="connsiteX58" fmla="*/ 300799 w 436983"/>
              <a:gd name="connsiteY58" fmla="*/ 518864 h 65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36983" h="655474">
                <a:moveTo>
                  <a:pt x="219024" y="958"/>
                </a:moveTo>
                <a:cubicBezTo>
                  <a:pt x="98785" y="958"/>
                  <a:pt x="958" y="98785"/>
                  <a:pt x="958" y="219024"/>
                </a:cubicBezTo>
                <a:cubicBezTo>
                  <a:pt x="958" y="301118"/>
                  <a:pt x="37986" y="346917"/>
                  <a:pt x="62489" y="377224"/>
                </a:cubicBezTo>
                <a:cubicBezTo>
                  <a:pt x="73349" y="390653"/>
                  <a:pt x="82733" y="402260"/>
                  <a:pt x="82733" y="409833"/>
                </a:cubicBezTo>
                <a:lnTo>
                  <a:pt x="82733" y="437091"/>
                </a:lnTo>
                <a:cubicBezTo>
                  <a:pt x="82733" y="457183"/>
                  <a:pt x="93775" y="474570"/>
                  <a:pt x="109991" y="484025"/>
                </a:cubicBezTo>
                <a:lnTo>
                  <a:pt x="109991" y="570080"/>
                </a:lnTo>
                <a:cubicBezTo>
                  <a:pt x="109991" y="584428"/>
                  <a:pt x="115807" y="598483"/>
                  <a:pt x="125962" y="608626"/>
                </a:cubicBezTo>
                <a:lnTo>
                  <a:pt x="141225" y="623888"/>
                </a:lnTo>
                <a:lnTo>
                  <a:pt x="141258" y="623921"/>
                </a:lnTo>
                <a:lnTo>
                  <a:pt x="152528" y="635191"/>
                </a:lnTo>
                <a:cubicBezTo>
                  <a:pt x="165399" y="648061"/>
                  <a:pt x="182516" y="655155"/>
                  <a:pt x="200723" y="655155"/>
                </a:cubicBezTo>
                <a:lnTo>
                  <a:pt x="237325" y="655155"/>
                </a:lnTo>
                <a:cubicBezTo>
                  <a:pt x="255533" y="655155"/>
                  <a:pt x="272649" y="648061"/>
                  <a:pt x="285520" y="635191"/>
                </a:cubicBezTo>
                <a:lnTo>
                  <a:pt x="296790" y="623921"/>
                </a:lnTo>
                <a:lnTo>
                  <a:pt x="296823" y="623888"/>
                </a:lnTo>
                <a:lnTo>
                  <a:pt x="312085" y="608626"/>
                </a:lnTo>
                <a:cubicBezTo>
                  <a:pt x="322241" y="598483"/>
                  <a:pt x="328057" y="584428"/>
                  <a:pt x="328057" y="570080"/>
                </a:cubicBezTo>
                <a:lnTo>
                  <a:pt x="328057" y="484025"/>
                </a:lnTo>
                <a:cubicBezTo>
                  <a:pt x="344272" y="474570"/>
                  <a:pt x="355315" y="457183"/>
                  <a:pt x="355315" y="437091"/>
                </a:cubicBezTo>
                <a:lnTo>
                  <a:pt x="355315" y="409831"/>
                </a:lnTo>
                <a:cubicBezTo>
                  <a:pt x="355315" y="402258"/>
                  <a:pt x="364698" y="390653"/>
                  <a:pt x="375559" y="377223"/>
                </a:cubicBezTo>
                <a:cubicBezTo>
                  <a:pt x="400062" y="346916"/>
                  <a:pt x="437089" y="301117"/>
                  <a:pt x="437089" y="219023"/>
                </a:cubicBezTo>
                <a:cubicBezTo>
                  <a:pt x="437090" y="98785"/>
                  <a:pt x="339264" y="958"/>
                  <a:pt x="219024" y="958"/>
                </a:cubicBezTo>
                <a:close/>
                <a:moveTo>
                  <a:pt x="219024" y="246282"/>
                </a:moveTo>
                <a:cubicBezTo>
                  <a:pt x="196478" y="246282"/>
                  <a:pt x="178137" y="227942"/>
                  <a:pt x="178137" y="205395"/>
                </a:cubicBezTo>
                <a:cubicBezTo>
                  <a:pt x="178137" y="187650"/>
                  <a:pt x="189565" y="172663"/>
                  <a:pt x="205395" y="167018"/>
                </a:cubicBezTo>
                <a:lnTo>
                  <a:pt x="205395" y="164508"/>
                </a:lnTo>
                <a:cubicBezTo>
                  <a:pt x="205395" y="156974"/>
                  <a:pt x="211491" y="150878"/>
                  <a:pt x="219024" y="150878"/>
                </a:cubicBezTo>
                <a:cubicBezTo>
                  <a:pt x="226558" y="150878"/>
                  <a:pt x="232654" y="156974"/>
                  <a:pt x="232654" y="164508"/>
                </a:cubicBezTo>
                <a:lnTo>
                  <a:pt x="246283" y="164508"/>
                </a:lnTo>
                <a:cubicBezTo>
                  <a:pt x="253817" y="164508"/>
                  <a:pt x="259913" y="170604"/>
                  <a:pt x="259913" y="178137"/>
                </a:cubicBezTo>
                <a:cubicBezTo>
                  <a:pt x="259913" y="185671"/>
                  <a:pt x="253817" y="191767"/>
                  <a:pt x="246283" y="191767"/>
                </a:cubicBezTo>
                <a:lnTo>
                  <a:pt x="219024" y="191767"/>
                </a:lnTo>
                <a:cubicBezTo>
                  <a:pt x="211505" y="191767"/>
                  <a:pt x="205395" y="197875"/>
                  <a:pt x="205395" y="205396"/>
                </a:cubicBezTo>
                <a:cubicBezTo>
                  <a:pt x="205395" y="212917"/>
                  <a:pt x="211504" y="219026"/>
                  <a:pt x="219024" y="219026"/>
                </a:cubicBezTo>
                <a:cubicBezTo>
                  <a:pt x="241571" y="219026"/>
                  <a:pt x="259912" y="237366"/>
                  <a:pt x="259912" y="259913"/>
                </a:cubicBezTo>
                <a:cubicBezTo>
                  <a:pt x="259912" y="277658"/>
                  <a:pt x="248484" y="292645"/>
                  <a:pt x="232654" y="298290"/>
                </a:cubicBezTo>
                <a:lnTo>
                  <a:pt x="232654" y="300800"/>
                </a:lnTo>
                <a:cubicBezTo>
                  <a:pt x="232654" y="308334"/>
                  <a:pt x="226558" y="314430"/>
                  <a:pt x="219024" y="314430"/>
                </a:cubicBezTo>
                <a:cubicBezTo>
                  <a:pt x="211491" y="314430"/>
                  <a:pt x="205395" y="308334"/>
                  <a:pt x="205395" y="300800"/>
                </a:cubicBezTo>
                <a:lnTo>
                  <a:pt x="191765" y="300800"/>
                </a:lnTo>
                <a:cubicBezTo>
                  <a:pt x="184232" y="300800"/>
                  <a:pt x="178136" y="294704"/>
                  <a:pt x="178136" y="287171"/>
                </a:cubicBezTo>
                <a:cubicBezTo>
                  <a:pt x="178136" y="279637"/>
                  <a:pt x="184232" y="273541"/>
                  <a:pt x="191765" y="273541"/>
                </a:cubicBezTo>
                <a:lnTo>
                  <a:pt x="219024" y="273541"/>
                </a:lnTo>
                <a:cubicBezTo>
                  <a:pt x="226544" y="273541"/>
                  <a:pt x="232654" y="267432"/>
                  <a:pt x="232654" y="259912"/>
                </a:cubicBezTo>
                <a:cubicBezTo>
                  <a:pt x="232654" y="252391"/>
                  <a:pt x="226544" y="246282"/>
                  <a:pt x="219024" y="246282"/>
                </a:cubicBezTo>
                <a:close/>
                <a:moveTo>
                  <a:pt x="292813" y="589352"/>
                </a:moveTo>
                <a:lnTo>
                  <a:pt x="281527" y="600638"/>
                </a:lnTo>
                <a:lnTo>
                  <a:pt x="156523" y="600638"/>
                </a:lnTo>
                <a:lnTo>
                  <a:pt x="145237" y="589352"/>
                </a:lnTo>
                <a:cubicBezTo>
                  <a:pt x="140969" y="585085"/>
                  <a:pt x="138673" y="579341"/>
                  <a:pt x="137913" y="573381"/>
                </a:cubicBezTo>
                <a:lnTo>
                  <a:pt x="300138" y="573381"/>
                </a:lnTo>
                <a:cubicBezTo>
                  <a:pt x="299377" y="579341"/>
                  <a:pt x="297081" y="585085"/>
                  <a:pt x="292813" y="589352"/>
                </a:cubicBezTo>
                <a:close/>
                <a:moveTo>
                  <a:pt x="300799" y="518864"/>
                </a:moveTo>
                <a:lnTo>
                  <a:pt x="137250" y="518864"/>
                </a:lnTo>
                <a:lnTo>
                  <a:pt x="137250" y="491606"/>
                </a:lnTo>
                <a:lnTo>
                  <a:pt x="300799" y="491606"/>
                </a:lnTo>
                <a:lnTo>
                  <a:pt x="300799" y="518864"/>
                </a:lnTo>
                <a:close/>
              </a:path>
            </a:pathLst>
          </a:custGeom>
          <a:solidFill>
            <a:schemeClr val="accent1"/>
          </a:solidFill>
          <a:ln w="9525" cap="flat">
            <a:noFill/>
            <a:prstDash val="solid"/>
            <a:miter/>
          </a:ln>
        </p:spPr>
        <p:txBody>
          <a:bodyPr rtlCol="0" anchor="ctr"/>
          <a:lstStyle/>
          <a:p>
            <a:endParaRPr lang="es-MX" sz="900"/>
          </a:p>
        </p:txBody>
      </p:sp>
      <p:sp>
        <p:nvSpPr>
          <p:cNvPr id="107" name="Gráfico 221">
            <a:extLst>
              <a:ext uri="{FF2B5EF4-FFF2-40B4-BE49-F238E27FC236}">
                <a16:creationId xmlns:a16="http://schemas.microsoft.com/office/drawing/2014/main" id="{155EAD58-6101-3C40-84ED-3218C2562E43}"/>
              </a:ext>
            </a:extLst>
          </p:cNvPr>
          <p:cNvSpPr/>
          <p:nvPr/>
        </p:nvSpPr>
        <p:spPr>
          <a:xfrm>
            <a:off x="3771526" y="4678249"/>
            <a:ext cx="437259" cy="410403"/>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accent2"/>
          </a:solidFill>
          <a:ln w="1098" cap="flat">
            <a:noFill/>
            <a:prstDash val="solid"/>
            <a:miter/>
          </a:ln>
        </p:spPr>
        <p:txBody>
          <a:bodyPr rtlCol="0" anchor="ctr"/>
          <a:lstStyle/>
          <a:p>
            <a:endParaRPr lang="es-MX" sz="900"/>
          </a:p>
        </p:txBody>
      </p:sp>
      <p:sp>
        <p:nvSpPr>
          <p:cNvPr id="109" name="Forma libre 340">
            <a:extLst>
              <a:ext uri="{FF2B5EF4-FFF2-40B4-BE49-F238E27FC236}">
                <a16:creationId xmlns:a16="http://schemas.microsoft.com/office/drawing/2014/main" id="{8A499144-98FB-6041-BD29-B3DAE5026BDA}"/>
              </a:ext>
            </a:extLst>
          </p:cNvPr>
          <p:cNvSpPr/>
          <p:nvPr/>
        </p:nvSpPr>
        <p:spPr>
          <a:xfrm>
            <a:off x="6073069" y="2264450"/>
            <a:ext cx="97136" cy="109404"/>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solidFill>
            <a:schemeClr val="accent3"/>
          </a:solidFill>
          <a:ln w="9525" cap="flat">
            <a:noFill/>
            <a:prstDash val="solid"/>
            <a:miter/>
          </a:ln>
        </p:spPr>
        <p:txBody>
          <a:bodyPr rtlCol="0" anchor="ctr"/>
          <a:lstStyle/>
          <a:p>
            <a:endParaRPr lang="es-MX" sz="900"/>
          </a:p>
        </p:txBody>
      </p:sp>
      <p:sp>
        <p:nvSpPr>
          <p:cNvPr id="110" name="Forma libre 341">
            <a:extLst>
              <a:ext uri="{FF2B5EF4-FFF2-40B4-BE49-F238E27FC236}">
                <a16:creationId xmlns:a16="http://schemas.microsoft.com/office/drawing/2014/main" id="{16DD87E2-C706-1D44-A21C-37A1515E6873}"/>
              </a:ext>
            </a:extLst>
          </p:cNvPr>
          <p:cNvSpPr/>
          <p:nvPr/>
        </p:nvSpPr>
        <p:spPr>
          <a:xfrm>
            <a:off x="6034695" y="2383309"/>
            <a:ext cx="173587" cy="98262"/>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solidFill>
            <a:schemeClr val="accent3"/>
          </a:solidFill>
          <a:ln w="9525" cap="flat">
            <a:noFill/>
            <a:prstDash val="solid"/>
            <a:miter/>
          </a:ln>
        </p:spPr>
        <p:txBody>
          <a:bodyPr rtlCol="0" anchor="ctr"/>
          <a:lstStyle/>
          <a:p>
            <a:endParaRPr lang="es-MX" sz="900"/>
          </a:p>
        </p:txBody>
      </p:sp>
      <p:sp>
        <p:nvSpPr>
          <p:cNvPr id="111" name="Forma libre 342">
            <a:extLst>
              <a:ext uri="{FF2B5EF4-FFF2-40B4-BE49-F238E27FC236}">
                <a16:creationId xmlns:a16="http://schemas.microsoft.com/office/drawing/2014/main" id="{129D6EB1-739C-DE40-ABB9-C08B8796B976}"/>
              </a:ext>
            </a:extLst>
          </p:cNvPr>
          <p:cNvSpPr/>
          <p:nvPr/>
        </p:nvSpPr>
        <p:spPr>
          <a:xfrm>
            <a:off x="5948352" y="2523779"/>
            <a:ext cx="97136" cy="109404"/>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solidFill>
            <a:schemeClr val="accent3"/>
          </a:solidFill>
          <a:ln w="9525" cap="flat">
            <a:noFill/>
            <a:prstDash val="solid"/>
            <a:miter/>
          </a:ln>
        </p:spPr>
        <p:txBody>
          <a:bodyPr rtlCol="0" anchor="ctr"/>
          <a:lstStyle/>
          <a:p>
            <a:endParaRPr lang="es-MX" sz="900"/>
          </a:p>
        </p:txBody>
      </p:sp>
      <p:sp>
        <p:nvSpPr>
          <p:cNvPr id="112" name="Forma libre 343">
            <a:extLst>
              <a:ext uri="{FF2B5EF4-FFF2-40B4-BE49-F238E27FC236}">
                <a16:creationId xmlns:a16="http://schemas.microsoft.com/office/drawing/2014/main" id="{BB67CDCF-AD3A-024B-83A4-13725CDEDD8C}"/>
              </a:ext>
            </a:extLst>
          </p:cNvPr>
          <p:cNvSpPr/>
          <p:nvPr/>
        </p:nvSpPr>
        <p:spPr>
          <a:xfrm>
            <a:off x="5909977" y="2642639"/>
            <a:ext cx="173587" cy="98262"/>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solidFill>
            <a:schemeClr val="accent3"/>
          </a:solidFill>
          <a:ln w="9525" cap="flat">
            <a:noFill/>
            <a:prstDash val="solid"/>
            <a:miter/>
          </a:ln>
        </p:spPr>
        <p:txBody>
          <a:bodyPr rtlCol="0" anchor="ctr"/>
          <a:lstStyle/>
          <a:p>
            <a:endParaRPr lang="es-MX" sz="900"/>
          </a:p>
        </p:txBody>
      </p:sp>
      <p:sp>
        <p:nvSpPr>
          <p:cNvPr id="113" name="Forma libre 344">
            <a:extLst>
              <a:ext uri="{FF2B5EF4-FFF2-40B4-BE49-F238E27FC236}">
                <a16:creationId xmlns:a16="http://schemas.microsoft.com/office/drawing/2014/main" id="{13F72AAC-3E39-7346-85AC-85ACF588239B}"/>
              </a:ext>
            </a:extLst>
          </p:cNvPr>
          <p:cNvSpPr/>
          <p:nvPr/>
        </p:nvSpPr>
        <p:spPr>
          <a:xfrm>
            <a:off x="6197787" y="2523779"/>
            <a:ext cx="97136" cy="109404"/>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solidFill>
            <a:schemeClr val="accent3"/>
          </a:solidFill>
          <a:ln w="9525" cap="flat">
            <a:noFill/>
            <a:prstDash val="solid"/>
            <a:miter/>
          </a:ln>
        </p:spPr>
        <p:txBody>
          <a:bodyPr rtlCol="0" anchor="ctr"/>
          <a:lstStyle/>
          <a:p>
            <a:endParaRPr lang="es-MX" sz="900"/>
          </a:p>
        </p:txBody>
      </p:sp>
      <p:sp>
        <p:nvSpPr>
          <p:cNvPr id="114" name="Forma libre 345">
            <a:extLst>
              <a:ext uri="{FF2B5EF4-FFF2-40B4-BE49-F238E27FC236}">
                <a16:creationId xmlns:a16="http://schemas.microsoft.com/office/drawing/2014/main" id="{8B337C2E-EF68-544B-B0E4-A6B96259914D}"/>
              </a:ext>
            </a:extLst>
          </p:cNvPr>
          <p:cNvSpPr/>
          <p:nvPr/>
        </p:nvSpPr>
        <p:spPr>
          <a:xfrm>
            <a:off x="6159414" y="2642639"/>
            <a:ext cx="173587" cy="98262"/>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solidFill>
            <a:schemeClr val="accent3"/>
          </a:solidFill>
          <a:ln w="9525" cap="flat">
            <a:noFill/>
            <a:prstDash val="solid"/>
            <a:miter/>
          </a:ln>
        </p:spPr>
        <p:txBody>
          <a:bodyPr rtlCol="0" anchor="ctr"/>
          <a:lstStyle/>
          <a:p>
            <a:endParaRPr lang="es-MX" sz="900"/>
          </a:p>
        </p:txBody>
      </p:sp>
      <p:sp>
        <p:nvSpPr>
          <p:cNvPr id="115" name="Forma libre 346">
            <a:extLst>
              <a:ext uri="{FF2B5EF4-FFF2-40B4-BE49-F238E27FC236}">
                <a16:creationId xmlns:a16="http://schemas.microsoft.com/office/drawing/2014/main" id="{9874937E-3BF7-3248-A788-4E1C202B5F40}"/>
              </a:ext>
            </a:extLst>
          </p:cNvPr>
          <p:cNvSpPr/>
          <p:nvPr/>
        </p:nvSpPr>
        <p:spPr>
          <a:xfrm>
            <a:off x="6063475" y="2502168"/>
            <a:ext cx="116025" cy="130679"/>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solidFill>
            <a:schemeClr val="accent3"/>
          </a:solidFill>
          <a:ln w="9525" cap="flat">
            <a:noFill/>
            <a:prstDash val="solid"/>
            <a:miter/>
          </a:ln>
        </p:spPr>
        <p:txBody>
          <a:bodyPr rtlCol="0" anchor="ctr"/>
          <a:lstStyle/>
          <a:p>
            <a:endParaRPr lang="es-MX" sz="900"/>
          </a:p>
        </p:txBody>
      </p:sp>
      <p:pic>
        <p:nvPicPr>
          <p:cNvPr id="2" name="Graphic 1" descr="Classroom with solid fill">
            <a:extLst>
              <a:ext uri="{FF2B5EF4-FFF2-40B4-BE49-F238E27FC236}">
                <a16:creationId xmlns:a16="http://schemas.microsoft.com/office/drawing/2014/main" id="{CE522334-E766-D2DF-C0CA-E2C4251D5A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5676" y="4580181"/>
            <a:ext cx="538523" cy="606538"/>
          </a:xfrm>
          <a:prstGeom prst="rect">
            <a:avLst/>
          </a:prstGeom>
        </p:spPr>
      </p:pic>
      <p:pic>
        <p:nvPicPr>
          <p:cNvPr id="3" name="Graphic 2" descr="Medal with solid fill">
            <a:extLst>
              <a:ext uri="{FF2B5EF4-FFF2-40B4-BE49-F238E27FC236}">
                <a16:creationId xmlns:a16="http://schemas.microsoft.com/office/drawing/2014/main" id="{50F1F47D-A5F8-8E34-04BC-B4A4683C5F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15288" y="2175890"/>
            <a:ext cx="617754" cy="695777"/>
          </a:xfrm>
          <a:prstGeom prst="rect">
            <a:avLst/>
          </a:prstGeom>
        </p:spPr>
      </p:pic>
      <p:sp>
        <p:nvSpPr>
          <p:cNvPr id="6" name="CuadroTexto 351">
            <a:extLst>
              <a:ext uri="{FF2B5EF4-FFF2-40B4-BE49-F238E27FC236}">
                <a16:creationId xmlns:a16="http://schemas.microsoft.com/office/drawing/2014/main" id="{AB29FB18-6EFF-E18C-5EB7-D2B22609878C}"/>
              </a:ext>
            </a:extLst>
          </p:cNvPr>
          <p:cNvSpPr txBox="1"/>
          <p:nvPr/>
        </p:nvSpPr>
        <p:spPr>
          <a:xfrm>
            <a:off x="97399" y="6409001"/>
            <a:ext cx="10341570" cy="369332"/>
          </a:xfrm>
          <a:prstGeom prst="rect">
            <a:avLst/>
          </a:prstGeom>
          <a:noFill/>
        </p:spPr>
        <p:txBody>
          <a:bodyPr wrap="square" rtlCol="0">
            <a:spAutoFit/>
          </a:bodyPr>
          <a:lstStyle/>
          <a:p>
            <a:r>
              <a:rPr lang="en-US" sz="900" dirty="0">
                <a:latin typeface="Lato Light" panose="020F0502020204030203" pitchFamily="34" charset="0"/>
                <a:ea typeface="Lato Light" panose="020F0502020204030203" pitchFamily="34" charset="0"/>
                <a:cs typeface="Lato Light" panose="020F0502020204030203" pitchFamily="34" charset="0"/>
              </a:rPr>
              <a:t>To simulate a professional conference, Vendors will be invited to set up booths at the immersion session.  Potential vendors included, but not limited to: ODJFS/OMJ, Clark State, Clothes That Work, Springfield Foundation, Rocking Horse, Park National Bank, Partners In Prevention, Springfield Fire Dept &amp; Police Dept., among other organizations to be invited at a later date.</a:t>
            </a:r>
          </a:p>
        </p:txBody>
      </p:sp>
      <p:sp>
        <p:nvSpPr>
          <p:cNvPr id="7" name="TextBox 6">
            <a:extLst>
              <a:ext uri="{FF2B5EF4-FFF2-40B4-BE49-F238E27FC236}">
                <a16:creationId xmlns:a16="http://schemas.microsoft.com/office/drawing/2014/main" id="{F1C78221-CF85-3B79-CE8F-24C994B8E53E}"/>
              </a:ext>
            </a:extLst>
          </p:cNvPr>
          <p:cNvSpPr txBox="1"/>
          <p:nvPr/>
        </p:nvSpPr>
        <p:spPr>
          <a:xfrm>
            <a:off x="336386" y="1211302"/>
            <a:ext cx="1864948" cy="784830"/>
          </a:xfrm>
          <a:prstGeom prst="rect">
            <a:avLst/>
          </a:prstGeom>
          <a:solidFill>
            <a:srgbClr val="F2F2F2"/>
          </a:solidFill>
          <a:effectLst>
            <a:outerShdw blurRad="50800" dist="38100" dir="5400000" algn="t" rotWithShape="0">
              <a:prstClr val="black">
                <a:alpha val="40000"/>
              </a:prstClr>
            </a:outerShdw>
          </a:effectLst>
        </p:spPr>
        <p:txBody>
          <a:bodyPr wrap="square" rtlCol="0">
            <a:spAutoFit/>
          </a:bodyPr>
          <a:lstStyle/>
          <a:p>
            <a:r>
              <a:rPr lang="en-US" sz="900" b="1" dirty="0"/>
              <a:t>HOMEWORK: </a:t>
            </a:r>
            <a:r>
              <a:rPr lang="en-US" sz="900" dirty="0"/>
              <a:t>Prior to participating, students must complete the following: YouScience, collect transcripts, complete application and submit references.</a:t>
            </a:r>
          </a:p>
        </p:txBody>
      </p:sp>
      <p:sp>
        <p:nvSpPr>
          <p:cNvPr id="8" name="TextBox 7">
            <a:extLst>
              <a:ext uri="{FF2B5EF4-FFF2-40B4-BE49-F238E27FC236}">
                <a16:creationId xmlns:a16="http://schemas.microsoft.com/office/drawing/2014/main" id="{3AAEAD6B-9478-C01E-D1AB-074D6364127E}"/>
              </a:ext>
            </a:extLst>
          </p:cNvPr>
          <p:cNvSpPr txBox="1"/>
          <p:nvPr/>
        </p:nvSpPr>
        <p:spPr>
          <a:xfrm>
            <a:off x="7435308" y="5654793"/>
            <a:ext cx="1799257" cy="600164"/>
          </a:xfrm>
          <a:prstGeom prst="rect">
            <a:avLst/>
          </a:prstGeom>
          <a:solidFill>
            <a:srgbClr val="F2F2F2"/>
          </a:solidFill>
          <a:effectLst>
            <a:outerShdw blurRad="50800" dist="38100" dir="5400000" algn="t" rotWithShape="0">
              <a:prstClr val="black">
                <a:alpha val="40000"/>
              </a:prstClr>
            </a:outerShdw>
          </a:effectLst>
        </p:spPr>
        <p:txBody>
          <a:bodyPr wrap="square" rtlCol="0">
            <a:spAutoFit/>
          </a:bodyPr>
          <a:lstStyle/>
          <a:p>
            <a:r>
              <a:rPr lang="en-US" sz="1100" b="1" dirty="0"/>
              <a:t>LUNCH</a:t>
            </a:r>
            <a:r>
              <a:rPr lang="en-US" sz="1100" dirty="0"/>
              <a:t>: YouScience Overview and Alumni Intern sharing their success story.</a:t>
            </a:r>
          </a:p>
        </p:txBody>
      </p:sp>
      <p:sp>
        <p:nvSpPr>
          <p:cNvPr id="9" name="Rectangle 56">
            <a:extLst>
              <a:ext uri="{FF2B5EF4-FFF2-40B4-BE49-F238E27FC236}">
                <a16:creationId xmlns:a16="http://schemas.microsoft.com/office/drawing/2014/main" id="{10671060-A826-6BA9-5EB9-8135DCED54C0}"/>
              </a:ext>
            </a:extLst>
          </p:cNvPr>
          <p:cNvSpPr/>
          <p:nvPr/>
        </p:nvSpPr>
        <p:spPr>
          <a:xfrm>
            <a:off x="1032262" y="4376206"/>
            <a:ext cx="1895117" cy="1186415"/>
          </a:xfrm>
          <a:prstGeom prst="rect">
            <a:avLst/>
          </a:prstGeom>
        </p:spPr>
        <p:txBody>
          <a:bodyPr wrap="square">
            <a:spAutoFit/>
          </a:bodyPr>
          <a:lstStyle/>
          <a:p>
            <a:pPr marL="0" marR="0">
              <a:lnSpc>
                <a:spcPct val="107000"/>
              </a:lnSpc>
              <a:spcBef>
                <a:spcPts val="0"/>
              </a:spcBef>
              <a:spcAft>
                <a:spcPts val="0"/>
              </a:spcAft>
            </a:pPr>
            <a:r>
              <a:rPr lang="en-US" sz="1200" b="1" kern="100" dirty="0">
                <a:effectLst/>
                <a:latin typeface="Arial Narrow" panose="020B0606020202030204" pitchFamily="34" charset="0"/>
                <a:ea typeface="Calibri" panose="020F0502020204030204" pitchFamily="34" charset="0"/>
                <a:cs typeface="Times New Roman" panose="02020603050405020304" pitchFamily="18" charset="0"/>
              </a:rPr>
              <a:t>Opening Session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Icebreaker game- Olympic scavenger hunt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Based on YouScience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Use this game to find their cohort.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rial Narrow" panose="020B0606020202030204" pitchFamily="34" charset="0"/>
                <a:ea typeface="Calibri" panose="020F0502020204030204" pitchFamily="34" charset="0"/>
                <a:cs typeface="Times New Roman" panose="02020603050405020304" pitchFamily="18" charset="0"/>
              </a:rPr>
              <a:t>Set expectations for the day.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logo with colorful arrows&#10;&#10;Description automatically generated">
            <a:extLst>
              <a:ext uri="{FF2B5EF4-FFF2-40B4-BE49-F238E27FC236}">
                <a16:creationId xmlns:a16="http://schemas.microsoft.com/office/drawing/2014/main" id="{C4EB02D9-1637-66DE-6781-13EC84AB6F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spTree>
    <p:extLst>
      <p:ext uri="{BB962C8B-B14F-4D97-AF65-F5344CB8AC3E}">
        <p14:creationId xmlns:p14="http://schemas.microsoft.com/office/powerpoint/2010/main" val="228483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2"/>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Freeform: Shape 103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7" name="Freeform: Shape 1036">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4" name="Google Shape;234;p41"/>
          <p:cNvSpPr txBox="1">
            <a:spLocks noGrp="1"/>
          </p:cNvSpPr>
          <p:nvPr>
            <p:ph type="ctrTitle"/>
          </p:nvPr>
        </p:nvSpPr>
        <p:spPr>
          <a:xfrm>
            <a:off x="1524003" y="1999615"/>
            <a:ext cx="9144000" cy="2764028"/>
          </a:xfrm>
          <a:prstGeom prst="rect">
            <a:avLst/>
          </a:prstGeom>
        </p:spPr>
        <p:txBody>
          <a:bodyPr spcFirstLastPara="1" vert="horz" lIns="0" tIns="0" rIns="0" bIns="0" rtlCol="0" anchor="ctr" anchorCtr="0">
            <a:normAutofit/>
          </a:bodyPr>
          <a:lstStyle/>
          <a:p>
            <a:pPr>
              <a:spcBef>
                <a:spcPts val="0"/>
              </a:spcBef>
            </a:pPr>
            <a:r>
              <a:rPr lang="en-US" sz="6700"/>
              <a:t>There is a better way to bridge education and industry</a:t>
            </a:r>
          </a:p>
        </p:txBody>
      </p:sp>
      <p:sp>
        <p:nvSpPr>
          <p:cNvPr id="1039" name="Rectangle 1038">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logo with colorful arrows&#10;&#10;Description automatically generated">
            <a:extLst>
              <a:ext uri="{FF2B5EF4-FFF2-40B4-BE49-F238E27FC236}">
                <a16:creationId xmlns:a16="http://schemas.microsoft.com/office/drawing/2014/main" id="{080B39F7-9EF4-2128-6128-E4B8AB509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6468" y="6135086"/>
            <a:ext cx="827019" cy="622487"/>
          </a:xfrm>
          <a:prstGeom prst="rect">
            <a:avLst/>
          </a:prstGeom>
        </p:spPr>
      </p:pic>
      <p:sp>
        <p:nvSpPr>
          <p:cNvPr id="4" name="TextBox 3">
            <a:extLst>
              <a:ext uri="{FF2B5EF4-FFF2-40B4-BE49-F238E27FC236}">
                <a16:creationId xmlns:a16="http://schemas.microsoft.com/office/drawing/2014/main" id="{0D274BF2-C315-BBF6-6267-A9E9CAA01A74}"/>
              </a:ext>
            </a:extLst>
          </p:cNvPr>
          <p:cNvSpPr txBox="1"/>
          <p:nvPr/>
        </p:nvSpPr>
        <p:spPr>
          <a:xfrm>
            <a:off x="2963708" y="3246357"/>
            <a:ext cx="6153992" cy="369332"/>
          </a:xfrm>
          <a:prstGeom prst="rect">
            <a:avLst/>
          </a:prstGeom>
          <a:noFill/>
        </p:spPr>
        <p:txBody>
          <a:bodyPr wrap="square">
            <a:spAutoFit/>
          </a:bodyPr>
          <a:lstStyle/>
          <a:p>
            <a:pPr>
              <a:spcAft>
                <a:spcPts val="600"/>
              </a:spcAft>
            </a:pPr>
            <a:r>
              <a:rPr lang="en-US" b="0" dirty="0">
                <a:effectLst/>
              </a:rPr>
              <a:t> </a:t>
            </a:r>
            <a:endParaRPr lang="en-US"/>
          </a:p>
        </p:txBody>
      </p:sp>
      <p:pic>
        <p:nvPicPr>
          <p:cNvPr id="1028" name="Picture 4">
            <a:extLst>
              <a:ext uri="{FF2B5EF4-FFF2-40B4-BE49-F238E27FC236}">
                <a16:creationId xmlns:a16="http://schemas.microsoft.com/office/drawing/2014/main" id="{EC5CAD58-8873-9116-557A-7ADA7E34C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8"/>
        <p:cNvGrpSpPr/>
        <p:nvPr/>
      </p:nvGrpSpPr>
      <p:grpSpPr>
        <a:xfrm>
          <a:off x="0" y="0"/>
          <a:ext cx="0" cy="0"/>
          <a:chOff x="0" y="0"/>
          <a:chExt cx="0" cy="0"/>
        </a:xfrm>
      </p:grpSpPr>
      <p:sp useBgFill="1">
        <p:nvSpPr>
          <p:cNvPr id="263" name="Rectangle 262">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F778EC6E-B783-44A8-9FF7-FEF1EE6DC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30098" y="-1"/>
            <a:ext cx="7361901" cy="6857999"/>
          </a:xfrm>
          <a:custGeom>
            <a:avLst/>
            <a:gdLst>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90715 w 8733721"/>
              <a:gd name="connsiteY22" fmla="*/ 1742490 h 6857999"/>
              <a:gd name="connsiteX23" fmla="*/ 8415178 w 8733721"/>
              <a:gd name="connsiteY23" fmla="*/ 1818229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90715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386681 w 8733721"/>
              <a:gd name="connsiteY27" fmla="*/ 2066205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60930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27583 w 8733721"/>
              <a:gd name="connsiteY51" fmla="*/ 4649885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57285 w 8733721"/>
              <a:gd name="connsiteY50" fmla="*/ 4526395 h 6857999"/>
              <a:gd name="connsiteX51" fmla="*/ 8127583 w 8733721"/>
              <a:gd name="connsiteY51" fmla="*/ 4649885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236175 w 8733721"/>
              <a:gd name="connsiteY4" fmla="*/ 2 h 6857999"/>
              <a:gd name="connsiteX5" fmla="*/ 8231178 w 8733721"/>
              <a:gd name="connsiteY5" fmla="*/ 14562 h 6857999"/>
              <a:gd name="connsiteX6" fmla="*/ 8234773 w 8733721"/>
              <a:gd name="connsiteY6" fmla="*/ 59077 h 6857999"/>
              <a:gd name="connsiteX7" fmla="*/ 8227623 w 8733721"/>
              <a:gd name="connsiteY7" fmla="*/ 107668 h 6857999"/>
              <a:gd name="connsiteX8" fmla="*/ 8246150 w 8733721"/>
              <a:gd name="connsiteY8" fmla="*/ 246136 h 6857999"/>
              <a:gd name="connsiteX9" fmla="*/ 8224308 w 8733721"/>
              <a:gd name="connsiteY9" fmla="*/ 372908 h 6857999"/>
              <a:gd name="connsiteX10" fmla="*/ 8221687 w 8733721"/>
              <a:gd name="connsiteY10" fmla="*/ 450607 h 6857999"/>
              <a:gd name="connsiteX11" fmla="*/ 8232987 w 8733721"/>
              <a:gd name="connsiteY11" fmla="*/ 812800 h 6857999"/>
              <a:gd name="connsiteX12" fmla="*/ 8241364 w 8733721"/>
              <a:gd name="connsiteY12" fmla="*/ 912727 h 6857999"/>
              <a:gd name="connsiteX13" fmla="*/ 8240165 w 8733721"/>
              <a:gd name="connsiteY13" fmla="*/ 989950 h 6857999"/>
              <a:gd name="connsiteX14" fmla="*/ 8243561 w 8733721"/>
              <a:gd name="connsiteY14" fmla="*/ 1141745 h 6857999"/>
              <a:gd name="connsiteX15" fmla="*/ 8256144 w 8733721"/>
              <a:gd name="connsiteY15" fmla="*/ 1265454 h 6857999"/>
              <a:gd name="connsiteX16" fmla="*/ 8281494 w 8733721"/>
              <a:gd name="connsiteY16" fmla="*/ 1385480 h 6857999"/>
              <a:gd name="connsiteX17" fmla="*/ 8297877 w 8733721"/>
              <a:gd name="connsiteY17" fmla="*/ 1458060 h 6857999"/>
              <a:gd name="connsiteX18" fmla="*/ 8315502 w 8733721"/>
              <a:gd name="connsiteY18" fmla="*/ 1513175 h 6857999"/>
              <a:gd name="connsiteX19" fmla="*/ 8342335 w 8733721"/>
              <a:gd name="connsiteY19" fmla="*/ 1570809 h 6857999"/>
              <a:gd name="connsiteX20" fmla="*/ 8324762 w 8733721"/>
              <a:gd name="connsiteY20" fmla="*/ 1632434 h 6857999"/>
              <a:gd name="connsiteX21" fmla="*/ 8319231 w 8733721"/>
              <a:gd name="connsiteY21" fmla="*/ 1742490 h 6857999"/>
              <a:gd name="connsiteX22" fmla="*/ 8343694 w 8733721"/>
              <a:gd name="connsiteY22" fmla="*/ 1812272 h 6857999"/>
              <a:gd name="connsiteX23" fmla="*/ 8379488 w 8733721"/>
              <a:gd name="connsiteY23" fmla="*/ 1856766 h 6857999"/>
              <a:gd name="connsiteX24" fmla="*/ 8385055 w 8733721"/>
              <a:gd name="connsiteY24" fmla="*/ 1923433 h 6857999"/>
              <a:gd name="connsiteX25" fmla="*/ 8386906 w 8733721"/>
              <a:gd name="connsiteY25" fmla="*/ 1972204 h 6857999"/>
              <a:gd name="connsiteX26" fmla="*/ 8386681 w 8733721"/>
              <a:gd name="connsiteY26" fmla="*/ 2066205 h 6857999"/>
              <a:gd name="connsiteX27" fmla="*/ 8380052 w 8733721"/>
              <a:gd name="connsiteY27" fmla="*/ 2227417 h 6857999"/>
              <a:gd name="connsiteX28" fmla="*/ 8374483 w 8733721"/>
              <a:gd name="connsiteY28" fmla="*/ 2510933 h 6857999"/>
              <a:gd name="connsiteX29" fmla="*/ 8375191 w 8733721"/>
              <a:gd name="connsiteY29" fmla="*/ 2741866 h 6857999"/>
              <a:gd name="connsiteX30" fmla="*/ 8384389 w 8733721"/>
              <a:gd name="connsiteY30" fmla="*/ 2864935 h 6857999"/>
              <a:gd name="connsiteX31" fmla="*/ 8391822 w 8733721"/>
              <a:gd name="connsiteY31" fmla="*/ 2950807 h 6857999"/>
              <a:gd name="connsiteX32" fmla="*/ 8378111 w 8733721"/>
              <a:gd name="connsiteY32" fmla="*/ 2978246 h 6857999"/>
              <a:gd name="connsiteX33" fmla="*/ 8375025 w 8733721"/>
              <a:gd name="connsiteY33" fmla="*/ 2995916 h 6857999"/>
              <a:gd name="connsiteX34" fmla="*/ 8366764 w 8733721"/>
              <a:gd name="connsiteY34" fmla="*/ 2998648 h 6857999"/>
              <a:gd name="connsiteX35" fmla="*/ 8356827 w 8733721"/>
              <a:gd name="connsiteY35" fmla="*/ 3023630 h 6857999"/>
              <a:gd name="connsiteX36" fmla="*/ 8348883 w 8733721"/>
              <a:gd name="connsiteY36" fmla="*/ 3096975 h 6857999"/>
              <a:gd name="connsiteX37" fmla="*/ 8331320 w 8733721"/>
              <a:gd name="connsiteY37" fmla="*/ 3216657 h 6857999"/>
              <a:gd name="connsiteX38" fmla="*/ 8334250 w 8733721"/>
              <a:gd name="connsiteY38" fmla="*/ 3310980 h 6857999"/>
              <a:gd name="connsiteX39" fmla="*/ 8323018 w 8733721"/>
              <a:gd name="connsiteY39" fmla="*/ 3344725 h 6857999"/>
              <a:gd name="connsiteX40" fmla="*/ 8312317 w 8733721"/>
              <a:gd name="connsiteY40" fmla="*/ 3393250 h 6857999"/>
              <a:gd name="connsiteX41" fmla="*/ 8299110 w 8733721"/>
              <a:gd name="connsiteY41" fmla="*/ 3514536 h 6857999"/>
              <a:gd name="connsiteX42" fmla="*/ 8279421 w 8733721"/>
              <a:gd name="connsiteY42" fmla="*/ 3686149 h 6857999"/>
              <a:gd name="connsiteX43" fmla="*/ 8273021 w 8733721"/>
              <a:gd name="connsiteY43" fmla="*/ 3692208 h 6857999"/>
              <a:gd name="connsiteX44" fmla="*/ 8260968 w 8733721"/>
              <a:gd name="connsiteY44" fmla="*/ 3776022 h 6857999"/>
              <a:gd name="connsiteX45" fmla="*/ 8209415 w 8733721"/>
              <a:gd name="connsiteY45" fmla="*/ 4060536 h 6857999"/>
              <a:gd name="connsiteX46" fmla="*/ 8203359 w 8733721"/>
              <a:gd name="connsiteY46" fmla="*/ 4222149 h 6857999"/>
              <a:gd name="connsiteX47" fmla="*/ 8197502 w 8733721"/>
              <a:gd name="connsiteY47" fmla="*/ 4364683 h 6857999"/>
              <a:gd name="connsiteX48" fmla="*/ 8189960 w 8733721"/>
              <a:gd name="connsiteY48" fmla="*/ 4462471 h 6857999"/>
              <a:gd name="connsiteX49" fmla="*/ 8157285 w 8733721"/>
              <a:gd name="connsiteY49" fmla="*/ 4526395 h 6857999"/>
              <a:gd name="connsiteX50" fmla="*/ 8127583 w 8733721"/>
              <a:gd name="connsiteY50" fmla="*/ 4649885 h 6857999"/>
              <a:gd name="connsiteX51" fmla="*/ 8086875 w 8733721"/>
              <a:gd name="connsiteY51" fmla="*/ 4799019 h 6857999"/>
              <a:gd name="connsiteX52" fmla="*/ 8071779 w 8733721"/>
              <a:gd name="connsiteY52" fmla="*/ 4849614 h 6857999"/>
              <a:gd name="connsiteX53" fmla="*/ 8046521 w 8733721"/>
              <a:gd name="connsiteY53" fmla="*/ 4919971 h 6857999"/>
              <a:gd name="connsiteX54" fmla="*/ 7999171 w 8733721"/>
              <a:gd name="connsiteY54" fmla="*/ 5010766 h 6857999"/>
              <a:gd name="connsiteX55" fmla="*/ 7974494 w 8733721"/>
              <a:gd name="connsiteY55" fmla="*/ 5088190 h 6857999"/>
              <a:gd name="connsiteX56" fmla="*/ 7960017 w 8733721"/>
              <a:gd name="connsiteY56" fmla="*/ 5143922 h 6857999"/>
              <a:gd name="connsiteX57" fmla="*/ 7940570 w 8733721"/>
              <a:gd name="connsiteY57" fmla="*/ 5284346 h 6857999"/>
              <a:gd name="connsiteX58" fmla="*/ 7923844 w 8733721"/>
              <a:gd name="connsiteY58" fmla="*/ 5390948 h 6857999"/>
              <a:gd name="connsiteX59" fmla="*/ 7905061 w 8733721"/>
              <a:gd name="connsiteY59" fmla="*/ 5470854 h 6857999"/>
              <a:gd name="connsiteX60" fmla="*/ 7900574 w 8733721"/>
              <a:gd name="connsiteY60" fmla="*/ 5529643 h 6857999"/>
              <a:gd name="connsiteX61" fmla="*/ 7889879 w 8733721"/>
              <a:gd name="connsiteY61" fmla="*/ 5597292 h 6857999"/>
              <a:gd name="connsiteX62" fmla="*/ 7881533 w 8733721"/>
              <a:gd name="connsiteY62" fmla="*/ 5608899 h 6857999"/>
              <a:gd name="connsiteX63" fmla="*/ 7866845 w 8733721"/>
              <a:gd name="connsiteY63" fmla="*/ 5684911 h 6857999"/>
              <a:gd name="connsiteX64" fmla="*/ 7866707 w 8733721"/>
              <a:gd name="connsiteY64" fmla="*/ 5755776 h 6857999"/>
              <a:gd name="connsiteX65" fmla="*/ 7858630 w 8733721"/>
              <a:gd name="connsiteY65" fmla="*/ 5889599 h 6857999"/>
              <a:gd name="connsiteX66" fmla="*/ 7862852 w 8733721"/>
              <a:gd name="connsiteY66" fmla="*/ 5989744 h 6857999"/>
              <a:gd name="connsiteX67" fmla="*/ 7834617 w 8733721"/>
              <a:gd name="connsiteY67" fmla="*/ 6084926 h 6857999"/>
              <a:gd name="connsiteX68" fmla="*/ 7830440 w 8733721"/>
              <a:gd name="connsiteY68" fmla="*/ 6346549 h 6857999"/>
              <a:gd name="connsiteX69" fmla="*/ 7828988 w 8733721"/>
              <a:gd name="connsiteY69" fmla="*/ 6527527 h 6857999"/>
              <a:gd name="connsiteX70" fmla="*/ 7833220 w 8733721"/>
              <a:gd name="connsiteY70" fmla="*/ 6627129 h 6857999"/>
              <a:gd name="connsiteX71" fmla="*/ 7833451 w 8733721"/>
              <a:gd name="connsiteY71" fmla="*/ 6694819 h 6857999"/>
              <a:gd name="connsiteX72" fmla="*/ 7859394 w 8733721"/>
              <a:gd name="connsiteY72" fmla="*/ 6765445 h 6857999"/>
              <a:gd name="connsiteX73" fmla="*/ 7866873 w 8733721"/>
              <a:gd name="connsiteY73" fmla="*/ 6844697 h 6857999"/>
              <a:gd name="connsiteX74" fmla="*/ 7868076 w 8733721"/>
              <a:gd name="connsiteY74" fmla="*/ 6857999 h 6857999"/>
              <a:gd name="connsiteX75" fmla="*/ 2920621 w 8733721"/>
              <a:gd name="connsiteY75" fmla="*/ 6857999 h 6857999"/>
              <a:gd name="connsiteX76" fmla="*/ 961321 w 8733721"/>
              <a:gd name="connsiteY76" fmla="*/ 6857999 h 6857999"/>
              <a:gd name="connsiteX77" fmla="*/ 0 w 8733721"/>
              <a:gd name="connsiteY77" fmla="*/ 6857999 h 6857999"/>
              <a:gd name="connsiteX78" fmla="*/ 0 w 8733721"/>
              <a:gd name="connsiteY78" fmla="*/ 0 h 6857999"/>
              <a:gd name="connsiteX0" fmla="*/ 0 w 8394178"/>
              <a:gd name="connsiteY0" fmla="*/ 0 h 6857999"/>
              <a:gd name="connsiteX1" fmla="*/ 961321 w 8394178"/>
              <a:gd name="connsiteY1" fmla="*/ 0 h 6857999"/>
              <a:gd name="connsiteX2" fmla="*/ 2920621 w 8394178"/>
              <a:gd name="connsiteY2" fmla="*/ 0 h 6857999"/>
              <a:gd name="connsiteX3" fmla="*/ 8236175 w 8394178"/>
              <a:gd name="connsiteY3" fmla="*/ 2 h 6857999"/>
              <a:gd name="connsiteX4" fmla="*/ 8231178 w 8394178"/>
              <a:gd name="connsiteY4" fmla="*/ 14562 h 6857999"/>
              <a:gd name="connsiteX5" fmla="*/ 8234773 w 8394178"/>
              <a:gd name="connsiteY5" fmla="*/ 59077 h 6857999"/>
              <a:gd name="connsiteX6" fmla="*/ 8227623 w 8394178"/>
              <a:gd name="connsiteY6" fmla="*/ 107668 h 6857999"/>
              <a:gd name="connsiteX7" fmla="*/ 8246150 w 8394178"/>
              <a:gd name="connsiteY7" fmla="*/ 246136 h 6857999"/>
              <a:gd name="connsiteX8" fmla="*/ 8224308 w 8394178"/>
              <a:gd name="connsiteY8" fmla="*/ 372908 h 6857999"/>
              <a:gd name="connsiteX9" fmla="*/ 8221687 w 8394178"/>
              <a:gd name="connsiteY9" fmla="*/ 450607 h 6857999"/>
              <a:gd name="connsiteX10" fmla="*/ 8232987 w 8394178"/>
              <a:gd name="connsiteY10" fmla="*/ 812800 h 6857999"/>
              <a:gd name="connsiteX11" fmla="*/ 8241364 w 8394178"/>
              <a:gd name="connsiteY11" fmla="*/ 912727 h 6857999"/>
              <a:gd name="connsiteX12" fmla="*/ 8240165 w 8394178"/>
              <a:gd name="connsiteY12" fmla="*/ 989950 h 6857999"/>
              <a:gd name="connsiteX13" fmla="*/ 8243561 w 8394178"/>
              <a:gd name="connsiteY13" fmla="*/ 1141745 h 6857999"/>
              <a:gd name="connsiteX14" fmla="*/ 8256144 w 8394178"/>
              <a:gd name="connsiteY14" fmla="*/ 1265454 h 6857999"/>
              <a:gd name="connsiteX15" fmla="*/ 8281494 w 8394178"/>
              <a:gd name="connsiteY15" fmla="*/ 1385480 h 6857999"/>
              <a:gd name="connsiteX16" fmla="*/ 8297877 w 8394178"/>
              <a:gd name="connsiteY16" fmla="*/ 1458060 h 6857999"/>
              <a:gd name="connsiteX17" fmla="*/ 8315502 w 8394178"/>
              <a:gd name="connsiteY17" fmla="*/ 1513175 h 6857999"/>
              <a:gd name="connsiteX18" fmla="*/ 8342335 w 8394178"/>
              <a:gd name="connsiteY18" fmla="*/ 1570809 h 6857999"/>
              <a:gd name="connsiteX19" fmla="*/ 8324762 w 8394178"/>
              <a:gd name="connsiteY19" fmla="*/ 1632434 h 6857999"/>
              <a:gd name="connsiteX20" fmla="*/ 8319231 w 8394178"/>
              <a:gd name="connsiteY20" fmla="*/ 1742490 h 6857999"/>
              <a:gd name="connsiteX21" fmla="*/ 8343694 w 8394178"/>
              <a:gd name="connsiteY21" fmla="*/ 1812272 h 6857999"/>
              <a:gd name="connsiteX22" fmla="*/ 8379488 w 8394178"/>
              <a:gd name="connsiteY22" fmla="*/ 1856766 h 6857999"/>
              <a:gd name="connsiteX23" fmla="*/ 8385055 w 8394178"/>
              <a:gd name="connsiteY23" fmla="*/ 1923433 h 6857999"/>
              <a:gd name="connsiteX24" fmla="*/ 8386906 w 8394178"/>
              <a:gd name="connsiteY24" fmla="*/ 1972204 h 6857999"/>
              <a:gd name="connsiteX25" fmla="*/ 8386681 w 8394178"/>
              <a:gd name="connsiteY25" fmla="*/ 2066205 h 6857999"/>
              <a:gd name="connsiteX26" fmla="*/ 8380052 w 8394178"/>
              <a:gd name="connsiteY26" fmla="*/ 2227417 h 6857999"/>
              <a:gd name="connsiteX27" fmla="*/ 8374483 w 8394178"/>
              <a:gd name="connsiteY27" fmla="*/ 2510933 h 6857999"/>
              <a:gd name="connsiteX28" fmla="*/ 8375191 w 8394178"/>
              <a:gd name="connsiteY28" fmla="*/ 2741866 h 6857999"/>
              <a:gd name="connsiteX29" fmla="*/ 8384389 w 8394178"/>
              <a:gd name="connsiteY29" fmla="*/ 2864935 h 6857999"/>
              <a:gd name="connsiteX30" fmla="*/ 8391822 w 8394178"/>
              <a:gd name="connsiteY30" fmla="*/ 2950807 h 6857999"/>
              <a:gd name="connsiteX31" fmla="*/ 8378111 w 8394178"/>
              <a:gd name="connsiteY31" fmla="*/ 2978246 h 6857999"/>
              <a:gd name="connsiteX32" fmla="*/ 8375025 w 8394178"/>
              <a:gd name="connsiteY32" fmla="*/ 2995916 h 6857999"/>
              <a:gd name="connsiteX33" fmla="*/ 8366764 w 8394178"/>
              <a:gd name="connsiteY33" fmla="*/ 2998648 h 6857999"/>
              <a:gd name="connsiteX34" fmla="*/ 8356827 w 8394178"/>
              <a:gd name="connsiteY34" fmla="*/ 3023630 h 6857999"/>
              <a:gd name="connsiteX35" fmla="*/ 8348883 w 8394178"/>
              <a:gd name="connsiteY35" fmla="*/ 3096975 h 6857999"/>
              <a:gd name="connsiteX36" fmla="*/ 8331320 w 8394178"/>
              <a:gd name="connsiteY36" fmla="*/ 3216657 h 6857999"/>
              <a:gd name="connsiteX37" fmla="*/ 8334250 w 8394178"/>
              <a:gd name="connsiteY37" fmla="*/ 3310980 h 6857999"/>
              <a:gd name="connsiteX38" fmla="*/ 8323018 w 8394178"/>
              <a:gd name="connsiteY38" fmla="*/ 3344725 h 6857999"/>
              <a:gd name="connsiteX39" fmla="*/ 8312317 w 8394178"/>
              <a:gd name="connsiteY39" fmla="*/ 3393250 h 6857999"/>
              <a:gd name="connsiteX40" fmla="*/ 8299110 w 8394178"/>
              <a:gd name="connsiteY40" fmla="*/ 3514536 h 6857999"/>
              <a:gd name="connsiteX41" fmla="*/ 8279421 w 8394178"/>
              <a:gd name="connsiteY41" fmla="*/ 3686149 h 6857999"/>
              <a:gd name="connsiteX42" fmla="*/ 8273021 w 8394178"/>
              <a:gd name="connsiteY42" fmla="*/ 3692208 h 6857999"/>
              <a:gd name="connsiteX43" fmla="*/ 8260968 w 8394178"/>
              <a:gd name="connsiteY43" fmla="*/ 3776022 h 6857999"/>
              <a:gd name="connsiteX44" fmla="*/ 8209415 w 8394178"/>
              <a:gd name="connsiteY44" fmla="*/ 4060536 h 6857999"/>
              <a:gd name="connsiteX45" fmla="*/ 8203359 w 8394178"/>
              <a:gd name="connsiteY45" fmla="*/ 4222149 h 6857999"/>
              <a:gd name="connsiteX46" fmla="*/ 8197502 w 8394178"/>
              <a:gd name="connsiteY46" fmla="*/ 4364683 h 6857999"/>
              <a:gd name="connsiteX47" fmla="*/ 8189960 w 8394178"/>
              <a:gd name="connsiteY47" fmla="*/ 4462471 h 6857999"/>
              <a:gd name="connsiteX48" fmla="*/ 8157285 w 8394178"/>
              <a:gd name="connsiteY48" fmla="*/ 4526395 h 6857999"/>
              <a:gd name="connsiteX49" fmla="*/ 8127583 w 8394178"/>
              <a:gd name="connsiteY49" fmla="*/ 4649885 h 6857999"/>
              <a:gd name="connsiteX50" fmla="*/ 8086875 w 8394178"/>
              <a:gd name="connsiteY50" fmla="*/ 4799019 h 6857999"/>
              <a:gd name="connsiteX51" fmla="*/ 8071779 w 8394178"/>
              <a:gd name="connsiteY51" fmla="*/ 4849614 h 6857999"/>
              <a:gd name="connsiteX52" fmla="*/ 8046521 w 8394178"/>
              <a:gd name="connsiteY52" fmla="*/ 4919971 h 6857999"/>
              <a:gd name="connsiteX53" fmla="*/ 7999171 w 8394178"/>
              <a:gd name="connsiteY53" fmla="*/ 5010766 h 6857999"/>
              <a:gd name="connsiteX54" fmla="*/ 7974494 w 8394178"/>
              <a:gd name="connsiteY54" fmla="*/ 5088190 h 6857999"/>
              <a:gd name="connsiteX55" fmla="*/ 7960017 w 8394178"/>
              <a:gd name="connsiteY55" fmla="*/ 5143922 h 6857999"/>
              <a:gd name="connsiteX56" fmla="*/ 7940570 w 8394178"/>
              <a:gd name="connsiteY56" fmla="*/ 5284346 h 6857999"/>
              <a:gd name="connsiteX57" fmla="*/ 7923844 w 8394178"/>
              <a:gd name="connsiteY57" fmla="*/ 5390948 h 6857999"/>
              <a:gd name="connsiteX58" fmla="*/ 7905061 w 8394178"/>
              <a:gd name="connsiteY58" fmla="*/ 5470854 h 6857999"/>
              <a:gd name="connsiteX59" fmla="*/ 7900574 w 8394178"/>
              <a:gd name="connsiteY59" fmla="*/ 5529643 h 6857999"/>
              <a:gd name="connsiteX60" fmla="*/ 7889879 w 8394178"/>
              <a:gd name="connsiteY60" fmla="*/ 5597292 h 6857999"/>
              <a:gd name="connsiteX61" fmla="*/ 7881533 w 8394178"/>
              <a:gd name="connsiteY61" fmla="*/ 5608899 h 6857999"/>
              <a:gd name="connsiteX62" fmla="*/ 7866845 w 8394178"/>
              <a:gd name="connsiteY62" fmla="*/ 5684911 h 6857999"/>
              <a:gd name="connsiteX63" fmla="*/ 7866707 w 8394178"/>
              <a:gd name="connsiteY63" fmla="*/ 5755776 h 6857999"/>
              <a:gd name="connsiteX64" fmla="*/ 7858630 w 8394178"/>
              <a:gd name="connsiteY64" fmla="*/ 5889599 h 6857999"/>
              <a:gd name="connsiteX65" fmla="*/ 7862852 w 8394178"/>
              <a:gd name="connsiteY65" fmla="*/ 5989744 h 6857999"/>
              <a:gd name="connsiteX66" fmla="*/ 7834617 w 8394178"/>
              <a:gd name="connsiteY66" fmla="*/ 6084926 h 6857999"/>
              <a:gd name="connsiteX67" fmla="*/ 7830440 w 8394178"/>
              <a:gd name="connsiteY67" fmla="*/ 6346549 h 6857999"/>
              <a:gd name="connsiteX68" fmla="*/ 7828988 w 8394178"/>
              <a:gd name="connsiteY68" fmla="*/ 6527527 h 6857999"/>
              <a:gd name="connsiteX69" fmla="*/ 7833220 w 8394178"/>
              <a:gd name="connsiteY69" fmla="*/ 6627129 h 6857999"/>
              <a:gd name="connsiteX70" fmla="*/ 7833451 w 8394178"/>
              <a:gd name="connsiteY70" fmla="*/ 6694819 h 6857999"/>
              <a:gd name="connsiteX71" fmla="*/ 7859394 w 8394178"/>
              <a:gd name="connsiteY71" fmla="*/ 6765445 h 6857999"/>
              <a:gd name="connsiteX72" fmla="*/ 7866873 w 8394178"/>
              <a:gd name="connsiteY72" fmla="*/ 6844697 h 6857999"/>
              <a:gd name="connsiteX73" fmla="*/ 7868076 w 8394178"/>
              <a:gd name="connsiteY73" fmla="*/ 6857999 h 6857999"/>
              <a:gd name="connsiteX74" fmla="*/ 2920621 w 8394178"/>
              <a:gd name="connsiteY74" fmla="*/ 6857999 h 6857999"/>
              <a:gd name="connsiteX75" fmla="*/ 961321 w 8394178"/>
              <a:gd name="connsiteY75" fmla="*/ 6857999 h 6857999"/>
              <a:gd name="connsiteX76" fmla="*/ 0 w 8394178"/>
              <a:gd name="connsiteY76" fmla="*/ 6857999 h 6857999"/>
              <a:gd name="connsiteX77" fmla="*/ 0 w 8394178"/>
              <a:gd name="connsiteY77" fmla="*/ 0 h 6857999"/>
              <a:gd name="connsiteX0" fmla="*/ 0 w 8394178"/>
              <a:gd name="connsiteY0" fmla="*/ 0 h 6857999"/>
              <a:gd name="connsiteX1" fmla="*/ 961321 w 8394178"/>
              <a:gd name="connsiteY1" fmla="*/ 0 h 6857999"/>
              <a:gd name="connsiteX2" fmla="*/ 8236175 w 8394178"/>
              <a:gd name="connsiteY2" fmla="*/ 2 h 6857999"/>
              <a:gd name="connsiteX3" fmla="*/ 8231178 w 8394178"/>
              <a:gd name="connsiteY3" fmla="*/ 14562 h 6857999"/>
              <a:gd name="connsiteX4" fmla="*/ 8234773 w 8394178"/>
              <a:gd name="connsiteY4" fmla="*/ 59077 h 6857999"/>
              <a:gd name="connsiteX5" fmla="*/ 8227623 w 8394178"/>
              <a:gd name="connsiteY5" fmla="*/ 107668 h 6857999"/>
              <a:gd name="connsiteX6" fmla="*/ 8246150 w 8394178"/>
              <a:gd name="connsiteY6" fmla="*/ 246136 h 6857999"/>
              <a:gd name="connsiteX7" fmla="*/ 8224308 w 8394178"/>
              <a:gd name="connsiteY7" fmla="*/ 372908 h 6857999"/>
              <a:gd name="connsiteX8" fmla="*/ 8221687 w 8394178"/>
              <a:gd name="connsiteY8" fmla="*/ 450607 h 6857999"/>
              <a:gd name="connsiteX9" fmla="*/ 8232987 w 8394178"/>
              <a:gd name="connsiteY9" fmla="*/ 812800 h 6857999"/>
              <a:gd name="connsiteX10" fmla="*/ 8241364 w 8394178"/>
              <a:gd name="connsiteY10" fmla="*/ 912727 h 6857999"/>
              <a:gd name="connsiteX11" fmla="*/ 8240165 w 8394178"/>
              <a:gd name="connsiteY11" fmla="*/ 989950 h 6857999"/>
              <a:gd name="connsiteX12" fmla="*/ 8243561 w 8394178"/>
              <a:gd name="connsiteY12" fmla="*/ 1141745 h 6857999"/>
              <a:gd name="connsiteX13" fmla="*/ 8256144 w 8394178"/>
              <a:gd name="connsiteY13" fmla="*/ 1265454 h 6857999"/>
              <a:gd name="connsiteX14" fmla="*/ 8281494 w 8394178"/>
              <a:gd name="connsiteY14" fmla="*/ 1385480 h 6857999"/>
              <a:gd name="connsiteX15" fmla="*/ 8297877 w 8394178"/>
              <a:gd name="connsiteY15" fmla="*/ 1458060 h 6857999"/>
              <a:gd name="connsiteX16" fmla="*/ 8315502 w 8394178"/>
              <a:gd name="connsiteY16" fmla="*/ 1513175 h 6857999"/>
              <a:gd name="connsiteX17" fmla="*/ 8342335 w 8394178"/>
              <a:gd name="connsiteY17" fmla="*/ 1570809 h 6857999"/>
              <a:gd name="connsiteX18" fmla="*/ 8324762 w 8394178"/>
              <a:gd name="connsiteY18" fmla="*/ 1632434 h 6857999"/>
              <a:gd name="connsiteX19" fmla="*/ 8319231 w 8394178"/>
              <a:gd name="connsiteY19" fmla="*/ 1742490 h 6857999"/>
              <a:gd name="connsiteX20" fmla="*/ 8343694 w 8394178"/>
              <a:gd name="connsiteY20" fmla="*/ 1812272 h 6857999"/>
              <a:gd name="connsiteX21" fmla="*/ 8379488 w 8394178"/>
              <a:gd name="connsiteY21" fmla="*/ 1856766 h 6857999"/>
              <a:gd name="connsiteX22" fmla="*/ 8385055 w 8394178"/>
              <a:gd name="connsiteY22" fmla="*/ 1923433 h 6857999"/>
              <a:gd name="connsiteX23" fmla="*/ 8386906 w 8394178"/>
              <a:gd name="connsiteY23" fmla="*/ 1972204 h 6857999"/>
              <a:gd name="connsiteX24" fmla="*/ 8386681 w 8394178"/>
              <a:gd name="connsiteY24" fmla="*/ 2066205 h 6857999"/>
              <a:gd name="connsiteX25" fmla="*/ 8380052 w 8394178"/>
              <a:gd name="connsiteY25" fmla="*/ 2227417 h 6857999"/>
              <a:gd name="connsiteX26" fmla="*/ 8374483 w 8394178"/>
              <a:gd name="connsiteY26" fmla="*/ 2510933 h 6857999"/>
              <a:gd name="connsiteX27" fmla="*/ 8375191 w 8394178"/>
              <a:gd name="connsiteY27" fmla="*/ 2741866 h 6857999"/>
              <a:gd name="connsiteX28" fmla="*/ 8384389 w 8394178"/>
              <a:gd name="connsiteY28" fmla="*/ 2864935 h 6857999"/>
              <a:gd name="connsiteX29" fmla="*/ 8391822 w 8394178"/>
              <a:gd name="connsiteY29" fmla="*/ 2950807 h 6857999"/>
              <a:gd name="connsiteX30" fmla="*/ 8378111 w 8394178"/>
              <a:gd name="connsiteY30" fmla="*/ 2978246 h 6857999"/>
              <a:gd name="connsiteX31" fmla="*/ 8375025 w 8394178"/>
              <a:gd name="connsiteY31" fmla="*/ 2995916 h 6857999"/>
              <a:gd name="connsiteX32" fmla="*/ 8366764 w 8394178"/>
              <a:gd name="connsiteY32" fmla="*/ 2998648 h 6857999"/>
              <a:gd name="connsiteX33" fmla="*/ 8356827 w 8394178"/>
              <a:gd name="connsiteY33" fmla="*/ 3023630 h 6857999"/>
              <a:gd name="connsiteX34" fmla="*/ 8348883 w 8394178"/>
              <a:gd name="connsiteY34" fmla="*/ 3096975 h 6857999"/>
              <a:gd name="connsiteX35" fmla="*/ 8331320 w 8394178"/>
              <a:gd name="connsiteY35" fmla="*/ 3216657 h 6857999"/>
              <a:gd name="connsiteX36" fmla="*/ 8334250 w 8394178"/>
              <a:gd name="connsiteY36" fmla="*/ 3310980 h 6857999"/>
              <a:gd name="connsiteX37" fmla="*/ 8323018 w 8394178"/>
              <a:gd name="connsiteY37" fmla="*/ 3344725 h 6857999"/>
              <a:gd name="connsiteX38" fmla="*/ 8312317 w 8394178"/>
              <a:gd name="connsiteY38" fmla="*/ 3393250 h 6857999"/>
              <a:gd name="connsiteX39" fmla="*/ 8299110 w 8394178"/>
              <a:gd name="connsiteY39" fmla="*/ 3514536 h 6857999"/>
              <a:gd name="connsiteX40" fmla="*/ 8279421 w 8394178"/>
              <a:gd name="connsiteY40" fmla="*/ 3686149 h 6857999"/>
              <a:gd name="connsiteX41" fmla="*/ 8273021 w 8394178"/>
              <a:gd name="connsiteY41" fmla="*/ 3692208 h 6857999"/>
              <a:gd name="connsiteX42" fmla="*/ 8260968 w 8394178"/>
              <a:gd name="connsiteY42" fmla="*/ 3776022 h 6857999"/>
              <a:gd name="connsiteX43" fmla="*/ 8209415 w 8394178"/>
              <a:gd name="connsiteY43" fmla="*/ 4060536 h 6857999"/>
              <a:gd name="connsiteX44" fmla="*/ 8203359 w 8394178"/>
              <a:gd name="connsiteY44" fmla="*/ 4222149 h 6857999"/>
              <a:gd name="connsiteX45" fmla="*/ 8197502 w 8394178"/>
              <a:gd name="connsiteY45" fmla="*/ 4364683 h 6857999"/>
              <a:gd name="connsiteX46" fmla="*/ 8189960 w 8394178"/>
              <a:gd name="connsiteY46" fmla="*/ 4462471 h 6857999"/>
              <a:gd name="connsiteX47" fmla="*/ 8157285 w 8394178"/>
              <a:gd name="connsiteY47" fmla="*/ 4526395 h 6857999"/>
              <a:gd name="connsiteX48" fmla="*/ 8127583 w 8394178"/>
              <a:gd name="connsiteY48" fmla="*/ 4649885 h 6857999"/>
              <a:gd name="connsiteX49" fmla="*/ 8086875 w 8394178"/>
              <a:gd name="connsiteY49" fmla="*/ 4799019 h 6857999"/>
              <a:gd name="connsiteX50" fmla="*/ 8071779 w 8394178"/>
              <a:gd name="connsiteY50" fmla="*/ 4849614 h 6857999"/>
              <a:gd name="connsiteX51" fmla="*/ 8046521 w 8394178"/>
              <a:gd name="connsiteY51" fmla="*/ 4919971 h 6857999"/>
              <a:gd name="connsiteX52" fmla="*/ 7999171 w 8394178"/>
              <a:gd name="connsiteY52" fmla="*/ 5010766 h 6857999"/>
              <a:gd name="connsiteX53" fmla="*/ 7974494 w 8394178"/>
              <a:gd name="connsiteY53" fmla="*/ 5088190 h 6857999"/>
              <a:gd name="connsiteX54" fmla="*/ 7960017 w 8394178"/>
              <a:gd name="connsiteY54" fmla="*/ 5143922 h 6857999"/>
              <a:gd name="connsiteX55" fmla="*/ 7940570 w 8394178"/>
              <a:gd name="connsiteY55" fmla="*/ 5284346 h 6857999"/>
              <a:gd name="connsiteX56" fmla="*/ 7923844 w 8394178"/>
              <a:gd name="connsiteY56" fmla="*/ 5390948 h 6857999"/>
              <a:gd name="connsiteX57" fmla="*/ 7905061 w 8394178"/>
              <a:gd name="connsiteY57" fmla="*/ 5470854 h 6857999"/>
              <a:gd name="connsiteX58" fmla="*/ 7900574 w 8394178"/>
              <a:gd name="connsiteY58" fmla="*/ 5529643 h 6857999"/>
              <a:gd name="connsiteX59" fmla="*/ 7889879 w 8394178"/>
              <a:gd name="connsiteY59" fmla="*/ 5597292 h 6857999"/>
              <a:gd name="connsiteX60" fmla="*/ 7881533 w 8394178"/>
              <a:gd name="connsiteY60" fmla="*/ 5608899 h 6857999"/>
              <a:gd name="connsiteX61" fmla="*/ 7866845 w 8394178"/>
              <a:gd name="connsiteY61" fmla="*/ 5684911 h 6857999"/>
              <a:gd name="connsiteX62" fmla="*/ 7866707 w 8394178"/>
              <a:gd name="connsiteY62" fmla="*/ 5755776 h 6857999"/>
              <a:gd name="connsiteX63" fmla="*/ 7858630 w 8394178"/>
              <a:gd name="connsiteY63" fmla="*/ 5889599 h 6857999"/>
              <a:gd name="connsiteX64" fmla="*/ 7862852 w 8394178"/>
              <a:gd name="connsiteY64" fmla="*/ 5989744 h 6857999"/>
              <a:gd name="connsiteX65" fmla="*/ 7834617 w 8394178"/>
              <a:gd name="connsiteY65" fmla="*/ 6084926 h 6857999"/>
              <a:gd name="connsiteX66" fmla="*/ 7830440 w 8394178"/>
              <a:gd name="connsiteY66" fmla="*/ 6346549 h 6857999"/>
              <a:gd name="connsiteX67" fmla="*/ 7828988 w 8394178"/>
              <a:gd name="connsiteY67" fmla="*/ 6527527 h 6857999"/>
              <a:gd name="connsiteX68" fmla="*/ 7833220 w 8394178"/>
              <a:gd name="connsiteY68" fmla="*/ 6627129 h 6857999"/>
              <a:gd name="connsiteX69" fmla="*/ 7833451 w 8394178"/>
              <a:gd name="connsiteY69" fmla="*/ 6694819 h 6857999"/>
              <a:gd name="connsiteX70" fmla="*/ 7859394 w 8394178"/>
              <a:gd name="connsiteY70" fmla="*/ 6765445 h 6857999"/>
              <a:gd name="connsiteX71" fmla="*/ 7866873 w 8394178"/>
              <a:gd name="connsiteY71" fmla="*/ 6844697 h 6857999"/>
              <a:gd name="connsiteX72" fmla="*/ 7868076 w 8394178"/>
              <a:gd name="connsiteY72" fmla="*/ 6857999 h 6857999"/>
              <a:gd name="connsiteX73" fmla="*/ 2920621 w 8394178"/>
              <a:gd name="connsiteY73" fmla="*/ 6857999 h 6857999"/>
              <a:gd name="connsiteX74" fmla="*/ 961321 w 8394178"/>
              <a:gd name="connsiteY74" fmla="*/ 6857999 h 6857999"/>
              <a:gd name="connsiteX75" fmla="*/ 0 w 8394178"/>
              <a:gd name="connsiteY75" fmla="*/ 6857999 h 6857999"/>
              <a:gd name="connsiteX76" fmla="*/ 0 w 8394178"/>
              <a:gd name="connsiteY76"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2920621 w 8394178"/>
              <a:gd name="connsiteY72" fmla="*/ 6857999 h 6857999"/>
              <a:gd name="connsiteX73" fmla="*/ 961321 w 8394178"/>
              <a:gd name="connsiteY73" fmla="*/ 6857999 h 6857999"/>
              <a:gd name="connsiteX74" fmla="*/ 0 w 8394178"/>
              <a:gd name="connsiteY74" fmla="*/ 6857999 h 6857999"/>
              <a:gd name="connsiteX75" fmla="*/ 0 w 8394178"/>
              <a:gd name="connsiteY75"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2920621 w 8394178"/>
              <a:gd name="connsiteY72" fmla="*/ 6857999 h 6857999"/>
              <a:gd name="connsiteX73" fmla="*/ 0 w 8394178"/>
              <a:gd name="connsiteY73" fmla="*/ 6857999 h 6857999"/>
              <a:gd name="connsiteX74" fmla="*/ 0 w 8394178"/>
              <a:gd name="connsiteY74"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0 w 8394178"/>
              <a:gd name="connsiteY72" fmla="*/ 6857999 h 6857999"/>
              <a:gd name="connsiteX73" fmla="*/ 0 w 8394178"/>
              <a:gd name="connsiteY73"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394178" h="6857999">
                <a:moveTo>
                  <a:pt x="0" y="0"/>
                </a:moveTo>
                <a:lnTo>
                  <a:pt x="8236175" y="2"/>
                </a:lnTo>
                <a:lnTo>
                  <a:pt x="8231178" y="14562"/>
                </a:lnTo>
                <a:lnTo>
                  <a:pt x="8234773" y="59077"/>
                </a:lnTo>
                <a:cubicBezTo>
                  <a:pt x="8235275" y="76949"/>
                  <a:pt x="8227121" y="89796"/>
                  <a:pt x="8227623" y="107668"/>
                </a:cubicBezTo>
                <a:cubicBezTo>
                  <a:pt x="8211139" y="138162"/>
                  <a:pt x="8246703" y="201929"/>
                  <a:pt x="8246150" y="246136"/>
                </a:cubicBezTo>
                <a:cubicBezTo>
                  <a:pt x="8245598" y="290343"/>
                  <a:pt x="8257389" y="364179"/>
                  <a:pt x="8224308" y="372908"/>
                </a:cubicBezTo>
                <a:cubicBezTo>
                  <a:pt x="8218864" y="431308"/>
                  <a:pt x="8228745" y="357606"/>
                  <a:pt x="8221687" y="450607"/>
                </a:cubicBezTo>
                <a:cubicBezTo>
                  <a:pt x="8253150" y="551950"/>
                  <a:pt x="8221677" y="787036"/>
                  <a:pt x="8232987" y="812800"/>
                </a:cubicBezTo>
                <a:cubicBezTo>
                  <a:pt x="8263719" y="860799"/>
                  <a:pt x="8226505" y="854953"/>
                  <a:pt x="8241364" y="912727"/>
                </a:cubicBezTo>
                <a:cubicBezTo>
                  <a:pt x="8249854" y="945986"/>
                  <a:pt x="8239798" y="951781"/>
                  <a:pt x="8240165" y="989950"/>
                </a:cubicBezTo>
                <a:cubicBezTo>
                  <a:pt x="8240531" y="1028120"/>
                  <a:pt x="8240898" y="1095828"/>
                  <a:pt x="8243561" y="1141745"/>
                </a:cubicBezTo>
                <a:cubicBezTo>
                  <a:pt x="8246223" y="1187662"/>
                  <a:pt x="8256010" y="1234783"/>
                  <a:pt x="8256144" y="1265454"/>
                </a:cubicBezTo>
                <a:cubicBezTo>
                  <a:pt x="8246450" y="1304052"/>
                  <a:pt x="8278372" y="1370755"/>
                  <a:pt x="8281494" y="1385480"/>
                </a:cubicBezTo>
                <a:cubicBezTo>
                  <a:pt x="8294281" y="1422714"/>
                  <a:pt x="8303397" y="1428103"/>
                  <a:pt x="8297877" y="1458060"/>
                </a:cubicBezTo>
                <a:cubicBezTo>
                  <a:pt x="8297983" y="1468057"/>
                  <a:pt x="8315397" y="1503177"/>
                  <a:pt x="8315502" y="1513175"/>
                </a:cubicBezTo>
                <a:lnTo>
                  <a:pt x="8342335" y="1570809"/>
                </a:lnTo>
                <a:cubicBezTo>
                  <a:pt x="8365894" y="1617136"/>
                  <a:pt x="8315600" y="1595486"/>
                  <a:pt x="8324762" y="1632434"/>
                </a:cubicBezTo>
                <a:cubicBezTo>
                  <a:pt x="8345804" y="1713683"/>
                  <a:pt x="8308403" y="1715203"/>
                  <a:pt x="8319231" y="1742490"/>
                </a:cubicBezTo>
                <a:cubicBezTo>
                  <a:pt x="8327385" y="1767736"/>
                  <a:pt x="8335540" y="1787026"/>
                  <a:pt x="8343694" y="1812272"/>
                </a:cubicBezTo>
                <a:cubicBezTo>
                  <a:pt x="8345710" y="1818102"/>
                  <a:pt x="8382841" y="1845254"/>
                  <a:pt x="8379488" y="1856766"/>
                </a:cubicBezTo>
                <a:lnTo>
                  <a:pt x="8385055" y="1923433"/>
                </a:lnTo>
                <a:lnTo>
                  <a:pt x="8386906" y="1972204"/>
                </a:lnTo>
                <a:cubicBezTo>
                  <a:pt x="8389102" y="1979569"/>
                  <a:pt x="8382464" y="2060117"/>
                  <a:pt x="8386681" y="2066205"/>
                </a:cubicBezTo>
                <a:cubicBezTo>
                  <a:pt x="8400709" y="2153571"/>
                  <a:pt x="8366045" y="2189849"/>
                  <a:pt x="8380052" y="2227417"/>
                </a:cubicBezTo>
                <a:cubicBezTo>
                  <a:pt x="8372543" y="2317591"/>
                  <a:pt x="8379811" y="2407644"/>
                  <a:pt x="8374483" y="2510933"/>
                </a:cubicBezTo>
                <a:cubicBezTo>
                  <a:pt x="8396772" y="2597916"/>
                  <a:pt x="8370232" y="2649734"/>
                  <a:pt x="8375191" y="2741866"/>
                </a:cubicBezTo>
                <a:cubicBezTo>
                  <a:pt x="8394024" y="2779815"/>
                  <a:pt x="8395428" y="2817058"/>
                  <a:pt x="8384389" y="2864935"/>
                </a:cubicBezTo>
                <a:cubicBezTo>
                  <a:pt x="8416004" y="2860552"/>
                  <a:pt x="8357917" y="2937673"/>
                  <a:pt x="8391822" y="2950807"/>
                </a:cubicBezTo>
                <a:lnTo>
                  <a:pt x="8378111" y="2978246"/>
                </a:lnTo>
                <a:lnTo>
                  <a:pt x="8375025" y="2995916"/>
                </a:lnTo>
                <a:lnTo>
                  <a:pt x="8366764" y="2998648"/>
                </a:lnTo>
                <a:lnTo>
                  <a:pt x="8356827" y="3023630"/>
                </a:lnTo>
                <a:cubicBezTo>
                  <a:pt x="8354245" y="3033333"/>
                  <a:pt x="8348477" y="3084375"/>
                  <a:pt x="8348883" y="3096975"/>
                </a:cubicBezTo>
                <a:cubicBezTo>
                  <a:pt x="8363039" y="3142205"/>
                  <a:pt x="8312062" y="3160433"/>
                  <a:pt x="8331320" y="3216657"/>
                </a:cubicBezTo>
                <a:cubicBezTo>
                  <a:pt x="8335649" y="3237178"/>
                  <a:pt x="8345170" y="3299737"/>
                  <a:pt x="8334250" y="3310980"/>
                </a:cubicBezTo>
                <a:cubicBezTo>
                  <a:pt x="8331414" y="3323902"/>
                  <a:pt x="8334413" y="3339340"/>
                  <a:pt x="8323018" y="3344725"/>
                </a:cubicBezTo>
                <a:cubicBezTo>
                  <a:pt x="8309183" y="3353908"/>
                  <a:pt x="8327822" y="3400659"/>
                  <a:pt x="8312317" y="3393250"/>
                </a:cubicBezTo>
                <a:cubicBezTo>
                  <a:pt x="8325036" y="3426421"/>
                  <a:pt x="8307258" y="3487753"/>
                  <a:pt x="8299110" y="3514536"/>
                </a:cubicBezTo>
                <a:cubicBezTo>
                  <a:pt x="8293627" y="3563353"/>
                  <a:pt x="8281866" y="3650327"/>
                  <a:pt x="8279421" y="3686149"/>
                </a:cubicBezTo>
                <a:cubicBezTo>
                  <a:pt x="8277133" y="3687657"/>
                  <a:pt x="8276096" y="3677229"/>
                  <a:pt x="8273021" y="3692208"/>
                </a:cubicBezTo>
                <a:cubicBezTo>
                  <a:pt x="8269945" y="3707187"/>
                  <a:pt x="8252471" y="3757479"/>
                  <a:pt x="8260968" y="3776022"/>
                </a:cubicBezTo>
                <a:cubicBezTo>
                  <a:pt x="8231046" y="3875691"/>
                  <a:pt x="8223343" y="4023237"/>
                  <a:pt x="8209415" y="4060536"/>
                </a:cubicBezTo>
                <a:cubicBezTo>
                  <a:pt x="8204523" y="4150698"/>
                  <a:pt x="8212636" y="4164564"/>
                  <a:pt x="8203359" y="4222149"/>
                </a:cubicBezTo>
                <a:cubicBezTo>
                  <a:pt x="8198769" y="4287917"/>
                  <a:pt x="8194167" y="4339232"/>
                  <a:pt x="8197502" y="4364683"/>
                </a:cubicBezTo>
                <a:lnTo>
                  <a:pt x="8189960" y="4462471"/>
                </a:lnTo>
                <a:cubicBezTo>
                  <a:pt x="8192241" y="4503329"/>
                  <a:pt x="8157418" y="4500454"/>
                  <a:pt x="8157285" y="4526395"/>
                </a:cubicBezTo>
                <a:cubicBezTo>
                  <a:pt x="8151441" y="4623008"/>
                  <a:pt x="8136733" y="4632050"/>
                  <a:pt x="8127583" y="4649885"/>
                </a:cubicBezTo>
                <a:cubicBezTo>
                  <a:pt x="8109657" y="4687979"/>
                  <a:pt x="8101631" y="4758928"/>
                  <a:pt x="8086875" y="4799019"/>
                </a:cubicBezTo>
                <a:cubicBezTo>
                  <a:pt x="8070221" y="4834076"/>
                  <a:pt x="8077158" y="4811645"/>
                  <a:pt x="8071779" y="4849614"/>
                </a:cubicBezTo>
                <a:cubicBezTo>
                  <a:pt x="8057300" y="4853334"/>
                  <a:pt x="8029516" y="4883089"/>
                  <a:pt x="8046521" y="4919971"/>
                </a:cubicBezTo>
                <a:lnTo>
                  <a:pt x="7999171" y="5010766"/>
                </a:lnTo>
                <a:cubicBezTo>
                  <a:pt x="7980458" y="4983259"/>
                  <a:pt x="7994018" y="5107656"/>
                  <a:pt x="7974494" y="5088190"/>
                </a:cubicBezTo>
                <a:cubicBezTo>
                  <a:pt x="7961479" y="5102008"/>
                  <a:pt x="7970341" y="5118851"/>
                  <a:pt x="7960017" y="5143922"/>
                </a:cubicBezTo>
                <a:cubicBezTo>
                  <a:pt x="7951381" y="5192745"/>
                  <a:pt x="7947519" y="5226225"/>
                  <a:pt x="7940570" y="5284346"/>
                </a:cubicBezTo>
                <a:cubicBezTo>
                  <a:pt x="7938188" y="5338386"/>
                  <a:pt x="7933705" y="5337325"/>
                  <a:pt x="7923844" y="5390948"/>
                </a:cubicBezTo>
                <a:cubicBezTo>
                  <a:pt x="7922596" y="5429655"/>
                  <a:pt x="7906054" y="5449508"/>
                  <a:pt x="7905061" y="5470854"/>
                </a:cubicBezTo>
                <a:cubicBezTo>
                  <a:pt x="7925924" y="5526328"/>
                  <a:pt x="7883497" y="5496377"/>
                  <a:pt x="7900574" y="5529643"/>
                </a:cubicBezTo>
                <a:cubicBezTo>
                  <a:pt x="7894813" y="5550879"/>
                  <a:pt x="7899366" y="5587444"/>
                  <a:pt x="7889879" y="5597292"/>
                </a:cubicBezTo>
                <a:lnTo>
                  <a:pt x="7881533" y="5608899"/>
                </a:lnTo>
                <a:cubicBezTo>
                  <a:pt x="7877694" y="5623501"/>
                  <a:pt x="7869316" y="5660431"/>
                  <a:pt x="7866845" y="5684911"/>
                </a:cubicBezTo>
                <a:cubicBezTo>
                  <a:pt x="7856004" y="5692608"/>
                  <a:pt x="7861304" y="5734344"/>
                  <a:pt x="7866707" y="5755776"/>
                </a:cubicBezTo>
                <a:cubicBezTo>
                  <a:pt x="7867905" y="5792777"/>
                  <a:pt x="7841786" y="5848613"/>
                  <a:pt x="7858630" y="5889599"/>
                </a:cubicBezTo>
                <a:cubicBezTo>
                  <a:pt x="7861076" y="5932097"/>
                  <a:pt x="7859359" y="5940901"/>
                  <a:pt x="7862852" y="5989744"/>
                </a:cubicBezTo>
                <a:cubicBezTo>
                  <a:pt x="7870213" y="6020787"/>
                  <a:pt x="7836478" y="6024963"/>
                  <a:pt x="7834617" y="6084926"/>
                </a:cubicBezTo>
                <a:cubicBezTo>
                  <a:pt x="7828898" y="6134231"/>
                  <a:pt x="7850648" y="6240432"/>
                  <a:pt x="7830440" y="6346549"/>
                </a:cubicBezTo>
                <a:cubicBezTo>
                  <a:pt x="7840187" y="6409741"/>
                  <a:pt x="7834403" y="6468689"/>
                  <a:pt x="7828988" y="6527527"/>
                </a:cubicBezTo>
                <a:cubicBezTo>
                  <a:pt x="7812745" y="6585667"/>
                  <a:pt x="7840670" y="6579284"/>
                  <a:pt x="7833220" y="6627129"/>
                </a:cubicBezTo>
                <a:cubicBezTo>
                  <a:pt x="7836598" y="6635153"/>
                  <a:pt x="7838259" y="6697665"/>
                  <a:pt x="7833451" y="6694819"/>
                </a:cubicBezTo>
                <a:cubicBezTo>
                  <a:pt x="7835476" y="6716947"/>
                  <a:pt x="7854551" y="6732844"/>
                  <a:pt x="7859394" y="6765445"/>
                </a:cubicBezTo>
                <a:cubicBezTo>
                  <a:pt x="7860760" y="6776325"/>
                  <a:pt x="7863817" y="6810511"/>
                  <a:pt x="7866873" y="6844697"/>
                </a:cubicBezTo>
                <a:lnTo>
                  <a:pt x="7868076" y="6857999"/>
                </a:lnTo>
                <a:lnTo>
                  <a:pt x="0" y="6857999"/>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0" name="Google Shape;240;p42"/>
          <p:cNvSpPr txBox="1">
            <a:spLocks noGrp="1"/>
          </p:cNvSpPr>
          <p:nvPr>
            <p:ph type="ctrTitle"/>
          </p:nvPr>
        </p:nvSpPr>
        <p:spPr>
          <a:xfrm>
            <a:off x="6276976" y="1045174"/>
            <a:ext cx="4661092" cy="2795160"/>
          </a:xfrm>
          <a:prstGeom prst="rect">
            <a:avLst/>
          </a:prstGeom>
        </p:spPr>
        <p:txBody>
          <a:bodyPr spcFirstLastPara="1" vert="horz" lIns="0" tIns="0" rIns="0" bIns="0" rtlCol="0" anchorCtr="0">
            <a:normAutofit/>
          </a:bodyPr>
          <a:lstStyle/>
          <a:p>
            <a:pPr>
              <a:spcBef>
                <a:spcPts val="0"/>
              </a:spcBef>
              <a:buSzPts val="4800"/>
            </a:pPr>
            <a:r>
              <a:rPr lang="en-US" sz="4400"/>
              <a:t>Benefits of Business and Industry Engagement</a:t>
            </a:r>
          </a:p>
        </p:txBody>
      </p:sp>
      <p:pic>
        <p:nvPicPr>
          <p:cNvPr id="2" name="Picture 1" descr="A logo with colorful arrows&#10;&#10;Description automatically generated">
            <a:extLst>
              <a:ext uri="{FF2B5EF4-FFF2-40B4-BE49-F238E27FC236}">
                <a16:creationId xmlns:a16="http://schemas.microsoft.com/office/drawing/2014/main" id="{69E84F64-39B4-152C-1D2B-EFA2B15D7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3" name="Picture 4" descr="A black background with a black square&#10;&#10;Description automatically generated with medium confidence">
            <a:extLst>
              <a:ext uri="{FF2B5EF4-FFF2-40B4-BE49-F238E27FC236}">
                <a16:creationId xmlns:a16="http://schemas.microsoft.com/office/drawing/2014/main" id="{D1C5294F-8BBA-0874-BB0B-8538053D5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grpSp>
        <p:nvGrpSpPr>
          <p:cNvPr id="241" name="Google Shape;241;p42"/>
          <p:cNvGrpSpPr/>
          <p:nvPr/>
        </p:nvGrpSpPr>
        <p:grpSpPr>
          <a:xfrm>
            <a:off x="667387" y="1339078"/>
            <a:ext cx="3647439" cy="4240469"/>
            <a:chOff x="1549600" y="238125"/>
            <a:chExt cx="4442500" cy="5164800"/>
          </a:xfrm>
        </p:grpSpPr>
        <p:sp>
          <p:nvSpPr>
            <p:cNvPr id="242" name="Google Shape;242;p42"/>
            <p:cNvSpPr/>
            <p:nvPr/>
          </p:nvSpPr>
          <p:spPr>
            <a:xfrm>
              <a:off x="1549600" y="716725"/>
              <a:ext cx="2060250" cy="3326475"/>
            </a:xfrm>
            <a:custGeom>
              <a:avLst/>
              <a:gdLst/>
              <a:ahLst/>
              <a:cxnLst/>
              <a:rect l="l" t="t" r="r" b="b"/>
              <a:pathLst>
                <a:path w="82410" h="133059" extrusionOk="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chemeClr val="lt1"/>
            </a:solidFill>
            <a:ln>
              <a:noFill/>
            </a:ln>
          </p:spPr>
          <p:txBody>
            <a:bodyPr spcFirstLastPara="1" wrap="square" lIns="45700" tIns="45700" rIns="45700" bIns="457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43" name="Google Shape;243;p42"/>
            <p:cNvSpPr/>
            <p:nvPr/>
          </p:nvSpPr>
          <p:spPr>
            <a:xfrm>
              <a:off x="3934000" y="238125"/>
              <a:ext cx="2058100" cy="5164800"/>
            </a:xfrm>
            <a:custGeom>
              <a:avLst/>
              <a:gdLst/>
              <a:ahLst/>
              <a:cxnLst/>
              <a:rect l="l" t="t" r="r" b="b"/>
              <a:pathLst>
                <a:path w="82324" h="206592" extrusionOk="0">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chemeClr val="lt1"/>
            </a:solidFill>
            <a:ln>
              <a:noFill/>
            </a:ln>
          </p:spPr>
          <p:txBody>
            <a:bodyPr spcFirstLastPara="1" wrap="square" lIns="45700" tIns="45700" rIns="45700" bIns="457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43"/>
          <p:cNvSpPr txBox="1">
            <a:spLocks noGrp="1"/>
          </p:cNvSpPr>
          <p:nvPr>
            <p:ph type="title"/>
          </p:nvPr>
        </p:nvSpPr>
        <p:spPr>
          <a:xfrm>
            <a:off x="418000" y="719700"/>
            <a:ext cx="5128800" cy="553998"/>
          </a:xfrm>
          <a:prstGeom prst="rect">
            <a:avLst/>
          </a:prstGeom>
        </p:spPr>
        <p:txBody>
          <a:bodyPr spcFirstLastPara="1" vert="horz" wrap="square" lIns="0" tIns="0" rIns="0" bIns="0" rtlCol="0" anchor="t" anchorCtr="0">
            <a:spAutoFit/>
          </a:bodyPr>
          <a:lstStyle/>
          <a:p>
            <a:pPr>
              <a:spcBef>
                <a:spcPts val="0"/>
              </a:spcBef>
            </a:pPr>
            <a:r>
              <a:rPr lang="en" sz="4000"/>
              <a:t>Benefits for students </a:t>
            </a:r>
            <a:endParaRPr sz="4000"/>
          </a:p>
        </p:txBody>
      </p:sp>
      <p:sp>
        <p:nvSpPr>
          <p:cNvPr id="249" name="Google Shape;249;p43"/>
          <p:cNvSpPr txBox="1">
            <a:spLocks noGrp="1"/>
          </p:cNvSpPr>
          <p:nvPr>
            <p:ph type="sldNum" sz="quarter" idx="12"/>
          </p:nvPr>
        </p:nvSpPr>
        <p:spPr>
          <a:xfrm>
            <a:off x="11538367" y="6277667"/>
            <a:ext cx="196400" cy="123200"/>
          </a:xfrm>
          <a:prstGeom prst="rect">
            <a:avLst/>
          </a:prstGeom>
        </p:spPr>
        <p:txBody>
          <a:bodyPr spcFirstLastPara="1" vert="horz" wrap="square" lIns="0" tIns="0" rIns="0" bIns="0" rtlCol="0" anchor="b" anchorCtr="0">
            <a:noAutofit/>
          </a:bodyPr>
          <a:lstStyle/>
          <a:p>
            <a:pPr>
              <a:buClr>
                <a:srgbClr val="000000"/>
              </a:buClr>
              <a:buSzPts val="900"/>
            </a:pPr>
            <a:fld id="{00000000-1234-1234-1234-123412341234}" type="slidenum">
              <a:rPr lang="en"/>
              <a:pPr>
                <a:buClr>
                  <a:srgbClr val="000000"/>
                </a:buClr>
                <a:buSzPts val="900"/>
              </a:pPr>
              <a:t>7</a:t>
            </a:fld>
            <a:endParaRPr/>
          </a:p>
        </p:txBody>
      </p:sp>
      <p:sp>
        <p:nvSpPr>
          <p:cNvPr id="251" name="Google Shape;251;p43"/>
          <p:cNvSpPr txBox="1"/>
          <p:nvPr/>
        </p:nvSpPr>
        <p:spPr>
          <a:xfrm>
            <a:off x="457200" y="251933"/>
            <a:ext cx="3867200" cy="369268"/>
          </a:xfrm>
          <a:prstGeom prst="rect">
            <a:avLst/>
          </a:prstGeom>
          <a:noFill/>
          <a:ln>
            <a:noFill/>
          </a:ln>
        </p:spPr>
        <p:txBody>
          <a:bodyPr spcFirstLastPara="1" wrap="square" lIns="0" tIns="0" rIns="0" bIns="0" anchor="b" anchorCtr="0">
            <a:spAutoFit/>
          </a:bodyPr>
          <a:lstStyle/>
          <a:p>
            <a:pPr>
              <a:lnSpc>
                <a:spcPct val="80000"/>
              </a:lnSpc>
              <a:spcAft>
                <a:spcPts val="1600"/>
              </a:spcAft>
            </a:pPr>
            <a:r>
              <a:rPr lang="en" sz="1333" b="1">
                <a:solidFill>
                  <a:schemeClr val="dk2"/>
                </a:solidFill>
                <a:latin typeface="Helvetica Neue"/>
                <a:ea typeface="Helvetica Neue"/>
                <a:cs typeface="Helvetica Neue"/>
                <a:sym typeface="Helvetica Neue"/>
              </a:rPr>
              <a:t>BUSINESS &amp; INDUSTRY ENGAGEMENT</a:t>
            </a:r>
            <a:endParaRPr sz="1333" b="1">
              <a:solidFill>
                <a:schemeClr val="dk2"/>
              </a:solidFill>
              <a:latin typeface="Helvetica Neue"/>
              <a:ea typeface="Helvetica Neue"/>
              <a:cs typeface="Helvetica Neue"/>
              <a:sym typeface="Helvetica Neue"/>
            </a:endParaRPr>
          </a:p>
        </p:txBody>
      </p:sp>
      <p:sp>
        <p:nvSpPr>
          <p:cNvPr id="252" name="Google Shape;252;p43"/>
          <p:cNvSpPr txBox="1"/>
          <p:nvPr/>
        </p:nvSpPr>
        <p:spPr>
          <a:xfrm>
            <a:off x="437600" y="1793233"/>
            <a:ext cx="5089600" cy="4185120"/>
          </a:xfrm>
          <a:prstGeom prst="rect">
            <a:avLst/>
          </a:prstGeom>
          <a:noFill/>
          <a:ln>
            <a:noFill/>
          </a:ln>
        </p:spPr>
        <p:txBody>
          <a:bodyPr spcFirstLastPara="1" wrap="square" lIns="0" tIns="0" rIns="0" bIns="0" anchor="t" anchorCtr="0">
            <a:spAutoFit/>
          </a:bodyPr>
          <a:lstStyle/>
          <a:p>
            <a:pPr marL="228594" indent="-211661">
              <a:lnSpc>
                <a:spcPct val="115000"/>
              </a:lnSpc>
              <a:buClr>
                <a:schemeClr val="dk1"/>
              </a:buClr>
              <a:buSzPts val="1600"/>
              <a:buFont typeface="Helvetica Neue Light"/>
              <a:buChar char="●"/>
            </a:pPr>
            <a:r>
              <a:rPr lang="en" sz="2133">
                <a:solidFill>
                  <a:schemeClr val="dk1"/>
                </a:solidFill>
                <a:latin typeface="Helvetica Neue Light"/>
                <a:ea typeface="Helvetica Neue Light"/>
                <a:cs typeface="Helvetica Neue Light"/>
                <a:sym typeface="Helvetica Neue Light"/>
              </a:rPr>
              <a:t>Makes learning more enjoyable and interesting</a:t>
            </a:r>
            <a:endParaRPr sz="2133">
              <a:solidFill>
                <a:schemeClr val="dk1"/>
              </a:solidFill>
              <a:latin typeface="Helvetica Neue Light"/>
              <a:ea typeface="Helvetica Neue Light"/>
              <a:cs typeface="Helvetica Neue Light"/>
              <a:sym typeface="Helvetica Neue Light"/>
            </a:endParaRPr>
          </a:p>
          <a:p>
            <a:pPr marL="228594" indent="-211661">
              <a:lnSpc>
                <a:spcPct val="115000"/>
              </a:lnSpc>
              <a:spcBef>
                <a:spcPts val="400"/>
              </a:spcBef>
              <a:buClr>
                <a:schemeClr val="dk1"/>
              </a:buClr>
              <a:buSzPts val="1600"/>
              <a:buFont typeface="Helvetica Neue Light"/>
              <a:buChar char="●"/>
            </a:pPr>
            <a:r>
              <a:rPr lang="en" sz="2133">
                <a:solidFill>
                  <a:schemeClr val="dk1"/>
                </a:solidFill>
                <a:latin typeface="Helvetica Neue Light"/>
                <a:ea typeface="Helvetica Neue Light"/>
                <a:cs typeface="Helvetica Neue Light"/>
                <a:sym typeface="Helvetica Neue Light"/>
              </a:rPr>
              <a:t>Increases motivation to do well at school</a:t>
            </a:r>
            <a:endParaRPr sz="2133">
              <a:solidFill>
                <a:schemeClr val="dk1"/>
              </a:solidFill>
              <a:latin typeface="Helvetica Neue Light"/>
              <a:ea typeface="Helvetica Neue Light"/>
              <a:cs typeface="Helvetica Neue Light"/>
              <a:sym typeface="Helvetica Neue Light"/>
            </a:endParaRPr>
          </a:p>
          <a:p>
            <a:pPr marL="228594" indent="-211661">
              <a:lnSpc>
                <a:spcPct val="115000"/>
              </a:lnSpc>
              <a:spcBef>
                <a:spcPts val="400"/>
              </a:spcBef>
              <a:buClr>
                <a:schemeClr val="dk1"/>
              </a:buClr>
              <a:buSzPts val="1600"/>
              <a:buFont typeface="Helvetica Neue Light"/>
              <a:buChar char="●"/>
            </a:pPr>
            <a:r>
              <a:rPr lang="en" sz="2133">
                <a:solidFill>
                  <a:schemeClr val="dk1"/>
                </a:solidFill>
                <a:latin typeface="Helvetica Neue Light"/>
                <a:ea typeface="Helvetica Neue Light"/>
                <a:cs typeface="Helvetica Neue Light"/>
                <a:sym typeface="Helvetica Neue Light"/>
              </a:rPr>
              <a:t>Doing better in exams</a:t>
            </a:r>
            <a:endParaRPr sz="2133">
              <a:solidFill>
                <a:schemeClr val="dk1"/>
              </a:solidFill>
              <a:latin typeface="Helvetica Neue Light"/>
              <a:ea typeface="Helvetica Neue Light"/>
              <a:cs typeface="Helvetica Neue Light"/>
              <a:sym typeface="Helvetica Neue Light"/>
            </a:endParaRPr>
          </a:p>
          <a:p>
            <a:pPr marL="228594" indent="-211661">
              <a:lnSpc>
                <a:spcPct val="115000"/>
              </a:lnSpc>
              <a:spcBef>
                <a:spcPts val="400"/>
              </a:spcBef>
              <a:buClr>
                <a:schemeClr val="dk1"/>
              </a:buClr>
              <a:buSzPts val="1600"/>
              <a:buFont typeface="Helvetica Neue Light"/>
              <a:buChar char="●"/>
            </a:pPr>
            <a:r>
              <a:rPr lang="en" sz="2133">
                <a:solidFill>
                  <a:schemeClr val="dk1"/>
                </a:solidFill>
                <a:latin typeface="Helvetica Neue Light"/>
                <a:ea typeface="Helvetica Neue Light"/>
                <a:cs typeface="Helvetica Neue Light"/>
                <a:sym typeface="Helvetica Neue Light"/>
              </a:rPr>
              <a:t>Make better career decisions</a:t>
            </a:r>
            <a:endParaRPr sz="2133">
              <a:solidFill>
                <a:schemeClr val="dk1"/>
              </a:solidFill>
              <a:latin typeface="Helvetica Neue Light"/>
              <a:ea typeface="Helvetica Neue Light"/>
              <a:cs typeface="Helvetica Neue Light"/>
              <a:sym typeface="Helvetica Neue Light"/>
            </a:endParaRPr>
          </a:p>
          <a:p>
            <a:pPr marL="228594" indent="-211661">
              <a:lnSpc>
                <a:spcPct val="115000"/>
              </a:lnSpc>
              <a:spcBef>
                <a:spcPts val="400"/>
              </a:spcBef>
              <a:buClr>
                <a:schemeClr val="dk1"/>
              </a:buClr>
              <a:buSzPts val="1600"/>
              <a:buFont typeface="Helvetica Neue Light"/>
              <a:buChar char="●"/>
            </a:pPr>
            <a:r>
              <a:rPr lang="en" sz="2133">
                <a:solidFill>
                  <a:schemeClr val="dk1"/>
                </a:solidFill>
                <a:latin typeface="Helvetica Neue Light"/>
                <a:ea typeface="Helvetica Neue Light"/>
                <a:cs typeface="Helvetica Neue Light"/>
                <a:sym typeface="Helvetica Neue Light"/>
              </a:rPr>
              <a:t>Increase aspirations</a:t>
            </a:r>
            <a:endParaRPr sz="2133">
              <a:solidFill>
                <a:schemeClr val="dk1"/>
              </a:solidFill>
              <a:latin typeface="Helvetica Neue Light"/>
              <a:ea typeface="Helvetica Neue Light"/>
              <a:cs typeface="Helvetica Neue Light"/>
              <a:sym typeface="Helvetica Neue Light"/>
            </a:endParaRPr>
          </a:p>
          <a:p>
            <a:pPr marL="228594" indent="-211661">
              <a:lnSpc>
                <a:spcPct val="115000"/>
              </a:lnSpc>
              <a:spcBef>
                <a:spcPts val="400"/>
              </a:spcBef>
              <a:buClr>
                <a:schemeClr val="dk1"/>
              </a:buClr>
              <a:buSzPts val="1600"/>
              <a:buFont typeface="Helvetica Neue Light"/>
              <a:buChar char="●"/>
            </a:pPr>
            <a:r>
              <a:rPr lang="en" sz="2133">
                <a:solidFill>
                  <a:schemeClr val="dk1"/>
                </a:solidFill>
                <a:latin typeface="Helvetica Neue Light"/>
                <a:ea typeface="Helvetica Neue Light"/>
                <a:cs typeface="Helvetica Neue Light"/>
                <a:sym typeface="Helvetica Neue Light"/>
              </a:rPr>
              <a:t>Become more employable, getting access to better opportunities</a:t>
            </a:r>
            <a:endParaRPr sz="2133">
              <a:solidFill>
                <a:schemeClr val="dk1"/>
              </a:solidFill>
              <a:latin typeface="Helvetica Neue Light"/>
              <a:ea typeface="Helvetica Neue Light"/>
              <a:cs typeface="Helvetica Neue Light"/>
              <a:sym typeface="Helvetica Neue Light"/>
            </a:endParaRPr>
          </a:p>
          <a:p>
            <a:pPr marL="228594" indent="-211661">
              <a:lnSpc>
                <a:spcPct val="115000"/>
              </a:lnSpc>
              <a:spcBef>
                <a:spcPts val="400"/>
              </a:spcBef>
              <a:buClr>
                <a:schemeClr val="dk1"/>
              </a:buClr>
              <a:buSzPts val="1600"/>
              <a:buFont typeface="Helvetica Neue Light"/>
              <a:buChar char="●"/>
            </a:pPr>
            <a:r>
              <a:rPr lang="en" sz="2133">
                <a:solidFill>
                  <a:schemeClr val="dk1"/>
                </a:solidFill>
                <a:latin typeface="Helvetica Neue Light"/>
                <a:ea typeface="Helvetica Neue Light"/>
                <a:cs typeface="Helvetica Neue Light"/>
                <a:sym typeface="Helvetica Neue Light"/>
              </a:rPr>
              <a:t>Going into better paying jobs</a:t>
            </a:r>
            <a:endParaRPr sz="2133">
              <a:solidFill>
                <a:schemeClr val="dk1"/>
              </a:solidFill>
              <a:latin typeface="Helvetica Neue Light"/>
              <a:ea typeface="Helvetica Neue Light"/>
              <a:cs typeface="Helvetica Neue Light"/>
              <a:sym typeface="Helvetica Neue Light"/>
            </a:endParaRPr>
          </a:p>
          <a:p>
            <a:pPr marL="228594" indent="-211661">
              <a:lnSpc>
                <a:spcPct val="115000"/>
              </a:lnSpc>
              <a:spcBef>
                <a:spcPts val="400"/>
              </a:spcBef>
              <a:spcAft>
                <a:spcPts val="400"/>
              </a:spcAft>
              <a:buClr>
                <a:schemeClr val="dk1"/>
              </a:buClr>
              <a:buSzPts val="1600"/>
              <a:buFont typeface="Helvetica Neue Light"/>
              <a:buChar char="●"/>
            </a:pPr>
            <a:r>
              <a:rPr lang="en" sz="2133">
                <a:solidFill>
                  <a:schemeClr val="dk1"/>
                </a:solidFill>
                <a:latin typeface="Helvetica Neue Light"/>
                <a:ea typeface="Helvetica Neue Light"/>
                <a:cs typeface="Helvetica Neue Light"/>
                <a:sym typeface="Helvetica Neue Light"/>
              </a:rPr>
              <a:t>Enhances social mobility</a:t>
            </a:r>
            <a:endParaRPr sz="2133">
              <a:solidFill>
                <a:schemeClr val="dk1"/>
              </a:solidFill>
              <a:latin typeface="Helvetica Neue Light"/>
              <a:ea typeface="Helvetica Neue Light"/>
              <a:cs typeface="Helvetica Neue Light"/>
              <a:sym typeface="Helvetica Neue Light"/>
            </a:endParaRPr>
          </a:p>
        </p:txBody>
      </p:sp>
      <p:pic>
        <p:nvPicPr>
          <p:cNvPr id="253" name="Google Shape;253;p43"/>
          <p:cNvPicPr preferRelativeResize="0"/>
          <p:nvPr/>
        </p:nvPicPr>
        <p:blipFill rotWithShape="1">
          <a:blip r:embed="rId3">
            <a:alphaModFix/>
          </a:blip>
          <a:srcRect l="25937" r="14641"/>
          <a:stretch/>
        </p:blipFill>
        <p:spPr>
          <a:xfrm>
            <a:off x="6096000" y="-13733"/>
            <a:ext cx="6109600" cy="6857999"/>
          </a:xfrm>
          <a:prstGeom prst="rect">
            <a:avLst/>
          </a:prstGeom>
          <a:noFill/>
          <a:ln>
            <a:noFill/>
          </a:ln>
        </p:spPr>
      </p:pic>
      <p:pic>
        <p:nvPicPr>
          <p:cNvPr id="2" name="Picture 1" descr="A logo with colorful arrows&#10;&#10;Description automatically generated">
            <a:extLst>
              <a:ext uri="{FF2B5EF4-FFF2-40B4-BE49-F238E27FC236}">
                <a16:creationId xmlns:a16="http://schemas.microsoft.com/office/drawing/2014/main" id="{584C91C0-20D8-14BD-2533-94758D62B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3" name="Picture 4">
            <a:extLst>
              <a:ext uri="{FF2B5EF4-FFF2-40B4-BE49-F238E27FC236}">
                <a16:creationId xmlns:a16="http://schemas.microsoft.com/office/drawing/2014/main" id="{27E08630-357E-670D-8E0E-746262BD33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p44"/>
          <p:cNvSpPr txBox="1">
            <a:spLocks noGrp="1"/>
          </p:cNvSpPr>
          <p:nvPr>
            <p:ph type="title"/>
          </p:nvPr>
        </p:nvSpPr>
        <p:spPr>
          <a:xfrm>
            <a:off x="418000" y="719700"/>
            <a:ext cx="5570000" cy="553998"/>
          </a:xfrm>
          <a:prstGeom prst="rect">
            <a:avLst/>
          </a:prstGeom>
        </p:spPr>
        <p:txBody>
          <a:bodyPr spcFirstLastPara="1" vert="horz" wrap="square" lIns="0" tIns="0" rIns="0" bIns="0" rtlCol="0" anchor="t" anchorCtr="0">
            <a:spAutoFit/>
          </a:bodyPr>
          <a:lstStyle/>
          <a:p>
            <a:pPr>
              <a:spcBef>
                <a:spcPts val="0"/>
              </a:spcBef>
            </a:pPr>
            <a:r>
              <a:rPr lang="en" sz="4000"/>
              <a:t>Benefits for employers </a:t>
            </a:r>
            <a:endParaRPr sz="4000"/>
          </a:p>
        </p:txBody>
      </p:sp>
      <p:sp>
        <p:nvSpPr>
          <p:cNvPr id="259" name="Google Shape;259;p44"/>
          <p:cNvSpPr txBox="1">
            <a:spLocks noGrp="1"/>
          </p:cNvSpPr>
          <p:nvPr>
            <p:ph type="sldNum" sz="quarter" idx="12"/>
          </p:nvPr>
        </p:nvSpPr>
        <p:spPr>
          <a:xfrm>
            <a:off x="11538367" y="6277667"/>
            <a:ext cx="196400" cy="123200"/>
          </a:xfrm>
          <a:prstGeom prst="rect">
            <a:avLst/>
          </a:prstGeom>
        </p:spPr>
        <p:txBody>
          <a:bodyPr spcFirstLastPara="1" vert="horz" wrap="square" lIns="0" tIns="0" rIns="0" bIns="0" rtlCol="0" anchor="b" anchorCtr="0">
            <a:noAutofit/>
          </a:bodyPr>
          <a:lstStyle/>
          <a:p>
            <a:pPr>
              <a:buClr>
                <a:srgbClr val="000000"/>
              </a:buClr>
              <a:buSzPts val="900"/>
            </a:pPr>
            <a:fld id="{00000000-1234-1234-1234-123412341234}" type="slidenum">
              <a:rPr lang="en"/>
              <a:pPr>
                <a:buClr>
                  <a:srgbClr val="000000"/>
                </a:buClr>
                <a:buSzPts val="900"/>
              </a:pPr>
              <a:t>8</a:t>
            </a:fld>
            <a:endParaRPr/>
          </a:p>
        </p:txBody>
      </p:sp>
      <p:sp>
        <p:nvSpPr>
          <p:cNvPr id="261" name="Google Shape;261;p44"/>
          <p:cNvSpPr/>
          <p:nvPr/>
        </p:nvSpPr>
        <p:spPr>
          <a:xfrm>
            <a:off x="6096000" y="-13733"/>
            <a:ext cx="6109600" cy="6858000"/>
          </a:xfrm>
          <a:prstGeom prst="rect">
            <a:avLst/>
          </a:prstGeom>
          <a:solidFill>
            <a:srgbClr val="EFEFEF"/>
          </a:solidFill>
          <a:ln>
            <a:noFill/>
          </a:ln>
        </p:spPr>
        <p:txBody>
          <a:bodyPr spcFirstLastPara="1" wrap="square" lIns="0" tIns="0" rIns="0" bIns="0" anchor="ctr" anchorCtr="0">
            <a:noAutofit/>
          </a:bodyPr>
          <a:lstStyle/>
          <a:p>
            <a:pPr algn="ctr"/>
            <a:r>
              <a:rPr lang="en" sz="2400" b="1">
                <a:solidFill>
                  <a:srgbClr val="D9D9D9"/>
                </a:solidFill>
                <a:latin typeface="Helvetica Neue"/>
                <a:ea typeface="Helvetica Neue"/>
                <a:cs typeface="Helvetica Neue"/>
                <a:sym typeface="Helvetica Neue"/>
              </a:rPr>
              <a:t>[PHOTO OR VISUAL]</a:t>
            </a:r>
            <a:endParaRPr sz="2400" b="1">
              <a:solidFill>
                <a:srgbClr val="D9D9D9"/>
              </a:solidFill>
              <a:latin typeface="Helvetica Neue"/>
              <a:ea typeface="Helvetica Neue"/>
              <a:cs typeface="Helvetica Neue"/>
              <a:sym typeface="Helvetica Neue"/>
            </a:endParaRPr>
          </a:p>
        </p:txBody>
      </p:sp>
      <p:sp>
        <p:nvSpPr>
          <p:cNvPr id="262" name="Google Shape;262;p44"/>
          <p:cNvSpPr txBox="1"/>
          <p:nvPr/>
        </p:nvSpPr>
        <p:spPr>
          <a:xfrm>
            <a:off x="457200" y="251933"/>
            <a:ext cx="3867200" cy="369268"/>
          </a:xfrm>
          <a:prstGeom prst="rect">
            <a:avLst/>
          </a:prstGeom>
          <a:noFill/>
          <a:ln>
            <a:noFill/>
          </a:ln>
        </p:spPr>
        <p:txBody>
          <a:bodyPr spcFirstLastPara="1" wrap="square" lIns="0" tIns="0" rIns="0" bIns="0" anchor="b" anchorCtr="0">
            <a:spAutoFit/>
          </a:bodyPr>
          <a:lstStyle/>
          <a:p>
            <a:pPr>
              <a:lnSpc>
                <a:spcPct val="80000"/>
              </a:lnSpc>
              <a:spcAft>
                <a:spcPts val="1600"/>
              </a:spcAft>
            </a:pPr>
            <a:r>
              <a:rPr lang="en" sz="1333" b="1">
                <a:solidFill>
                  <a:schemeClr val="dk2"/>
                </a:solidFill>
                <a:latin typeface="Helvetica Neue"/>
                <a:ea typeface="Helvetica Neue"/>
                <a:cs typeface="Helvetica Neue"/>
                <a:sym typeface="Helvetica Neue"/>
              </a:rPr>
              <a:t>BUSINESS &amp; INDUSTRY ENGAGEMENT</a:t>
            </a:r>
            <a:endParaRPr sz="1333" b="1">
              <a:solidFill>
                <a:schemeClr val="dk2"/>
              </a:solidFill>
              <a:latin typeface="Helvetica Neue"/>
              <a:ea typeface="Helvetica Neue"/>
              <a:cs typeface="Helvetica Neue"/>
              <a:sym typeface="Helvetica Neue"/>
            </a:endParaRPr>
          </a:p>
        </p:txBody>
      </p:sp>
      <p:sp>
        <p:nvSpPr>
          <p:cNvPr id="263" name="Google Shape;263;p44"/>
          <p:cNvSpPr txBox="1"/>
          <p:nvPr/>
        </p:nvSpPr>
        <p:spPr>
          <a:xfrm>
            <a:off x="457200" y="1855401"/>
            <a:ext cx="5089600" cy="2796215"/>
          </a:xfrm>
          <a:prstGeom prst="rect">
            <a:avLst/>
          </a:prstGeom>
          <a:noFill/>
          <a:ln>
            <a:noFill/>
          </a:ln>
        </p:spPr>
        <p:txBody>
          <a:bodyPr spcFirstLastPara="1" wrap="square" lIns="0" tIns="0" rIns="0" bIns="0" anchor="t" anchorCtr="0">
            <a:spAutoFit/>
          </a:bodyPr>
          <a:lstStyle/>
          <a:p>
            <a:pPr marL="228594" indent="-211661">
              <a:lnSpc>
                <a:spcPct val="115000"/>
              </a:lnSpc>
              <a:buClr>
                <a:schemeClr val="dk1"/>
              </a:buClr>
              <a:buSzPts val="1600"/>
              <a:buFont typeface="Helvetica Neue Light"/>
              <a:buChar char="●"/>
            </a:pPr>
            <a:r>
              <a:rPr lang="en" sz="2133">
                <a:solidFill>
                  <a:schemeClr val="dk1"/>
                </a:solidFill>
                <a:latin typeface="Helvetica Neue Light"/>
                <a:ea typeface="Helvetica Neue Light"/>
                <a:cs typeface="Helvetica Neue Light"/>
                <a:sym typeface="Helvetica Neue Light"/>
              </a:rPr>
              <a:t>Employee morale, giving back to the community</a:t>
            </a:r>
            <a:endParaRPr sz="2133">
              <a:solidFill>
                <a:schemeClr val="dk1"/>
              </a:solidFill>
              <a:latin typeface="Helvetica Neue Light"/>
              <a:ea typeface="Helvetica Neue Light"/>
              <a:cs typeface="Helvetica Neue Light"/>
              <a:sym typeface="Helvetica Neue Light"/>
            </a:endParaRPr>
          </a:p>
          <a:p>
            <a:pPr marL="228594" indent="-211661">
              <a:lnSpc>
                <a:spcPct val="115000"/>
              </a:lnSpc>
              <a:spcBef>
                <a:spcPts val="400"/>
              </a:spcBef>
              <a:buClr>
                <a:schemeClr val="dk1"/>
              </a:buClr>
              <a:buSzPts val="1600"/>
              <a:buFont typeface="Helvetica Neue Light"/>
              <a:buChar char="●"/>
            </a:pPr>
            <a:r>
              <a:rPr lang="en" sz="2133">
                <a:solidFill>
                  <a:schemeClr val="dk1"/>
                </a:solidFill>
                <a:latin typeface="Helvetica Neue Light"/>
                <a:ea typeface="Helvetica Neue Light"/>
                <a:cs typeface="Helvetica Neue Light"/>
                <a:sym typeface="Helvetica Neue Light"/>
              </a:rPr>
              <a:t>Employee development, giving workers at all levels the company opportunities for leadership development</a:t>
            </a:r>
            <a:endParaRPr sz="2133">
              <a:solidFill>
                <a:schemeClr val="dk1"/>
              </a:solidFill>
              <a:latin typeface="Helvetica Neue Light"/>
              <a:ea typeface="Helvetica Neue Light"/>
              <a:cs typeface="Helvetica Neue Light"/>
              <a:sym typeface="Helvetica Neue Light"/>
            </a:endParaRPr>
          </a:p>
          <a:p>
            <a:pPr marL="228594" indent="-211661">
              <a:lnSpc>
                <a:spcPct val="115000"/>
              </a:lnSpc>
              <a:spcBef>
                <a:spcPts val="400"/>
              </a:spcBef>
              <a:spcAft>
                <a:spcPts val="400"/>
              </a:spcAft>
              <a:buClr>
                <a:schemeClr val="dk1"/>
              </a:buClr>
              <a:buSzPts val="1600"/>
              <a:buFont typeface="Helvetica Neue Light"/>
              <a:buChar char="●"/>
            </a:pPr>
            <a:r>
              <a:rPr lang="en" sz="2133">
                <a:solidFill>
                  <a:schemeClr val="dk1"/>
                </a:solidFill>
                <a:latin typeface="Helvetica Neue Light"/>
                <a:ea typeface="Helvetica Neue Light"/>
                <a:cs typeface="Helvetica Neue Light"/>
                <a:sym typeface="Helvetica Neue Light"/>
              </a:rPr>
              <a:t>Favorable community relations, brand recognition</a:t>
            </a:r>
            <a:endParaRPr sz="2133">
              <a:solidFill>
                <a:schemeClr val="dk1"/>
              </a:solidFill>
              <a:latin typeface="Helvetica Neue Light"/>
              <a:ea typeface="Helvetica Neue Light"/>
              <a:cs typeface="Helvetica Neue Light"/>
              <a:sym typeface="Helvetica Neue Light"/>
            </a:endParaRPr>
          </a:p>
        </p:txBody>
      </p:sp>
      <p:pic>
        <p:nvPicPr>
          <p:cNvPr id="264" name="Google Shape;264;p44"/>
          <p:cNvPicPr preferRelativeResize="0"/>
          <p:nvPr/>
        </p:nvPicPr>
        <p:blipFill rotWithShape="1">
          <a:blip r:embed="rId3">
            <a:alphaModFix/>
          </a:blip>
          <a:srcRect l="46947" t="22683" r="6343" b="682"/>
          <a:stretch/>
        </p:blipFill>
        <p:spPr>
          <a:xfrm>
            <a:off x="6096000" y="-13734"/>
            <a:ext cx="6261965" cy="6858003"/>
          </a:xfrm>
          <a:prstGeom prst="rect">
            <a:avLst/>
          </a:prstGeom>
          <a:noFill/>
          <a:ln>
            <a:noFill/>
          </a:ln>
        </p:spPr>
      </p:pic>
      <p:pic>
        <p:nvPicPr>
          <p:cNvPr id="2" name="Picture 1" descr="A logo with colorful arrows&#10;&#10;Description automatically generated">
            <a:extLst>
              <a:ext uri="{FF2B5EF4-FFF2-40B4-BE49-F238E27FC236}">
                <a16:creationId xmlns:a16="http://schemas.microsoft.com/office/drawing/2014/main" id="{D414E01E-83A6-C030-4DE1-6D9EBCFE0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3" name="Picture 4">
            <a:extLst>
              <a:ext uri="{FF2B5EF4-FFF2-40B4-BE49-F238E27FC236}">
                <a16:creationId xmlns:a16="http://schemas.microsoft.com/office/drawing/2014/main" id="{C98705BF-2F58-EB07-C85D-2B35E7FF6D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5"/>
          <p:cNvSpPr txBox="1">
            <a:spLocks noGrp="1"/>
          </p:cNvSpPr>
          <p:nvPr>
            <p:ph type="title"/>
          </p:nvPr>
        </p:nvSpPr>
        <p:spPr>
          <a:xfrm>
            <a:off x="457200" y="398467"/>
            <a:ext cx="5529600" cy="2215991"/>
          </a:xfrm>
          <a:prstGeom prst="rect">
            <a:avLst/>
          </a:prstGeom>
        </p:spPr>
        <p:txBody>
          <a:bodyPr spcFirstLastPara="1" vert="horz" wrap="square" lIns="0" tIns="0" rIns="0" bIns="0" rtlCol="0" anchor="t" anchorCtr="0">
            <a:spAutoFit/>
          </a:bodyPr>
          <a:lstStyle/>
          <a:p>
            <a:pPr>
              <a:spcBef>
                <a:spcPts val="0"/>
              </a:spcBef>
            </a:pPr>
            <a:r>
              <a:rPr lang="en" sz="4000"/>
              <a:t>Introducing a </a:t>
            </a:r>
            <a:br>
              <a:rPr lang="en" sz="4000"/>
            </a:br>
            <a:r>
              <a:rPr lang="en" sz="4000"/>
              <a:t>better path forward with YouScience</a:t>
            </a:r>
            <a:r>
              <a:rPr lang="en" sz="4000" baseline="30000"/>
              <a:t>®</a:t>
            </a:r>
            <a:r>
              <a:rPr lang="en" sz="4000"/>
              <a:t> Employer Spotlight</a:t>
            </a:r>
            <a:endParaRPr sz="4000"/>
          </a:p>
        </p:txBody>
      </p:sp>
      <p:sp>
        <p:nvSpPr>
          <p:cNvPr id="271" name="Google Shape;271;p45"/>
          <p:cNvSpPr txBox="1">
            <a:spLocks noGrp="1"/>
          </p:cNvSpPr>
          <p:nvPr>
            <p:ph type="sldNum" sz="quarter" idx="12"/>
          </p:nvPr>
        </p:nvSpPr>
        <p:spPr>
          <a:xfrm>
            <a:off x="11538367" y="6277667"/>
            <a:ext cx="196400" cy="123200"/>
          </a:xfrm>
          <a:prstGeom prst="rect">
            <a:avLst/>
          </a:prstGeom>
        </p:spPr>
        <p:txBody>
          <a:bodyPr spcFirstLastPara="1" vert="horz" wrap="square" lIns="0" tIns="0" rIns="0" bIns="0" rtlCol="0" anchor="b" anchorCtr="0">
            <a:noAutofit/>
          </a:bodyPr>
          <a:lstStyle/>
          <a:p>
            <a:pPr>
              <a:buClr>
                <a:srgbClr val="000000"/>
              </a:buClr>
              <a:buSzPts val="900"/>
            </a:pPr>
            <a:fld id="{00000000-1234-1234-1234-123412341234}" type="slidenum">
              <a:rPr lang="en"/>
              <a:pPr>
                <a:buClr>
                  <a:srgbClr val="000000"/>
                </a:buClr>
                <a:buSzPts val="900"/>
              </a:pPr>
              <a:t>9</a:t>
            </a:fld>
            <a:endParaRPr/>
          </a:p>
        </p:txBody>
      </p:sp>
      <p:sp>
        <p:nvSpPr>
          <p:cNvPr id="272" name="Google Shape;272;p45"/>
          <p:cNvSpPr txBox="1"/>
          <p:nvPr/>
        </p:nvSpPr>
        <p:spPr>
          <a:xfrm>
            <a:off x="6587800" y="1741667"/>
            <a:ext cx="5142400" cy="4678204"/>
          </a:xfrm>
          <a:prstGeom prst="rect">
            <a:avLst/>
          </a:prstGeom>
          <a:noFill/>
          <a:ln>
            <a:noFill/>
          </a:ln>
        </p:spPr>
        <p:txBody>
          <a:bodyPr spcFirstLastPara="1" wrap="square" lIns="0" tIns="0" rIns="0" bIns="0" anchor="t" anchorCtr="0">
            <a:spAutoFit/>
          </a:bodyPr>
          <a:lstStyle/>
          <a:p>
            <a:pPr>
              <a:lnSpc>
                <a:spcPct val="90000"/>
              </a:lnSpc>
            </a:pPr>
            <a:r>
              <a:rPr lang="en" sz="1600">
                <a:solidFill>
                  <a:schemeClr val="dk1"/>
                </a:solidFill>
                <a:latin typeface="Helvetica Neue Light"/>
                <a:ea typeface="Helvetica Neue Light"/>
                <a:cs typeface="Helvetica Neue Light"/>
                <a:sym typeface="Helvetica Neue Light"/>
              </a:rPr>
              <a:t>Find emerging talent with aptitudes suited to your industry.</a:t>
            </a:r>
            <a:endParaRPr sz="1600">
              <a:solidFill>
                <a:schemeClr val="dk1"/>
              </a:solidFill>
              <a:latin typeface="Helvetica Neue Light"/>
              <a:ea typeface="Helvetica Neue Light"/>
              <a:cs typeface="Helvetica Neue Light"/>
              <a:sym typeface="Helvetica Neue Light"/>
            </a:endParaRPr>
          </a:p>
          <a:p>
            <a:pPr>
              <a:lnSpc>
                <a:spcPct val="90000"/>
              </a:lnSpc>
              <a:spcBef>
                <a:spcPts val="2400"/>
              </a:spcBef>
            </a:pPr>
            <a:r>
              <a:rPr lang="en" sz="1600">
                <a:solidFill>
                  <a:schemeClr val="dk1"/>
                </a:solidFill>
                <a:latin typeface="Helvetica Neue Light"/>
                <a:ea typeface="Helvetica Neue Light"/>
                <a:cs typeface="Helvetica Neue Light"/>
                <a:sym typeface="Helvetica Neue Light"/>
              </a:rPr>
              <a:t>Tap into a talent pipeline that is local and prepared. </a:t>
            </a:r>
            <a:endParaRPr sz="1600">
              <a:solidFill>
                <a:schemeClr val="dk1"/>
              </a:solidFill>
              <a:latin typeface="Helvetica Neue Light"/>
              <a:ea typeface="Helvetica Neue Light"/>
              <a:cs typeface="Helvetica Neue Light"/>
              <a:sym typeface="Helvetica Neue Light"/>
            </a:endParaRPr>
          </a:p>
          <a:p>
            <a:pPr>
              <a:lnSpc>
                <a:spcPct val="90000"/>
              </a:lnSpc>
              <a:spcBef>
                <a:spcPts val="2400"/>
              </a:spcBef>
              <a:buClr>
                <a:schemeClr val="dk1"/>
              </a:buClr>
              <a:buSzPts val="1100"/>
            </a:pPr>
            <a:r>
              <a:rPr lang="en" sz="1600">
                <a:solidFill>
                  <a:schemeClr val="dk1"/>
                </a:solidFill>
                <a:latin typeface="Helvetica Neue Light"/>
                <a:ea typeface="Helvetica Neue Light"/>
                <a:cs typeface="Helvetica Neue Light"/>
                <a:sym typeface="Helvetica Neue Light"/>
              </a:rPr>
              <a:t>Create an effective and efficient recruiting ecosystem.</a:t>
            </a:r>
            <a:endParaRPr sz="1600">
              <a:solidFill>
                <a:schemeClr val="dk1"/>
              </a:solidFill>
              <a:latin typeface="Helvetica Neue Light"/>
              <a:ea typeface="Helvetica Neue Light"/>
              <a:cs typeface="Helvetica Neue Light"/>
              <a:sym typeface="Helvetica Neue Light"/>
            </a:endParaRPr>
          </a:p>
          <a:p>
            <a:pPr>
              <a:lnSpc>
                <a:spcPct val="90000"/>
              </a:lnSpc>
              <a:spcBef>
                <a:spcPts val="2400"/>
              </a:spcBef>
            </a:pPr>
            <a:r>
              <a:rPr lang="en" sz="1600">
                <a:solidFill>
                  <a:schemeClr val="dk1"/>
                </a:solidFill>
                <a:latin typeface="Helvetica Neue Light"/>
                <a:ea typeface="Helvetica Neue Light"/>
                <a:cs typeface="Helvetica Neue Light"/>
                <a:sym typeface="Helvetica Neue Light"/>
              </a:rPr>
              <a:t>Advance diversity, equity and inclusion in hiring practices.</a:t>
            </a:r>
            <a:endParaRPr sz="1600">
              <a:solidFill>
                <a:schemeClr val="dk1"/>
              </a:solidFill>
              <a:latin typeface="Helvetica Neue Light"/>
              <a:ea typeface="Helvetica Neue Light"/>
              <a:cs typeface="Helvetica Neue Light"/>
              <a:sym typeface="Helvetica Neue Light"/>
            </a:endParaRPr>
          </a:p>
          <a:p>
            <a:pPr>
              <a:lnSpc>
                <a:spcPct val="90000"/>
              </a:lnSpc>
              <a:spcBef>
                <a:spcPts val="2400"/>
              </a:spcBef>
            </a:pPr>
            <a:r>
              <a:rPr lang="en" sz="1600">
                <a:solidFill>
                  <a:schemeClr val="dk1"/>
                </a:solidFill>
                <a:latin typeface="Helvetica Neue Light"/>
                <a:ea typeface="Helvetica Neue Light"/>
                <a:cs typeface="Helvetica Neue Light"/>
                <a:sym typeface="Helvetica Neue Light"/>
              </a:rPr>
              <a:t>Utilize industry-recognized skill certifications.</a:t>
            </a:r>
            <a:endParaRPr sz="1600">
              <a:solidFill>
                <a:schemeClr val="dk1"/>
              </a:solidFill>
              <a:latin typeface="Helvetica Neue Light"/>
              <a:ea typeface="Helvetica Neue Light"/>
              <a:cs typeface="Helvetica Neue Light"/>
              <a:sym typeface="Helvetica Neue Light"/>
            </a:endParaRPr>
          </a:p>
          <a:p>
            <a:pPr>
              <a:lnSpc>
                <a:spcPct val="90000"/>
              </a:lnSpc>
              <a:spcBef>
                <a:spcPts val="2400"/>
              </a:spcBef>
            </a:pPr>
            <a:r>
              <a:rPr lang="en" sz="1600">
                <a:solidFill>
                  <a:schemeClr val="dk1"/>
                </a:solidFill>
                <a:latin typeface="Helvetica Neue Light"/>
                <a:ea typeface="Helvetica Neue Light"/>
                <a:cs typeface="Helvetica Neue Light"/>
                <a:sym typeface="Helvetica Neue Light"/>
              </a:rPr>
              <a:t>Build relationships with local schools and communities.</a:t>
            </a:r>
            <a:endParaRPr sz="1600">
              <a:solidFill>
                <a:schemeClr val="dk1"/>
              </a:solidFill>
              <a:latin typeface="Helvetica Neue Light"/>
              <a:ea typeface="Helvetica Neue Light"/>
              <a:cs typeface="Helvetica Neue Light"/>
              <a:sym typeface="Helvetica Neue Light"/>
            </a:endParaRPr>
          </a:p>
          <a:p>
            <a:pPr>
              <a:lnSpc>
                <a:spcPct val="90000"/>
              </a:lnSpc>
              <a:spcBef>
                <a:spcPts val="2400"/>
              </a:spcBef>
            </a:pPr>
            <a:r>
              <a:rPr lang="en" sz="1600">
                <a:solidFill>
                  <a:schemeClr val="dk1"/>
                </a:solidFill>
                <a:latin typeface="Helvetica Neue Light"/>
                <a:ea typeface="Helvetica Neue Light"/>
                <a:cs typeface="Helvetica Neue Light"/>
                <a:sym typeface="Helvetica Neue Light"/>
              </a:rPr>
              <a:t>Fill internship, apprenticeship, and entry level openings.</a:t>
            </a:r>
            <a:endParaRPr sz="1600">
              <a:solidFill>
                <a:schemeClr val="dk1"/>
              </a:solidFill>
              <a:latin typeface="Helvetica Neue Light"/>
              <a:ea typeface="Helvetica Neue Light"/>
              <a:cs typeface="Helvetica Neue Light"/>
              <a:sym typeface="Helvetica Neue Light"/>
            </a:endParaRPr>
          </a:p>
          <a:p>
            <a:pPr>
              <a:lnSpc>
                <a:spcPct val="90000"/>
              </a:lnSpc>
              <a:spcBef>
                <a:spcPts val="2400"/>
              </a:spcBef>
              <a:spcAft>
                <a:spcPts val="2400"/>
              </a:spcAft>
            </a:pPr>
            <a:r>
              <a:rPr lang="en" sz="1600">
                <a:solidFill>
                  <a:schemeClr val="dk1"/>
                </a:solidFill>
                <a:latin typeface="Helvetica Neue Light"/>
                <a:ea typeface="Helvetica Neue Light"/>
                <a:cs typeface="Helvetica Neue Light"/>
                <a:sym typeface="Helvetica Neue Light"/>
              </a:rPr>
              <a:t>Strengthen your local community and economy.</a:t>
            </a:r>
            <a:endParaRPr sz="1600">
              <a:solidFill>
                <a:schemeClr val="dk1"/>
              </a:solidFill>
              <a:latin typeface="Helvetica Neue Light"/>
              <a:ea typeface="Helvetica Neue Light"/>
              <a:cs typeface="Helvetica Neue Light"/>
              <a:sym typeface="Helvetica Neue Light"/>
            </a:endParaRPr>
          </a:p>
        </p:txBody>
      </p:sp>
      <p:pic>
        <p:nvPicPr>
          <p:cNvPr id="273" name="Google Shape;273;p45"/>
          <p:cNvPicPr preferRelativeResize="0"/>
          <p:nvPr/>
        </p:nvPicPr>
        <p:blipFill rotWithShape="1">
          <a:blip r:embed="rId3">
            <a:alphaModFix/>
          </a:blip>
          <a:srcRect/>
          <a:stretch/>
        </p:blipFill>
        <p:spPr>
          <a:xfrm>
            <a:off x="6028714" y="3713445"/>
            <a:ext cx="477199" cy="477200"/>
          </a:xfrm>
          <a:prstGeom prst="rect">
            <a:avLst/>
          </a:prstGeom>
          <a:noFill/>
          <a:ln>
            <a:noFill/>
          </a:ln>
        </p:spPr>
      </p:pic>
      <p:pic>
        <p:nvPicPr>
          <p:cNvPr id="274" name="Google Shape;274;p45"/>
          <p:cNvPicPr preferRelativeResize="0"/>
          <p:nvPr/>
        </p:nvPicPr>
        <p:blipFill rotWithShape="1">
          <a:blip r:embed="rId4">
            <a:alphaModFix/>
          </a:blip>
          <a:srcRect/>
          <a:stretch/>
        </p:blipFill>
        <p:spPr>
          <a:xfrm>
            <a:off x="6027834" y="3175390"/>
            <a:ext cx="478985" cy="478988"/>
          </a:xfrm>
          <a:prstGeom prst="rect">
            <a:avLst/>
          </a:prstGeom>
          <a:noFill/>
          <a:ln>
            <a:noFill/>
          </a:ln>
        </p:spPr>
      </p:pic>
      <p:pic>
        <p:nvPicPr>
          <p:cNvPr id="275" name="Google Shape;275;p45"/>
          <p:cNvPicPr preferRelativeResize="0"/>
          <p:nvPr/>
        </p:nvPicPr>
        <p:blipFill rotWithShape="1">
          <a:blip r:embed="rId5">
            <a:alphaModFix/>
          </a:blip>
          <a:srcRect t="377" b="367"/>
          <a:stretch/>
        </p:blipFill>
        <p:spPr>
          <a:xfrm>
            <a:off x="6027849" y="4765416"/>
            <a:ext cx="478985" cy="477201"/>
          </a:xfrm>
          <a:prstGeom prst="rect">
            <a:avLst/>
          </a:prstGeom>
          <a:noFill/>
          <a:ln>
            <a:noFill/>
          </a:ln>
        </p:spPr>
      </p:pic>
      <p:pic>
        <p:nvPicPr>
          <p:cNvPr id="276" name="Google Shape;276;p45"/>
          <p:cNvPicPr preferRelativeResize="0"/>
          <p:nvPr/>
        </p:nvPicPr>
        <p:blipFill rotWithShape="1">
          <a:blip r:embed="rId6">
            <a:alphaModFix/>
          </a:blip>
          <a:srcRect l="29434" t="-13000" r="25177" b="-25006"/>
          <a:stretch/>
        </p:blipFill>
        <p:spPr>
          <a:xfrm rot="5400524">
            <a:off x="1346400" y="1814367"/>
            <a:ext cx="2622800" cy="5316000"/>
          </a:xfrm>
          <a:prstGeom prst="round2SameRect">
            <a:avLst>
              <a:gd name="adj1" fmla="val 11281"/>
              <a:gd name="adj2" fmla="val 0"/>
            </a:avLst>
          </a:prstGeom>
          <a:noFill/>
          <a:ln>
            <a:noFill/>
          </a:ln>
        </p:spPr>
      </p:pic>
      <p:pic>
        <p:nvPicPr>
          <p:cNvPr id="277" name="Google Shape;277;p45"/>
          <p:cNvPicPr preferRelativeResize="0"/>
          <p:nvPr/>
        </p:nvPicPr>
        <p:blipFill rotWithShape="1">
          <a:blip r:embed="rId7">
            <a:alphaModFix/>
          </a:blip>
          <a:srcRect/>
          <a:stretch/>
        </p:blipFill>
        <p:spPr>
          <a:xfrm>
            <a:off x="6039503" y="1586794"/>
            <a:ext cx="455600" cy="455573"/>
          </a:xfrm>
          <a:prstGeom prst="rect">
            <a:avLst/>
          </a:prstGeom>
          <a:noFill/>
          <a:ln>
            <a:noFill/>
          </a:ln>
        </p:spPr>
      </p:pic>
      <p:pic>
        <p:nvPicPr>
          <p:cNvPr id="278" name="Google Shape;278;p45"/>
          <p:cNvPicPr preferRelativeResize="0"/>
          <p:nvPr/>
        </p:nvPicPr>
        <p:blipFill rotWithShape="1">
          <a:blip r:embed="rId8">
            <a:alphaModFix/>
          </a:blip>
          <a:srcRect/>
          <a:stretch/>
        </p:blipFill>
        <p:spPr>
          <a:xfrm>
            <a:off x="6027834" y="2112433"/>
            <a:ext cx="478985" cy="477200"/>
          </a:xfrm>
          <a:prstGeom prst="rect">
            <a:avLst/>
          </a:prstGeom>
          <a:noFill/>
          <a:ln>
            <a:noFill/>
          </a:ln>
        </p:spPr>
      </p:pic>
      <p:pic>
        <p:nvPicPr>
          <p:cNvPr id="279" name="Google Shape;279;p45"/>
          <p:cNvPicPr preferRelativeResize="0"/>
          <p:nvPr/>
        </p:nvPicPr>
        <p:blipFill rotWithShape="1">
          <a:blip r:embed="rId9">
            <a:alphaModFix/>
          </a:blip>
          <a:srcRect/>
          <a:stretch/>
        </p:blipFill>
        <p:spPr>
          <a:xfrm>
            <a:off x="6039499" y="2660749"/>
            <a:ext cx="455600" cy="455600"/>
          </a:xfrm>
          <a:prstGeom prst="rect">
            <a:avLst/>
          </a:prstGeom>
          <a:noFill/>
          <a:ln>
            <a:noFill/>
          </a:ln>
        </p:spPr>
      </p:pic>
      <p:pic>
        <p:nvPicPr>
          <p:cNvPr id="280" name="Google Shape;280;p45"/>
          <p:cNvPicPr preferRelativeResize="0"/>
          <p:nvPr/>
        </p:nvPicPr>
        <p:blipFill rotWithShape="1">
          <a:blip r:embed="rId10">
            <a:alphaModFix/>
          </a:blip>
          <a:srcRect/>
          <a:stretch/>
        </p:blipFill>
        <p:spPr>
          <a:xfrm>
            <a:off x="6039535" y="4251077"/>
            <a:ext cx="455600" cy="453891"/>
          </a:xfrm>
          <a:prstGeom prst="rect">
            <a:avLst/>
          </a:prstGeom>
          <a:noFill/>
          <a:ln>
            <a:noFill/>
          </a:ln>
        </p:spPr>
      </p:pic>
      <p:pic>
        <p:nvPicPr>
          <p:cNvPr id="281" name="Google Shape;281;p45"/>
          <p:cNvPicPr preferRelativeResize="0"/>
          <p:nvPr/>
        </p:nvPicPr>
        <p:blipFill rotWithShape="1">
          <a:blip r:embed="rId11">
            <a:alphaModFix/>
          </a:blip>
          <a:srcRect/>
          <a:stretch/>
        </p:blipFill>
        <p:spPr>
          <a:xfrm>
            <a:off x="6039533" y="5303033"/>
            <a:ext cx="479000" cy="480804"/>
          </a:xfrm>
          <a:prstGeom prst="rect">
            <a:avLst/>
          </a:prstGeom>
          <a:noFill/>
          <a:ln>
            <a:noFill/>
          </a:ln>
        </p:spPr>
      </p:pic>
      <p:pic>
        <p:nvPicPr>
          <p:cNvPr id="2" name="Picture 1" descr="A logo with colorful arrows&#10;&#10;Description automatically generated">
            <a:extLst>
              <a:ext uri="{FF2B5EF4-FFF2-40B4-BE49-F238E27FC236}">
                <a16:creationId xmlns:a16="http://schemas.microsoft.com/office/drawing/2014/main" id="{D31420EB-5BAE-533D-45D6-D098FAD5EC7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91124" y="6122894"/>
            <a:ext cx="827019" cy="622487"/>
          </a:xfrm>
          <a:prstGeom prst="rect">
            <a:avLst/>
          </a:prstGeom>
        </p:spPr>
      </p:pic>
      <p:pic>
        <p:nvPicPr>
          <p:cNvPr id="3" name="Picture 4">
            <a:extLst>
              <a:ext uri="{FF2B5EF4-FFF2-40B4-BE49-F238E27FC236}">
                <a16:creationId xmlns:a16="http://schemas.microsoft.com/office/drawing/2014/main" id="{B515BEE5-474A-5628-AD32-7D05E666F8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87322" y="6245404"/>
            <a:ext cx="1339497" cy="40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108</TotalTime>
  <Words>1868</Words>
  <Application>Microsoft Office PowerPoint</Application>
  <PresentationFormat>Widescreen</PresentationFormat>
  <Paragraphs>269</Paragraphs>
  <Slides>19</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Arial Narrow</vt:lpstr>
      <vt:lpstr>Calibri</vt:lpstr>
      <vt:lpstr>Calibri Light</vt:lpstr>
      <vt:lpstr>Courier New</vt:lpstr>
      <vt:lpstr>Helvetica Neue</vt:lpstr>
      <vt:lpstr>Helvetica Neue Light</vt:lpstr>
      <vt:lpstr>Lato Light</vt:lpstr>
      <vt:lpstr>Poppins</vt:lpstr>
      <vt:lpstr>Poppins Medium</vt:lpstr>
      <vt:lpstr>Poppins SemiBold</vt:lpstr>
      <vt:lpstr>Symbol</vt:lpstr>
      <vt:lpstr>Office Theme</vt:lpstr>
      <vt:lpstr>MAGNIFY INTERNSHIP PROGRAM</vt:lpstr>
      <vt:lpstr>PowerPoint Presentation</vt:lpstr>
      <vt:lpstr>PowerPoint Presentation</vt:lpstr>
      <vt:lpstr>PowerPoint Presentation</vt:lpstr>
      <vt:lpstr>There is a better way to bridge education and industry</vt:lpstr>
      <vt:lpstr>Benefits of Business and Industry Engagement</vt:lpstr>
      <vt:lpstr>Benefits for students </vt:lpstr>
      <vt:lpstr>Benefits for employers </vt:lpstr>
      <vt:lpstr>Introducing a  better path forward with YouScience® Employer Spotlight</vt:lpstr>
      <vt:lpstr>How to think about YouScience:</vt:lpstr>
      <vt:lpstr>YouScience offers smart solutions to activate talent pipeline development</vt:lpstr>
      <vt:lpstr>Additional benefits</vt:lpstr>
      <vt:lpstr>Connect with students during  moments that matter</vt:lpstr>
      <vt:lpstr>The Problem: Awareness Gap not a Talent Gap</vt:lpstr>
      <vt:lpstr>Moment that matters 1.0 Exploring their personalized aptitudes</vt:lpstr>
      <vt:lpstr>Moment that matters 2.0 Exploring personalized career matches</vt:lpstr>
      <vt:lpstr>Moment that matters 4.0 Introduce students to interested employers</vt:lpstr>
      <vt:lpstr>For more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MAGNIFY INTERNSHIP PROGRAM</dc:title>
  <dc:creator>Kaitlyn Tyler</dc:creator>
  <cp:lastModifiedBy>Rosie Matthies</cp:lastModifiedBy>
  <cp:revision>4</cp:revision>
  <dcterms:created xsi:type="dcterms:W3CDTF">2023-11-02T17:26:50Z</dcterms:created>
  <dcterms:modified xsi:type="dcterms:W3CDTF">2023-11-06T12:54:50Z</dcterms:modified>
</cp:coreProperties>
</file>