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7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4694"/>
  </p:normalViewPr>
  <p:slideViewPr>
    <p:cSldViewPr snapToGrid="0" snapToObjects="1">
      <p:cViewPr varScale="1">
        <p:scale>
          <a:sx n="81" d="100"/>
          <a:sy n="81" d="100"/>
        </p:scale>
        <p:origin x="74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70973-2FDF-874E-96B5-3D68C5FE9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FBA7EB-B59C-0C4E-8C01-49A0ECD18E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11020E-D96F-3549-B8BA-0D6492E9461F}"/>
              </a:ext>
            </a:extLst>
          </p:cNvPr>
          <p:cNvSpPr>
            <a:spLocks noGrp="1"/>
          </p:cNvSpPr>
          <p:nvPr>
            <p:ph type="dt" sz="half" idx="10"/>
          </p:nvPr>
        </p:nvSpPr>
        <p:spPr/>
        <p:txBody>
          <a:bodyPr/>
          <a:lstStyle/>
          <a:p>
            <a:fld id="{3EA3F8D7-60A2-9F4C-9F44-608683C314BA}" type="datetimeFigureOut">
              <a:rPr lang="en-US" smtClean="0"/>
              <a:t>10/24/2023</a:t>
            </a:fld>
            <a:endParaRPr lang="en-US"/>
          </a:p>
        </p:txBody>
      </p:sp>
      <p:sp>
        <p:nvSpPr>
          <p:cNvPr id="5" name="Footer Placeholder 4">
            <a:extLst>
              <a:ext uri="{FF2B5EF4-FFF2-40B4-BE49-F238E27FC236}">
                <a16:creationId xmlns:a16="http://schemas.microsoft.com/office/drawing/2014/main" id="{DCFEFE53-9D84-C347-9022-B9D8A939E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B5244-EF1F-7045-AE7F-69F24BFD8FDA}"/>
              </a:ext>
            </a:extLst>
          </p:cNvPr>
          <p:cNvSpPr>
            <a:spLocks noGrp="1"/>
          </p:cNvSpPr>
          <p:nvPr>
            <p:ph type="sldNum" sz="quarter" idx="12"/>
          </p:nvPr>
        </p:nvSpPr>
        <p:spPr/>
        <p:txBody>
          <a:bodyPr/>
          <a:lstStyle/>
          <a:p>
            <a:fld id="{5319183B-91C7-7D4E-ABFD-9B1D34914AA2}" type="slidenum">
              <a:rPr lang="en-US" smtClean="0"/>
              <a:t>‹#›</a:t>
            </a:fld>
            <a:endParaRPr lang="en-US"/>
          </a:p>
        </p:txBody>
      </p:sp>
      <p:pic>
        <p:nvPicPr>
          <p:cNvPr id="8" name="Picture 7">
            <a:extLst>
              <a:ext uri="{FF2B5EF4-FFF2-40B4-BE49-F238E27FC236}">
                <a16:creationId xmlns:a16="http://schemas.microsoft.com/office/drawing/2014/main" id="{458C9392-29D4-FE41-B8A6-117AFC5A8FC7}"/>
              </a:ext>
            </a:extLst>
          </p:cNvPr>
          <p:cNvPicPr>
            <a:picLocks noChangeAspect="1"/>
          </p:cNvPicPr>
          <p:nvPr userDrawn="1"/>
        </p:nvPicPr>
        <p:blipFill>
          <a:blip r:embed="rId2"/>
          <a:srcRect/>
          <a:stretch/>
        </p:blipFill>
        <p:spPr>
          <a:xfrm>
            <a:off x="6350" y="0"/>
            <a:ext cx="12179300" cy="6858000"/>
          </a:xfrm>
          <a:prstGeom prst="rect">
            <a:avLst/>
          </a:prstGeom>
        </p:spPr>
      </p:pic>
    </p:spTree>
    <p:extLst>
      <p:ext uri="{BB962C8B-B14F-4D97-AF65-F5344CB8AC3E}">
        <p14:creationId xmlns:p14="http://schemas.microsoft.com/office/powerpoint/2010/main" val="1644002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0158-FF70-DE45-8609-284A78367D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76DF33-08E8-674E-B4CB-C5C5329179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1A9DA-514E-E84B-B5AF-F546AB8AB483}"/>
              </a:ext>
            </a:extLst>
          </p:cNvPr>
          <p:cNvSpPr>
            <a:spLocks noGrp="1"/>
          </p:cNvSpPr>
          <p:nvPr>
            <p:ph type="dt" sz="half" idx="10"/>
          </p:nvPr>
        </p:nvSpPr>
        <p:spPr/>
        <p:txBody>
          <a:bodyPr/>
          <a:lstStyle/>
          <a:p>
            <a:fld id="{3EA3F8D7-60A2-9F4C-9F44-608683C314BA}" type="datetimeFigureOut">
              <a:rPr lang="en-US" smtClean="0"/>
              <a:t>10/24/2023</a:t>
            </a:fld>
            <a:endParaRPr lang="en-US"/>
          </a:p>
        </p:txBody>
      </p:sp>
      <p:sp>
        <p:nvSpPr>
          <p:cNvPr id="5" name="Footer Placeholder 4">
            <a:extLst>
              <a:ext uri="{FF2B5EF4-FFF2-40B4-BE49-F238E27FC236}">
                <a16:creationId xmlns:a16="http://schemas.microsoft.com/office/drawing/2014/main" id="{1151CF7E-99C9-0D48-BD87-AE98B776B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F21F4-C88F-834D-A98A-09183ED189B2}"/>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135355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FA4F33-702C-9847-878B-FD4492E778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3A11B8-17AE-5B4E-8149-0195C318A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BA9A4-14BA-874C-9F9F-8E196DC7D67B}"/>
              </a:ext>
            </a:extLst>
          </p:cNvPr>
          <p:cNvSpPr>
            <a:spLocks noGrp="1"/>
          </p:cNvSpPr>
          <p:nvPr>
            <p:ph type="dt" sz="half" idx="10"/>
          </p:nvPr>
        </p:nvSpPr>
        <p:spPr/>
        <p:txBody>
          <a:bodyPr/>
          <a:lstStyle/>
          <a:p>
            <a:fld id="{3EA3F8D7-60A2-9F4C-9F44-608683C314BA}" type="datetimeFigureOut">
              <a:rPr lang="en-US" smtClean="0"/>
              <a:t>10/24/2023</a:t>
            </a:fld>
            <a:endParaRPr lang="en-US"/>
          </a:p>
        </p:txBody>
      </p:sp>
      <p:sp>
        <p:nvSpPr>
          <p:cNvPr id="5" name="Footer Placeholder 4">
            <a:extLst>
              <a:ext uri="{FF2B5EF4-FFF2-40B4-BE49-F238E27FC236}">
                <a16:creationId xmlns:a16="http://schemas.microsoft.com/office/drawing/2014/main" id="{B65A0585-B95C-2243-B67A-5243C4CA4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390B4-5571-814C-98E4-F5AA28EBA526}"/>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338363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AF8B-8C2F-7441-8B39-5D0D3414DD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0B833C-12A6-B34C-86A6-920B700CB6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6CFCB-50BF-924D-9D79-83566EC92866}"/>
              </a:ext>
            </a:extLst>
          </p:cNvPr>
          <p:cNvSpPr>
            <a:spLocks noGrp="1"/>
          </p:cNvSpPr>
          <p:nvPr>
            <p:ph type="dt" sz="half" idx="10"/>
          </p:nvPr>
        </p:nvSpPr>
        <p:spPr/>
        <p:txBody>
          <a:bodyPr/>
          <a:lstStyle/>
          <a:p>
            <a:fld id="{3EA3F8D7-60A2-9F4C-9F44-608683C314BA}" type="datetimeFigureOut">
              <a:rPr lang="en-US" smtClean="0"/>
              <a:t>10/24/2023</a:t>
            </a:fld>
            <a:endParaRPr lang="en-US"/>
          </a:p>
        </p:txBody>
      </p:sp>
      <p:sp>
        <p:nvSpPr>
          <p:cNvPr id="5" name="Footer Placeholder 4">
            <a:extLst>
              <a:ext uri="{FF2B5EF4-FFF2-40B4-BE49-F238E27FC236}">
                <a16:creationId xmlns:a16="http://schemas.microsoft.com/office/drawing/2014/main" id="{77FA46BE-21F1-5847-B18A-99F8C8BCA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2F3A9-C7E2-494C-B703-CF83CFCB07CA}"/>
              </a:ext>
            </a:extLst>
          </p:cNvPr>
          <p:cNvSpPr>
            <a:spLocks noGrp="1"/>
          </p:cNvSpPr>
          <p:nvPr>
            <p:ph type="sldNum" sz="quarter" idx="12"/>
          </p:nvPr>
        </p:nvSpPr>
        <p:spPr/>
        <p:txBody>
          <a:bodyPr/>
          <a:lstStyle/>
          <a:p>
            <a:fld id="{5319183B-91C7-7D4E-ABFD-9B1D34914AA2}" type="slidenum">
              <a:rPr lang="en-US" smtClean="0"/>
              <a:t>‹#›</a:t>
            </a:fld>
            <a:endParaRPr lang="en-US"/>
          </a:p>
        </p:txBody>
      </p:sp>
      <p:pic>
        <p:nvPicPr>
          <p:cNvPr id="8" name="Picture 7">
            <a:extLst>
              <a:ext uri="{FF2B5EF4-FFF2-40B4-BE49-F238E27FC236}">
                <a16:creationId xmlns:a16="http://schemas.microsoft.com/office/drawing/2014/main" id="{BD7C0275-76B8-E541-BDD0-738286BC6B7C}"/>
              </a:ext>
            </a:extLst>
          </p:cNvPr>
          <p:cNvPicPr>
            <a:picLocks noChangeAspect="1"/>
          </p:cNvPicPr>
          <p:nvPr userDrawn="1"/>
        </p:nvPicPr>
        <p:blipFill>
          <a:blip r:embed="rId2"/>
          <a:srcRect/>
          <a:stretch/>
        </p:blipFill>
        <p:spPr>
          <a:xfrm>
            <a:off x="6350" y="0"/>
            <a:ext cx="12179300" cy="6858000"/>
          </a:xfrm>
          <a:prstGeom prst="rect">
            <a:avLst/>
          </a:prstGeom>
        </p:spPr>
      </p:pic>
    </p:spTree>
    <p:extLst>
      <p:ext uri="{BB962C8B-B14F-4D97-AF65-F5344CB8AC3E}">
        <p14:creationId xmlns:p14="http://schemas.microsoft.com/office/powerpoint/2010/main" val="109641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BF04-1403-8444-A0DE-D20DE7F10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B5FA92-80DB-4546-A744-3801D1BDFE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A1EB66-403B-844D-A8F2-D4154D6FFBC7}"/>
              </a:ext>
            </a:extLst>
          </p:cNvPr>
          <p:cNvSpPr>
            <a:spLocks noGrp="1"/>
          </p:cNvSpPr>
          <p:nvPr>
            <p:ph type="dt" sz="half" idx="10"/>
          </p:nvPr>
        </p:nvSpPr>
        <p:spPr/>
        <p:txBody>
          <a:bodyPr/>
          <a:lstStyle/>
          <a:p>
            <a:fld id="{3EA3F8D7-60A2-9F4C-9F44-608683C314BA}" type="datetimeFigureOut">
              <a:rPr lang="en-US" smtClean="0"/>
              <a:t>10/24/2023</a:t>
            </a:fld>
            <a:endParaRPr lang="en-US"/>
          </a:p>
        </p:txBody>
      </p:sp>
      <p:sp>
        <p:nvSpPr>
          <p:cNvPr id="5" name="Footer Placeholder 4">
            <a:extLst>
              <a:ext uri="{FF2B5EF4-FFF2-40B4-BE49-F238E27FC236}">
                <a16:creationId xmlns:a16="http://schemas.microsoft.com/office/drawing/2014/main" id="{66F7BB2F-2D6D-1649-9059-327847320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939960-F63F-A543-B39E-9748C87D3F3A}"/>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86126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ACC2-9105-9740-82A1-D34B5FF7B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0683C4-7CDA-2740-944C-289FD213DB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CFA29E-BA75-2F43-AF22-265BF22D43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FC0A9-185D-7144-8549-21A8B69CDC80}"/>
              </a:ext>
            </a:extLst>
          </p:cNvPr>
          <p:cNvSpPr>
            <a:spLocks noGrp="1"/>
          </p:cNvSpPr>
          <p:nvPr>
            <p:ph type="dt" sz="half" idx="10"/>
          </p:nvPr>
        </p:nvSpPr>
        <p:spPr/>
        <p:txBody>
          <a:bodyPr/>
          <a:lstStyle/>
          <a:p>
            <a:fld id="{3EA3F8D7-60A2-9F4C-9F44-608683C314BA}" type="datetimeFigureOut">
              <a:rPr lang="en-US" smtClean="0"/>
              <a:t>10/24/2023</a:t>
            </a:fld>
            <a:endParaRPr lang="en-US"/>
          </a:p>
        </p:txBody>
      </p:sp>
      <p:sp>
        <p:nvSpPr>
          <p:cNvPr id="6" name="Footer Placeholder 5">
            <a:extLst>
              <a:ext uri="{FF2B5EF4-FFF2-40B4-BE49-F238E27FC236}">
                <a16:creationId xmlns:a16="http://schemas.microsoft.com/office/drawing/2014/main" id="{DA721815-0291-194C-BFC6-B6A4020AAE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AF2CEA-9883-E940-B1AE-A0996EFEB39E}"/>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102922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37BA-E28D-F847-8F2C-CF72C026CF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BC99F9-40BA-C843-9CBF-C5F7B1067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F9CD0-E741-1449-9C55-DAD8C5D02B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813963-085C-C441-931F-6858EB86FB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AAAED8-DE8D-C340-98F8-DB6CC7019B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7B5C15-E69B-9B45-8810-9BCBE06C5C92}"/>
              </a:ext>
            </a:extLst>
          </p:cNvPr>
          <p:cNvSpPr>
            <a:spLocks noGrp="1"/>
          </p:cNvSpPr>
          <p:nvPr>
            <p:ph type="dt" sz="half" idx="10"/>
          </p:nvPr>
        </p:nvSpPr>
        <p:spPr/>
        <p:txBody>
          <a:bodyPr/>
          <a:lstStyle/>
          <a:p>
            <a:fld id="{3EA3F8D7-60A2-9F4C-9F44-608683C314BA}" type="datetimeFigureOut">
              <a:rPr lang="en-US" smtClean="0"/>
              <a:t>10/24/2023</a:t>
            </a:fld>
            <a:endParaRPr lang="en-US"/>
          </a:p>
        </p:txBody>
      </p:sp>
      <p:sp>
        <p:nvSpPr>
          <p:cNvPr id="8" name="Footer Placeholder 7">
            <a:extLst>
              <a:ext uri="{FF2B5EF4-FFF2-40B4-BE49-F238E27FC236}">
                <a16:creationId xmlns:a16="http://schemas.microsoft.com/office/drawing/2014/main" id="{A11DF2BA-F9E1-6540-A797-9406B0DDCE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AF8A7D-570B-5B46-A674-0B2E36D446E4}"/>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331097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768E-2C1D-EC45-BB08-7E7AD5C3A4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B8570E-605B-A24D-9345-EC9C38E2CF2D}"/>
              </a:ext>
            </a:extLst>
          </p:cNvPr>
          <p:cNvSpPr>
            <a:spLocks noGrp="1"/>
          </p:cNvSpPr>
          <p:nvPr>
            <p:ph type="dt" sz="half" idx="10"/>
          </p:nvPr>
        </p:nvSpPr>
        <p:spPr/>
        <p:txBody>
          <a:bodyPr/>
          <a:lstStyle/>
          <a:p>
            <a:fld id="{3EA3F8D7-60A2-9F4C-9F44-608683C314BA}" type="datetimeFigureOut">
              <a:rPr lang="en-US" smtClean="0"/>
              <a:t>10/24/2023</a:t>
            </a:fld>
            <a:endParaRPr lang="en-US"/>
          </a:p>
        </p:txBody>
      </p:sp>
      <p:sp>
        <p:nvSpPr>
          <p:cNvPr id="4" name="Footer Placeholder 3">
            <a:extLst>
              <a:ext uri="{FF2B5EF4-FFF2-40B4-BE49-F238E27FC236}">
                <a16:creationId xmlns:a16="http://schemas.microsoft.com/office/drawing/2014/main" id="{B3856DC8-6216-8E43-A602-60A1866696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FB2C77-F2AB-474F-B6A4-EF77A38271A7}"/>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17141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CE6D1-9AF9-C446-83C3-4B30D7B7730D}"/>
              </a:ext>
            </a:extLst>
          </p:cNvPr>
          <p:cNvSpPr>
            <a:spLocks noGrp="1"/>
          </p:cNvSpPr>
          <p:nvPr>
            <p:ph type="dt" sz="half" idx="10"/>
          </p:nvPr>
        </p:nvSpPr>
        <p:spPr/>
        <p:txBody>
          <a:bodyPr/>
          <a:lstStyle/>
          <a:p>
            <a:fld id="{3EA3F8D7-60A2-9F4C-9F44-608683C314BA}" type="datetimeFigureOut">
              <a:rPr lang="en-US" smtClean="0"/>
              <a:t>10/24/2023</a:t>
            </a:fld>
            <a:endParaRPr lang="en-US"/>
          </a:p>
        </p:txBody>
      </p:sp>
      <p:sp>
        <p:nvSpPr>
          <p:cNvPr id="3" name="Footer Placeholder 2">
            <a:extLst>
              <a:ext uri="{FF2B5EF4-FFF2-40B4-BE49-F238E27FC236}">
                <a16:creationId xmlns:a16="http://schemas.microsoft.com/office/drawing/2014/main" id="{2157729B-1363-824D-9CCE-364C77D93E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09DDBC-1D27-9E4B-BEAE-E2D7380E709C}"/>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77267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3C01-E55A-9D44-A935-F6E9E06EB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56986E-BE36-5E4E-B279-71E4D1AB5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1D48A1-C27C-C441-BA14-7818DC71E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27D9D0-AFA6-6E4F-9BE1-55F52DF71A6A}"/>
              </a:ext>
            </a:extLst>
          </p:cNvPr>
          <p:cNvSpPr>
            <a:spLocks noGrp="1"/>
          </p:cNvSpPr>
          <p:nvPr>
            <p:ph type="dt" sz="half" idx="10"/>
          </p:nvPr>
        </p:nvSpPr>
        <p:spPr/>
        <p:txBody>
          <a:bodyPr/>
          <a:lstStyle/>
          <a:p>
            <a:fld id="{3EA3F8D7-60A2-9F4C-9F44-608683C314BA}" type="datetimeFigureOut">
              <a:rPr lang="en-US" smtClean="0"/>
              <a:t>10/24/2023</a:t>
            </a:fld>
            <a:endParaRPr lang="en-US"/>
          </a:p>
        </p:txBody>
      </p:sp>
      <p:sp>
        <p:nvSpPr>
          <p:cNvPr id="6" name="Footer Placeholder 5">
            <a:extLst>
              <a:ext uri="{FF2B5EF4-FFF2-40B4-BE49-F238E27FC236}">
                <a16:creationId xmlns:a16="http://schemas.microsoft.com/office/drawing/2014/main" id="{342FE554-4BD7-9143-80E5-BD5B64ED09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629A6-84BD-7043-AF6C-98BC342C1459}"/>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154541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D923-4790-684C-864E-61E02B99D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582EC3-8E61-4647-924D-3D6567A407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D30E43-8146-1C4C-8B70-AB535B270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4A217-263C-0B4A-93BA-BFCC50D3E204}"/>
              </a:ext>
            </a:extLst>
          </p:cNvPr>
          <p:cNvSpPr>
            <a:spLocks noGrp="1"/>
          </p:cNvSpPr>
          <p:nvPr>
            <p:ph type="dt" sz="half" idx="10"/>
          </p:nvPr>
        </p:nvSpPr>
        <p:spPr/>
        <p:txBody>
          <a:bodyPr/>
          <a:lstStyle/>
          <a:p>
            <a:fld id="{3EA3F8D7-60A2-9F4C-9F44-608683C314BA}" type="datetimeFigureOut">
              <a:rPr lang="en-US" smtClean="0"/>
              <a:t>10/24/2023</a:t>
            </a:fld>
            <a:endParaRPr lang="en-US"/>
          </a:p>
        </p:txBody>
      </p:sp>
      <p:sp>
        <p:nvSpPr>
          <p:cNvPr id="6" name="Footer Placeholder 5">
            <a:extLst>
              <a:ext uri="{FF2B5EF4-FFF2-40B4-BE49-F238E27FC236}">
                <a16:creationId xmlns:a16="http://schemas.microsoft.com/office/drawing/2014/main" id="{A705C6B2-3751-E649-B2F4-F860B5D18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346F71-D629-E245-9861-F5221D2B80D2}"/>
              </a:ext>
            </a:extLst>
          </p:cNvPr>
          <p:cNvSpPr>
            <a:spLocks noGrp="1"/>
          </p:cNvSpPr>
          <p:nvPr>
            <p:ph type="sldNum" sz="quarter" idx="12"/>
          </p:nvPr>
        </p:nvSpPr>
        <p:spPr/>
        <p:txBody>
          <a:bodyPr/>
          <a:lstStyle/>
          <a:p>
            <a:fld id="{5319183B-91C7-7D4E-ABFD-9B1D34914AA2}" type="slidenum">
              <a:rPr lang="en-US" smtClean="0"/>
              <a:t>‹#›</a:t>
            </a:fld>
            <a:endParaRPr lang="en-US"/>
          </a:p>
        </p:txBody>
      </p:sp>
    </p:spTree>
    <p:extLst>
      <p:ext uri="{BB962C8B-B14F-4D97-AF65-F5344CB8AC3E}">
        <p14:creationId xmlns:p14="http://schemas.microsoft.com/office/powerpoint/2010/main" val="387038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CBD819-4A81-C54D-B667-783AA44F2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53035D-5C8A-194B-80CE-DCA8BDEE4E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5AAFE-F823-FC4E-A2C3-347CEA4CD2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3F8D7-60A2-9F4C-9F44-608683C314BA}" type="datetimeFigureOut">
              <a:rPr lang="en-US" smtClean="0"/>
              <a:t>10/24/2023</a:t>
            </a:fld>
            <a:endParaRPr lang="en-US"/>
          </a:p>
        </p:txBody>
      </p:sp>
      <p:sp>
        <p:nvSpPr>
          <p:cNvPr id="5" name="Footer Placeholder 4">
            <a:extLst>
              <a:ext uri="{FF2B5EF4-FFF2-40B4-BE49-F238E27FC236}">
                <a16:creationId xmlns:a16="http://schemas.microsoft.com/office/drawing/2014/main" id="{EB847ABD-05DF-6449-8C6F-1F22A721FA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7B8AB1-F4B5-4449-B8B1-1A319C494B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183B-91C7-7D4E-ABFD-9B1D34914AA2}" type="slidenum">
              <a:rPr lang="en-US" smtClean="0"/>
              <a:t>‹#›</a:t>
            </a:fld>
            <a:endParaRPr lang="en-US"/>
          </a:p>
        </p:txBody>
      </p:sp>
      <p:pic>
        <p:nvPicPr>
          <p:cNvPr id="7" name="Picture 6">
            <a:extLst>
              <a:ext uri="{FF2B5EF4-FFF2-40B4-BE49-F238E27FC236}">
                <a16:creationId xmlns:a16="http://schemas.microsoft.com/office/drawing/2014/main" id="{67D3B4D1-A6F1-4BD9-A3B5-7821BB3EC3DD}"/>
              </a:ext>
            </a:extLst>
          </p:cNvPr>
          <p:cNvPicPr>
            <a:picLocks noChangeAspect="1"/>
          </p:cNvPicPr>
          <p:nvPr userDrawn="1"/>
        </p:nvPicPr>
        <p:blipFill>
          <a:blip r:embed="rId13"/>
          <a:srcRect/>
          <a:stretch/>
        </p:blipFill>
        <p:spPr>
          <a:xfrm>
            <a:off x="6350" y="0"/>
            <a:ext cx="12179300" cy="6858000"/>
          </a:xfrm>
          <a:prstGeom prst="rect">
            <a:avLst/>
          </a:prstGeom>
        </p:spPr>
      </p:pic>
      <p:sp>
        <p:nvSpPr>
          <p:cNvPr id="8" name="Rectangle 7">
            <a:extLst>
              <a:ext uri="{FF2B5EF4-FFF2-40B4-BE49-F238E27FC236}">
                <a16:creationId xmlns:a16="http://schemas.microsoft.com/office/drawing/2014/main" id="{2CA02C56-6E14-4176-A75B-F554B30FC504}"/>
              </a:ext>
            </a:extLst>
          </p:cNvPr>
          <p:cNvSpPr/>
          <p:nvPr userDrawn="1"/>
        </p:nvSpPr>
        <p:spPr>
          <a:xfrm>
            <a:off x="325464" y="0"/>
            <a:ext cx="11499743"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20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codes.ohio.gov/orc/4109.0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odes.ohio.gov/orc/4109.0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1F18-DED3-3C4A-A12F-E779B1A04487}"/>
              </a:ext>
            </a:extLst>
          </p:cNvPr>
          <p:cNvSpPr>
            <a:spLocks noGrp="1"/>
          </p:cNvSpPr>
          <p:nvPr>
            <p:ph type="ctrTitle"/>
          </p:nvPr>
        </p:nvSpPr>
        <p:spPr>
          <a:xfrm>
            <a:off x="685800" y="251506"/>
            <a:ext cx="6237515" cy="2387600"/>
          </a:xfrm>
        </p:spPr>
        <p:txBody>
          <a:bodyPr>
            <a:normAutofit fontScale="90000"/>
          </a:bodyPr>
          <a:lstStyle/>
          <a:p>
            <a:r>
              <a:rPr lang="en-US" b="1" dirty="0">
                <a:solidFill>
                  <a:srgbClr val="73A5CC"/>
                </a:solidFill>
              </a:rPr>
              <a:t>Employing Minors and Ohio MMP</a:t>
            </a:r>
          </a:p>
        </p:txBody>
      </p:sp>
      <p:sp>
        <p:nvSpPr>
          <p:cNvPr id="3" name="Subtitle 2">
            <a:extLst>
              <a:ext uri="{FF2B5EF4-FFF2-40B4-BE49-F238E27FC236}">
                <a16:creationId xmlns:a16="http://schemas.microsoft.com/office/drawing/2014/main" id="{D58702CD-23F4-F646-922D-8F5C8F249A93}"/>
              </a:ext>
            </a:extLst>
          </p:cNvPr>
          <p:cNvSpPr>
            <a:spLocks noGrp="1"/>
          </p:cNvSpPr>
          <p:nvPr>
            <p:ph type="subTitle" idx="1"/>
          </p:nvPr>
        </p:nvSpPr>
        <p:spPr>
          <a:xfrm>
            <a:off x="685800" y="3057752"/>
            <a:ext cx="6237515" cy="1655762"/>
          </a:xfrm>
        </p:spPr>
        <p:txBody>
          <a:bodyPr/>
          <a:lstStyle/>
          <a:p>
            <a:r>
              <a:rPr lang="en-US" dirty="0"/>
              <a:t>Stephen Clegg</a:t>
            </a:r>
          </a:p>
          <a:p>
            <a:r>
              <a:rPr lang="en-US"/>
              <a:t>Ohio </a:t>
            </a:r>
            <a:r>
              <a:rPr lang="en-US" dirty="0"/>
              <a:t>Wage and Hour</a:t>
            </a:r>
          </a:p>
        </p:txBody>
      </p:sp>
    </p:spTree>
    <p:extLst>
      <p:ext uri="{BB962C8B-B14F-4D97-AF65-F5344CB8AC3E}">
        <p14:creationId xmlns:p14="http://schemas.microsoft.com/office/powerpoint/2010/main" val="1849275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Requirements of the Manufacturer for MMP Participation</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normAutofit fontScale="92500" lnSpcReduction="20000"/>
          </a:bodyPr>
          <a:lstStyle/>
          <a:p>
            <a:r>
              <a:rPr lang="en-US" b="0" dirty="0"/>
              <a:t>Determine the duration of the minor's employment; </a:t>
            </a:r>
          </a:p>
          <a:p>
            <a:r>
              <a:rPr lang="en-US" b="0" dirty="0"/>
              <a:t>Assign the minor a mentor to provide direct and close supervision while the minor is engaged in any workplace activity; </a:t>
            </a:r>
          </a:p>
          <a:p>
            <a:r>
              <a:rPr lang="en-US" b="0" dirty="0"/>
              <a:t>Provide the minor with specific training, including:</a:t>
            </a:r>
          </a:p>
          <a:p>
            <a:pPr lvl="1"/>
            <a:r>
              <a:rPr lang="en-US" dirty="0"/>
              <a:t>A ten-hour course in general industry safety and health hazard recognition and prevention approved by the occupational safety and health administration of the United States department of labor; </a:t>
            </a:r>
          </a:p>
          <a:p>
            <a:pPr lvl="1"/>
            <a:r>
              <a:rPr lang="en-US" dirty="0"/>
              <a:t>Instructions on how to operate the specific tools the minor will use during the minor's employment; </a:t>
            </a:r>
          </a:p>
          <a:p>
            <a:pPr lvl="1"/>
            <a:r>
              <a:rPr lang="en-US" dirty="0"/>
              <a:t>The general safety and health hazards to which the minor may be exposed at the minor's workplace; </a:t>
            </a:r>
          </a:p>
          <a:p>
            <a:pPr lvl="1"/>
            <a:r>
              <a:rPr lang="en-US" dirty="0"/>
              <a:t>The value of safety and management commitment; </a:t>
            </a:r>
          </a:p>
          <a:p>
            <a:pPr lvl="1"/>
            <a:r>
              <a:rPr lang="en-US" dirty="0"/>
              <a:t>Information on the employer's drug testing policy. </a:t>
            </a:r>
          </a:p>
          <a:p>
            <a:pPr marL="0" indent="0">
              <a:buNone/>
            </a:pPr>
            <a:endParaRPr lang="en-US" dirty="0"/>
          </a:p>
        </p:txBody>
      </p:sp>
    </p:spTree>
    <p:extLst>
      <p:ext uri="{BB962C8B-B14F-4D97-AF65-F5344CB8AC3E}">
        <p14:creationId xmlns:p14="http://schemas.microsoft.com/office/powerpoint/2010/main" val="2484051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Additional Manufacturer Requirements for MMP</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b="0" dirty="0"/>
              <a:t>Encourage the minor to participate in a career-technical education program approved by the department of education if the minor is not participating in a career-technical education program when the minor begins employment; </a:t>
            </a:r>
          </a:p>
          <a:p>
            <a:r>
              <a:rPr lang="en-US" b="0" dirty="0"/>
              <a:t>Comply with all applicable state and federal laws and regulations relating to the employment of minors (work permits, wage agreements, hour restrictions and the payment of the required minimum wage).</a:t>
            </a:r>
          </a:p>
          <a:p>
            <a:pPr marL="0" indent="0">
              <a:buNone/>
            </a:pPr>
            <a:endParaRPr lang="en-US" dirty="0"/>
          </a:p>
        </p:txBody>
      </p:sp>
    </p:spTree>
    <p:extLst>
      <p:ext uri="{BB962C8B-B14F-4D97-AF65-F5344CB8AC3E}">
        <p14:creationId xmlns:p14="http://schemas.microsoft.com/office/powerpoint/2010/main" val="2159046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Additional Manufacturer Requirements for MMP</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normAutofit/>
          </a:bodyPr>
          <a:lstStyle/>
          <a:p>
            <a:pPr lvl="0">
              <a:buClr>
                <a:srgbClr val="86270D"/>
              </a:buClr>
            </a:pPr>
            <a:r>
              <a:rPr lang="en-US" sz="2000" b="0" dirty="0">
                <a:solidFill>
                  <a:prstClr val="black"/>
                </a:solidFill>
              </a:rPr>
              <a:t>A minor who is sixteen or seventeen years of age who is employed by an employer under the mentorship program may work in any manufacturing occupation not denied by law to minors of that age under section </a:t>
            </a:r>
            <a:r>
              <a:rPr lang="en-US" sz="2000" b="0" u="sng" dirty="0">
                <a:solidFill>
                  <a:prstClr val="black"/>
                </a:solidFill>
                <a:hlinkClick r:id="rId2" tooltip="Rules prohibiting employment of minors in hazardous or detrimental occupations">
                  <a:extLst>
                    <a:ext uri="{A12FA001-AC4F-418D-AE19-62706E023703}">
                      <ahyp:hlinkClr xmlns:ahyp="http://schemas.microsoft.com/office/drawing/2018/hyperlinkcolor" val="tx"/>
                    </a:ext>
                  </a:extLst>
                </a:hlinkClick>
              </a:rPr>
              <a:t>4109.05</a:t>
            </a:r>
            <a:r>
              <a:rPr lang="en-US" sz="2000" b="0" dirty="0">
                <a:solidFill>
                  <a:prstClr val="black"/>
                </a:solidFill>
              </a:rPr>
              <a:t> of the Revised Code or rules adopted under that section. </a:t>
            </a:r>
          </a:p>
          <a:p>
            <a:pPr lvl="0">
              <a:buClr>
                <a:srgbClr val="86270D"/>
              </a:buClr>
            </a:pPr>
            <a:r>
              <a:rPr lang="en-US" sz="2000" b="0" dirty="0">
                <a:solidFill>
                  <a:prstClr val="black"/>
                </a:solidFill>
              </a:rPr>
              <a:t>No employer shall do either of the following: </a:t>
            </a:r>
          </a:p>
          <a:p>
            <a:pPr lvl="1">
              <a:buClr>
                <a:srgbClr val="86270D"/>
              </a:buClr>
            </a:pPr>
            <a:r>
              <a:rPr lang="en-US" sz="2000" b="0" dirty="0">
                <a:solidFill>
                  <a:prstClr val="black"/>
                </a:solidFill>
              </a:rPr>
              <a:t>Permit a minor who is sixteen or seventeen years of age to operate a tool minors of that age are permitted to operate pursuant to the rules adopted under division (D) of this section unless the minor is employed by the employer under the mentorship program; </a:t>
            </a:r>
          </a:p>
          <a:p>
            <a:pPr lvl="1">
              <a:buClr>
                <a:srgbClr val="86270D"/>
              </a:buClr>
            </a:pPr>
            <a:r>
              <a:rPr lang="en-US" sz="2000" b="0" dirty="0">
                <a:solidFill>
                  <a:prstClr val="black"/>
                </a:solidFill>
              </a:rPr>
              <a:t>Permit a minor who is sixteen or seventeen years of age who is employed by the employer under the mentorship program to operate a tool prohibited for use by minors of that age pursuant to the "Fair Labor Standards Act of 1938," 29 U.S.C. 201, et seq., and section </a:t>
            </a:r>
            <a:r>
              <a:rPr lang="en-US" sz="2000" b="0" dirty="0">
                <a:solidFill>
                  <a:prstClr val="black"/>
                </a:solidFill>
                <a:hlinkClick r:id="rId2" tooltip="Rules prohibiting employment of minors in hazardous or detrimental occupations">
                  <a:extLst>
                    <a:ext uri="{A12FA001-AC4F-418D-AE19-62706E023703}">
                      <ahyp:hlinkClr xmlns:ahyp="http://schemas.microsoft.com/office/drawing/2018/hyperlinkcolor" val="tx"/>
                    </a:ext>
                  </a:extLst>
                </a:hlinkClick>
              </a:rPr>
              <a:t>4109.05</a:t>
            </a:r>
            <a:r>
              <a:rPr lang="en-US" sz="2000" b="0" dirty="0">
                <a:solidFill>
                  <a:prstClr val="black"/>
                </a:solidFill>
              </a:rPr>
              <a:t> of the Revised Code or rules adopted under that section. </a:t>
            </a:r>
          </a:p>
        </p:txBody>
      </p:sp>
    </p:spTree>
    <p:extLst>
      <p:ext uri="{BB962C8B-B14F-4D97-AF65-F5344CB8AC3E}">
        <p14:creationId xmlns:p14="http://schemas.microsoft.com/office/powerpoint/2010/main" val="101710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Record Keeping Requirements for MMP Participation </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b="0" dirty="0"/>
              <a:t>Employers shall maintain records sufficient to document the satisfaction of all criteria established by section 4109.22 of the O.R.C.</a:t>
            </a:r>
          </a:p>
          <a:p>
            <a:r>
              <a:rPr lang="en-US" b="0" dirty="0"/>
              <a:t>Documents shall be maintained by the employer for no less than two years following the employment of the minor or after the minor turns 18, whichever is later.</a:t>
            </a:r>
          </a:p>
          <a:p>
            <a:r>
              <a:rPr lang="en-US" b="0" dirty="0"/>
              <a:t>Employers shall make the documents available to the director of commerce or the Director’s designee upon request.</a:t>
            </a:r>
          </a:p>
          <a:p>
            <a:pPr marL="0" indent="0">
              <a:buNone/>
            </a:pPr>
            <a:endParaRPr lang="en-US" dirty="0"/>
          </a:p>
        </p:txBody>
      </p:sp>
    </p:spTree>
    <p:extLst>
      <p:ext uri="{BB962C8B-B14F-4D97-AF65-F5344CB8AC3E}">
        <p14:creationId xmlns:p14="http://schemas.microsoft.com/office/powerpoint/2010/main" val="395746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Permitted Tools for Minors Participating in MMP</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normAutofit fontScale="85000" lnSpcReduction="20000"/>
          </a:bodyPr>
          <a:lstStyle/>
          <a:p>
            <a:r>
              <a:rPr lang="en-US" sz="2800" b="0" dirty="0"/>
              <a:t>The following </a:t>
            </a:r>
            <a:r>
              <a:rPr lang="en-US" sz="2800" b="0" u="sng" dirty="0"/>
              <a:t>general</a:t>
            </a:r>
            <a:r>
              <a:rPr lang="en-US" sz="2800" b="0" dirty="0"/>
              <a:t> tools may be used by any minors sixteen or seventeen years of age only if they are participants in the manufacturing mentorship program </a:t>
            </a:r>
          </a:p>
          <a:p>
            <a:r>
              <a:rPr lang="en-US" sz="2800" b="0" dirty="0"/>
              <a:t>Pipe and bolt threading machine; </a:t>
            </a:r>
          </a:p>
          <a:p>
            <a:r>
              <a:rPr lang="en-US" sz="2800" b="0" dirty="0"/>
              <a:t>Pipe nipple and automatic pipe nipple machines; </a:t>
            </a:r>
          </a:p>
          <a:p>
            <a:r>
              <a:rPr lang="en-US" sz="2800" b="0" dirty="0"/>
              <a:t>Certain electric carts used as a means of transportation in large industrial plants and at railroad stations, as long as they are not driven on public roads; </a:t>
            </a:r>
          </a:p>
          <a:p>
            <a:r>
              <a:rPr lang="en-US" sz="2800" b="0" dirty="0"/>
              <a:t>Riding mowers or golf carts in a warehouse setting, as long as they are not driven on public roads; </a:t>
            </a:r>
          </a:p>
          <a:p>
            <a:r>
              <a:rPr lang="en-US" sz="2800" b="0" dirty="0"/>
              <a:t>Powered contour measuring instruments; </a:t>
            </a:r>
          </a:p>
          <a:p>
            <a:r>
              <a:rPr lang="en-US" sz="2800" b="0" dirty="0"/>
              <a:t>Multi-axis type robotic equipment; </a:t>
            </a:r>
          </a:p>
          <a:p>
            <a:pPr marL="0" indent="0">
              <a:buNone/>
            </a:pPr>
            <a:endParaRPr lang="en-US" dirty="0"/>
          </a:p>
        </p:txBody>
      </p:sp>
    </p:spTree>
    <p:extLst>
      <p:ext uri="{BB962C8B-B14F-4D97-AF65-F5344CB8AC3E}">
        <p14:creationId xmlns:p14="http://schemas.microsoft.com/office/powerpoint/2010/main" val="2253891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Permitted Tools for Minors Participating in MMP</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normAutofit fontScale="85000" lnSpcReduction="20000"/>
          </a:bodyPr>
          <a:lstStyle/>
          <a:p>
            <a:r>
              <a:rPr lang="en-US" sz="2900" b="0" dirty="0"/>
              <a:t>The following </a:t>
            </a:r>
            <a:r>
              <a:rPr lang="en-US" sz="2900" b="0" u="sng" dirty="0"/>
              <a:t>conditional use </a:t>
            </a:r>
            <a:r>
              <a:rPr lang="en-US" sz="2900" b="0" dirty="0"/>
              <a:t>tools may be used by any minors sixteen or seventeen years of age only if they are participants in the manufacturing mentorship program: </a:t>
            </a:r>
          </a:p>
          <a:p>
            <a:pPr lvl="1"/>
            <a:r>
              <a:rPr lang="en-US" b="0" dirty="0"/>
              <a:t>Welding tools only while under direct supervision; </a:t>
            </a:r>
          </a:p>
          <a:p>
            <a:pPr lvl="1"/>
            <a:r>
              <a:rPr lang="en-US" b="0" dirty="0"/>
              <a:t>Waterjet cutting machines with devices for fully automatic feeding and ejection and with a fixed guard that prevents operators or helpers from placing any part of their bodies in the point-of-operation area; </a:t>
            </a:r>
          </a:p>
          <a:p>
            <a:pPr lvl="1"/>
            <a:r>
              <a:rPr lang="en-US" b="0" dirty="0"/>
              <a:t>Computer numerical control (CNC) machines while under direct supervision; </a:t>
            </a:r>
          </a:p>
          <a:p>
            <a:pPr lvl="1"/>
            <a:r>
              <a:rPr lang="en-US" b="0" dirty="0"/>
              <a:t>Production press machines that are not already listed as a specific prohibition or exception in Chapter 4101:9-2 of the Administrative Code, so long as those devices include fully automatic feeding and ejection and a fixed guard that prevents operators or helpers from placing any part of their bodies in the point-of-operation area; </a:t>
            </a:r>
          </a:p>
          <a:p>
            <a:pPr lvl="1"/>
            <a:r>
              <a:rPr lang="en-US" b="0" dirty="0"/>
              <a:t>Plastics molding machines when fitted with the proper guarding and are not manually fed; </a:t>
            </a:r>
          </a:p>
          <a:p>
            <a:pPr lvl="1"/>
            <a:r>
              <a:rPr lang="en-US" b="0" dirty="0"/>
              <a:t>Plastics extruders while under direct supervision; </a:t>
            </a:r>
          </a:p>
          <a:p>
            <a:pPr lvl="1"/>
            <a:r>
              <a:rPr lang="en-US" b="0" dirty="0"/>
              <a:t>Soldering irons while under direct supervision; </a:t>
            </a:r>
          </a:p>
          <a:p>
            <a:endParaRPr lang="en-US" dirty="0"/>
          </a:p>
        </p:txBody>
      </p:sp>
    </p:spTree>
    <p:extLst>
      <p:ext uri="{BB962C8B-B14F-4D97-AF65-F5344CB8AC3E}">
        <p14:creationId xmlns:p14="http://schemas.microsoft.com/office/powerpoint/2010/main" val="368128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Permitted Tools for Minors Participating in MMP</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noAutofit/>
          </a:bodyPr>
          <a:lstStyle/>
          <a:p>
            <a:r>
              <a:rPr lang="en-US" sz="1800" b="0" dirty="0"/>
              <a:t>The following </a:t>
            </a:r>
            <a:r>
              <a:rPr lang="en-US" sz="1800" b="0" u="sng" dirty="0"/>
              <a:t>restricted use</a:t>
            </a:r>
            <a:r>
              <a:rPr lang="en-US" sz="1800" b="0" dirty="0"/>
              <a:t> tools may be used by any minors sixteen or seventeen years of age only if they are participants in the manufacturing mentorship program </a:t>
            </a:r>
          </a:p>
          <a:p>
            <a:r>
              <a:rPr lang="en-US" sz="1800" b="0" dirty="0"/>
              <a:t>Certain tools that require the placing of material on a moving chain or in a hopper or slide for automatic feeding, such as: </a:t>
            </a:r>
          </a:p>
          <a:p>
            <a:pPr lvl="1"/>
            <a:r>
              <a:rPr lang="en-US" sz="1800" b="0" dirty="0"/>
              <a:t>Band resaw only when it incorporates the use of a chain feed and there is no direct interaction with the tool; </a:t>
            </a:r>
          </a:p>
          <a:p>
            <a:pPr lvl="1"/>
            <a:r>
              <a:rPr lang="en-US" sz="1800" b="0" dirty="0"/>
              <a:t>Automatic nailing machine only when it incorporates the use of a hopper, belt, or chain feed, and there is no direct interaction with the tool; </a:t>
            </a:r>
          </a:p>
          <a:p>
            <a:r>
              <a:rPr lang="en-US" sz="1800" b="0" dirty="0"/>
              <a:t>Automatic wire-stitching machines only when it incorporates the use of a hopper or chain feed and there is no direct interaction with the tool; </a:t>
            </a:r>
          </a:p>
          <a:p>
            <a:r>
              <a:rPr lang="en-US" sz="1800" b="0" dirty="0"/>
              <a:t>Tools designed for carrying or moving nonhazardous material from one machine to another (hike-a-way). </a:t>
            </a:r>
          </a:p>
          <a:p>
            <a:r>
              <a:rPr lang="en-US" sz="1800" b="0" dirty="0"/>
              <a:t>Miscellaneous tools that are permitted under the Fair Labor Standards Act and are not specifically prohibited by section </a:t>
            </a:r>
            <a:r>
              <a:rPr lang="en-US" sz="1800" b="0" dirty="0">
                <a:hlinkClick r:id="rId2"/>
              </a:rPr>
              <a:t>4109.05</a:t>
            </a:r>
            <a:r>
              <a:rPr lang="en-US" sz="1800" b="0" dirty="0"/>
              <a:t> of the Revised Code or the rules adopted thereunder.</a:t>
            </a:r>
          </a:p>
        </p:txBody>
      </p:sp>
    </p:spTree>
    <p:extLst>
      <p:ext uri="{BB962C8B-B14F-4D97-AF65-F5344CB8AC3E}">
        <p14:creationId xmlns:p14="http://schemas.microsoft.com/office/powerpoint/2010/main" val="591454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lstStyle/>
          <a:p>
            <a:r>
              <a:rPr lang="en-US" dirty="0"/>
              <a:t>Thank You</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normAutofit lnSpcReduction="10000"/>
          </a:bodyPr>
          <a:lstStyle/>
          <a:p>
            <a:pPr lvl="1" algn="ctr">
              <a:lnSpc>
                <a:spcPct val="80000"/>
              </a:lnSpc>
              <a:buNone/>
            </a:pPr>
            <a:r>
              <a:rPr lang="en-US" altLang="en-US" sz="3200" dirty="0">
                <a:latin typeface="Arial" panose="020B0604020202020204" pitchFamily="34" charset="0"/>
                <a:cs typeface="Arial" panose="020B0604020202020204" pitchFamily="34" charset="0"/>
              </a:rPr>
              <a:t>Contact Information</a:t>
            </a:r>
          </a:p>
          <a:p>
            <a:pPr lvl="1" algn="ctr">
              <a:lnSpc>
                <a:spcPct val="80000"/>
              </a:lnSpc>
              <a:buNone/>
            </a:pPr>
            <a:endParaRPr lang="en-US" altLang="en-US" sz="3200" dirty="0">
              <a:latin typeface="Arial" panose="020B0604020202020204" pitchFamily="34" charset="0"/>
              <a:cs typeface="Arial" panose="020B0604020202020204" pitchFamily="34" charset="0"/>
            </a:endParaRPr>
          </a:p>
          <a:p>
            <a:pPr lvl="1" algn="ctr">
              <a:lnSpc>
                <a:spcPct val="80000"/>
              </a:lnSpc>
              <a:buNone/>
            </a:pPr>
            <a:r>
              <a:rPr lang="en-US" altLang="en-US" dirty="0">
                <a:latin typeface="Arial" panose="020B0604020202020204" pitchFamily="34" charset="0"/>
                <a:cs typeface="Arial" panose="020B0604020202020204" pitchFamily="34" charset="0"/>
              </a:rPr>
              <a:t>Stephen Clegg</a:t>
            </a:r>
          </a:p>
          <a:p>
            <a:pPr lvl="1" algn="ctr">
              <a:lnSpc>
                <a:spcPct val="80000"/>
              </a:lnSpc>
              <a:buNone/>
            </a:pPr>
            <a:r>
              <a:rPr lang="en-US" altLang="en-US" dirty="0">
                <a:latin typeface="Arial" panose="020B0604020202020204" pitchFamily="34" charset="0"/>
                <a:cs typeface="Arial" panose="020B0604020202020204" pitchFamily="34" charset="0"/>
              </a:rPr>
              <a:t>Bureau Chief, Bureau of Wage &amp; Hour Administration</a:t>
            </a:r>
          </a:p>
          <a:p>
            <a:pPr lvl="1" algn="ctr">
              <a:lnSpc>
                <a:spcPct val="80000"/>
              </a:lnSpc>
              <a:buNone/>
            </a:pPr>
            <a:endParaRPr lang="en-US" altLang="en-US" dirty="0">
              <a:latin typeface="Arial" panose="020B0604020202020204" pitchFamily="34" charset="0"/>
              <a:cs typeface="Arial" panose="020B0604020202020204" pitchFamily="34" charset="0"/>
            </a:endParaRPr>
          </a:p>
          <a:p>
            <a:pPr lvl="1" algn="ctr">
              <a:lnSpc>
                <a:spcPct val="80000"/>
              </a:lnSpc>
              <a:buNone/>
            </a:pPr>
            <a:r>
              <a:rPr lang="en-US" altLang="en-US" dirty="0">
                <a:latin typeface="Arial" panose="020B0604020202020204" pitchFamily="34" charset="0"/>
                <a:cs typeface="Arial" panose="020B0604020202020204" pitchFamily="34" charset="0"/>
              </a:rPr>
              <a:t>Ohio Department of Commerce</a:t>
            </a:r>
          </a:p>
          <a:p>
            <a:pPr lvl="1" algn="ctr">
              <a:lnSpc>
                <a:spcPct val="80000"/>
              </a:lnSpc>
              <a:buNone/>
            </a:pPr>
            <a:r>
              <a:rPr lang="en-US" altLang="en-US" dirty="0">
                <a:latin typeface="Arial" panose="020B0604020202020204" pitchFamily="34" charset="0"/>
                <a:cs typeface="Arial" panose="020B0604020202020204" pitchFamily="34" charset="0"/>
              </a:rPr>
              <a:t>Bureau of Wage and Hour</a:t>
            </a:r>
          </a:p>
          <a:p>
            <a:pPr lvl="1" algn="ctr">
              <a:lnSpc>
                <a:spcPct val="80000"/>
              </a:lnSpc>
              <a:buNone/>
            </a:pPr>
            <a:r>
              <a:rPr lang="en-US" altLang="en-US" dirty="0">
                <a:latin typeface="Arial" panose="020B0604020202020204" pitchFamily="34" charset="0"/>
                <a:cs typeface="Arial" panose="020B0604020202020204" pitchFamily="34" charset="0"/>
              </a:rPr>
              <a:t>P.O. Box 4009</a:t>
            </a:r>
          </a:p>
          <a:p>
            <a:pPr lvl="1" algn="ctr">
              <a:lnSpc>
                <a:spcPct val="80000"/>
              </a:lnSpc>
              <a:buNone/>
            </a:pPr>
            <a:r>
              <a:rPr lang="en-US" altLang="en-US" dirty="0">
                <a:latin typeface="Arial" panose="020B0604020202020204" pitchFamily="34" charset="0"/>
                <a:cs typeface="Arial" panose="020B0604020202020204" pitchFamily="34" charset="0"/>
              </a:rPr>
              <a:t>6606 Tussing Road </a:t>
            </a:r>
          </a:p>
          <a:p>
            <a:pPr lvl="1" algn="ctr">
              <a:lnSpc>
                <a:spcPct val="80000"/>
              </a:lnSpc>
              <a:buNone/>
            </a:pPr>
            <a:r>
              <a:rPr lang="en-US" altLang="en-US" dirty="0">
                <a:latin typeface="Arial" panose="020B0604020202020204" pitchFamily="34" charset="0"/>
                <a:cs typeface="Arial" panose="020B0604020202020204" pitchFamily="34" charset="0"/>
              </a:rPr>
              <a:t>Reynoldsburg, Ohio 43068-9009</a:t>
            </a:r>
          </a:p>
          <a:p>
            <a:pPr lvl="1" algn="ctr">
              <a:lnSpc>
                <a:spcPct val="80000"/>
              </a:lnSpc>
              <a:buNone/>
            </a:pPr>
            <a:r>
              <a:rPr lang="en-US" altLang="en-US" dirty="0">
                <a:latin typeface="Arial" panose="020B0604020202020204" pitchFamily="34" charset="0"/>
                <a:cs typeface="Arial" panose="020B0604020202020204" pitchFamily="34" charset="0"/>
              </a:rPr>
              <a:t>614-644-2239</a:t>
            </a:r>
          </a:p>
          <a:p>
            <a:pPr lvl="1" algn="ctr">
              <a:lnSpc>
                <a:spcPct val="80000"/>
              </a:lnSpc>
              <a:buNone/>
            </a:pPr>
            <a:r>
              <a:rPr lang="en-US" altLang="en-US" dirty="0">
                <a:latin typeface="Arial" panose="020B0604020202020204" pitchFamily="34" charset="0"/>
                <a:cs typeface="Arial" panose="020B0604020202020204" pitchFamily="34" charset="0"/>
              </a:rPr>
              <a:t>Stephen.clegg@com.ohio.gov</a:t>
            </a:r>
          </a:p>
          <a:p>
            <a:endParaRPr lang="en-US" dirty="0"/>
          </a:p>
        </p:txBody>
      </p:sp>
    </p:spTree>
    <p:extLst>
      <p:ext uri="{BB962C8B-B14F-4D97-AF65-F5344CB8AC3E}">
        <p14:creationId xmlns:p14="http://schemas.microsoft.com/office/powerpoint/2010/main" val="399074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lstStyle/>
          <a:p>
            <a:r>
              <a:rPr lang="en-US" altLang="en-US" dirty="0">
                <a:latin typeface="Arial" panose="020B0604020202020204" pitchFamily="34" charset="0"/>
                <a:cs typeface="Arial" panose="020B0604020202020204" pitchFamily="34" charset="0"/>
              </a:rPr>
              <a:t>Employing Minors</a:t>
            </a:r>
            <a:endParaRPr lang="en-US" dirty="0"/>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altLang="en-US" sz="2800" b="0" dirty="0"/>
              <a:t>Records Keeping Requirements</a:t>
            </a:r>
          </a:p>
          <a:p>
            <a:r>
              <a:rPr lang="en-US" altLang="en-US" sz="2800" b="0" dirty="0"/>
              <a:t>Exempted Minors</a:t>
            </a:r>
          </a:p>
          <a:p>
            <a:r>
              <a:rPr lang="en-US" altLang="en-US" sz="2800" b="0" dirty="0"/>
              <a:t>Hour Restrictions</a:t>
            </a:r>
          </a:p>
          <a:p>
            <a:r>
              <a:rPr lang="en-US" altLang="en-US" sz="2800" b="0" dirty="0"/>
              <a:t>Prohibited Occupations </a:t>
            </a:r>
          </a:p>
          <a:p>
            <a:r>
              <a:rPr lang="en-US" altLang="en-US" sz="2800" b="0" dirty="0"/>
              <a:t>Manufacturing Mentorship Program</a:t>
            </a:r>
          </a:p>
          <a:p>
            <a:pPr marL="0" indent="0">
              <a:buNone/>
            </a:pPr>
            <a:endParaRPr lang="en-US" dirty="0"/>
          </a:p>
        </p:txBody>
      </p:sp>
    </p:spTree>
    <p:extLst>
      <p:ext uri="{BB962C8B-B14F-4D97-AF65-F5344CB8AC3E}">
        <p14:creationId xmlns:p14="http://schemas.microsoft.com/office/powerpoint/2010/main" val="3332431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altLang="en-US" dirty="0">
                <a:latin typeface="Arial" panose="020B0604020202020204" pitchFamily="34" charset="0"/>
                <a:cs typeface="Arial" panose="020B0604020202020204" pitchFamily="34" charset="0"/>
              </a:rPr>
              <a:t>Employer Minor Record Keeping Requirements</a:t>
            </a:r>
            <a:endParaRPr lang="en-US" dirty="0"/>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altLang="en-US" sz="2400" b="0" dirty="0">
                <a:latin typeface="Arial" panose="020B0604020202020204" pitchFamily="34" charset="0"/>
                <a:cs typeface="Arial" panose="020B0604020202020204" pitchFamily="34" charset="0"/>
              </a:rPr>
              <a:t>In Addition to Records for All Employees an Employer Must keep the following records pertaining to Minors:</a:t>
            </a:r>
          </a:p>
          <a:p>
            <a:pPr lvl="1"/>
            <a:r>
              <a:rPr lang="en-US" altLang="en-US" dirty="0">
                <a:latin typeface="Arial" panose="020B0604020202020204" pitchFamily="34" charset="0"/>
                <a:cs typeface="Arial" panose="020B0604020202020204" pitchFamily="34" charset="0"/>
              </a:rPr>
              <a:t>Work Permit</a:t>
            </a:r>
          </a:p>
          <a:p>
            <a:pPr lvl="2"/>
            <a:r>
              <a:rPr lang="en-US" altLang="en-US" dirty="0">
                <a:latin typeface="Arial" panose="020B0604020202020204" pitchFamily="34" charset="0"/>
                <a:cs typeface="Arial" panose="020B0604020202020204" pitchFamily="34" charset="0"/>
              </a:rPr>
              <a:t>Obtained through the Local School District</a:t>
            </a:r>
          </a:p>
          <a:p>
            <a:pPr lvl="1"/>
            <a:r>
              <a:rPr lang="en-US" altLang="en-US" dirty="0">
                <a:latin typeface="Arial" panose="020B0604020202020204" pitchFamily="34" charset="0"/>
                <a:cs typeface="Arial" panose="020B0604020202020204" pitchFamily="34" charset="0"/>
              </a:rPr>
              <a:t>Wage Agreement</a:t>
            </a:r>
          </a:p>
          <a:p>
            <a:pPr lvl="2"/>
            <a:r>
              <a:rPr lang="en-US" altLang="en-US" dirty="0">
                <a:latin typeface="Arial" panose="020B0604020202020204" pitchFamily="34" charset="0"/>
                <a:cs typeface="Arial" panose="020B0604020202020204" pitchFamily="34" charset="0"/>
              </a:rPr>
              <a:t>Listing the Wages to be Paid to the Minor</a:t>
            </a:r>
          </a:p>
          <a:p>
            <a:pPr lvl="1"/>
            <a:r>
              <a:rPr lang="en-US" altLang="en-US" sz="2400" dirty="0">
                <a:latin typeface="Arial" panose="020B0604020202020204" pitchFamily="34" charset="0"/>
                <a:cs typeface="Arial" panose="020B0604020202020204" pitchFamily="34" charset="0"/>
              </a:rPr>
              <a:t>Record of Breaks</a:t>
            </a:r>
          </a:p>
          <a:p>
            <a:pPr lvl="2"/>
            <a:r>
              <a:rPr lang="en-US" altLang="en-US" dirty="0">
                <a:latin typeface="Arial" panose="020B0604020202020204" pitchFamily="34" charset="0"/>
                <a:cs typeface="Arial" panose="020B0604020202020204" pitchFamily="34" charset="0"/>
              </a:rPr>
              <a:t>Showing the Starting and Stopping Time</a:t>
            </a:r>
          </a:p>
          <a:p>
            <a:pPr lvl="1"/>
            <a:r>
              <a:rPr lang="en-US" altLang="en-US" sz="2400" dirty="0">
                <a:latin typeface="Arial" panose="020B0604020202020204" pitchFamily="34" charset="0"/>
                <a:cs typeface="Arial" panose="020B0604020202020204" pitchFamily="34" charset="0"/>
              </a:rPr>
              <a:t>List of Minor Employed in a conspicuous place</a:t>
            </a:r>
          </a:p>
          <a:p>
            <a:pPr lvl="1"/>
            <a:r>
              <a:rPr lang="en-US" altLang="en-US" sz="2400" dirty="0">
                <a:latin typeface="Arial" panose="020B0604020202020204" pitchFamily="34" charset="0"/>
                <a:cs typeface="Arial" panose="020B0604020202020204" pitchFamily="34" charset="0"/>
              </a:rPr>
              <a:t>Minor Labor Law Poster</a:t>
            </a:r>
            <a:endParaRPr lang="en-US" alt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43345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lstStyle/>
          <a:p>
            <a:r>
              <a:rPr lang="en-US" altLang="en-US" dirty="0">
                <a:latin typeface="Arial" panose="020B0604020202020204" pitchFamily="34" charset="0"/>
                <a:cs typeface="Arial" panose="020B0604020202020204" pitchFamily="34" charset="0"/>
              </a:rPr>
              <a:t>Minors Exempt from Minor Labor Law </a:t>
            </a:r>
            <a:endParaRPr lang="en-US" dirty="0"/>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pPr>
              <a:defRPr/>
            </a:pPr>
            <a:r>
              <a:rPr lang="en-US" altLang="en-US" sz="2800" b="0" dirty="0">
                <a:latin typeface="Arial" panose="020B0604020202020204" pitchFamily="34" charset="0"/>
                <a:cs typeface="Arial" panose="020B0604020202020204" pitchFamily="34" charset="0"/>
              </a:rPr>
              <a:t>Students participating in a vocational program approved by ODE</a:t>
            </a:r>
          </a:p>
          <a:p>
            <a:pPr>
              <a:defRPr/>
            </a:pPr>
            <a:r>
              <a:rPr lang="en-US" altLang="en-US" sz="2800" b="0" dirty="0">
                <a:latin typeface="Arial" panose="020B0604020202020204" pitchFamily="34" charset="0"/>
                <a:cs typeface="Arial" panose="020B0604020202020204" pitchFamily="34" charset="0"/>
              </a:rPr>
              <a:t>Students working in training department of any school	</a:t>
            </a:r>
          </a:p>
          <a:p>
            <a:pPr>
              <a:defRPr/>
            </a:pPr>
            <a:r>
              <a:rPr lang="en-US" altLang="en-US" sz="2800" b="0" dirty="0">
                <a:latin typeface="Arial" panose="020B0604020202020204" pitchFamily="34" charset="0"/>
                <a:cs typeface="Arial" panose="020B0604020202020204" pitchFamily="34" charset="0"/>
              </a:rPr>
              <a:t>Minors participating in a play, pageant, or concert</a:t>
            </a:r>
          </a:p>
          <a:p>
            <a:pPr>
              <a:defRPr/>
            </a:pPr>
            <a:r>
              <a:rPr lang="en-US" altLang="en-US" sz="2800" b="0" dirty="0">
                <a:latin typeface="Arial" panose="020B0604020202020204" pitchFamily="34" charset="0"/>
                <a:cs typeface="Arial" panose="020B0604020202020204" pitchFamily="34" charset="0"/>
              </a:rPr>
              <a:t>Participation without remuneration of a minor and with the consent of the parent or guardian in a performance given by a church, school or academy</a:t>
            </a:r>
          </a:p>
          <a:p>
            <a:pPr>
              <a:defRPr/>
            </a:pPr>
            <a:r>
              <a:rPr lang="en-US" altLang="en-US" sz="2800" b="0" dirty="0">
                <a:latin typeface="Arial" panose="020B0604020202020204" pitchFamily="34" charset="0"/>
                <a:cs typeface="Arial" panose="020B0604020202020204" pitchFamily="34" charset="0"/>
              </a:rPr>
              <a:t>Minors employed by their parents in occupations other than those prohibited</a:t>
            </a:r>
          </a:p>
          <a:p>
            <a:pPr marL="0" indent="0">
              <a:buNone/>
            </a:pPr>
            <a:endParaRPr lang="en-US" dirty="0"/>
          </a:p>
        </p:txBody>
      </p:sp>
    </p:spTree>
    <p:extLst>
      <p:ext uri="{BB962C8B-B14F-4D97-AF65-F5344CB8AC3E}">
        <p14:creationId xmlns:p14="http://schemas.microsoft.com/office/powerpoint/2010/main" val="272687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altLang="en-US" dirty="0">
                <a:latin typeface="Arial" panose="020B0604020202020204" pitchFamily="34" charset="0"/>
                <a:cs typeface="Arial" panose="020B0604020202020204" pitchFamily="34" charset="0"/>
              </a:rPr>
              <a:t>Minors Exempt from Minor Labor Law (cont.) </a:t>
            </a:r>
            <a:endParaRPr lang="en-US" dirty="0"/>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altLang="en-US" sz="2800" b="0" dirty="0">
                <a:latin typeface="Arial" panose="020B0604020202020204" pitchFamily="34" charset="0"/>
                <a:cs typeface="Arial" panose="020B0604020202020204" pitchFamily="34" charset="0"/>
              </a:rPr>
              <a:t>Minors engaged in the delivery of newspapers to consumers</a:t>
            </a:r>
          </a:p>
          <a:p>
            <a:r>
              <a:rPr lang="en-US" altLang="en-US" sz="2800" b="0" dirty="0">
                <a:latin typeface="Arial" panose="020B0604020202020204" pitchFamily="34" charset="0"/>
                <a:cs typeface="Arial" panose="020B0604020202020204" pitchFamily="34" charset="0"/>
              </a:rPr>
              <a:t>Minors who have received a high school diploma</a:t>
            </a:r>
          </a:p>
          <a:p>
            <a:r>
              <a:rPr lang="en-US" altLang="en-US" sz="2800" b="0" dirty="0">
                <a:latin typeface="Arial" panose="020B0604020202020204" pitchFamily="34" charset="0"/>
                <a:cs typeface="Arial" panose="020B0604020202020204" pitchFamily="34" charset="0"/>
              </a:rPr>
              <a:t>Minors who are currently heads of households or parents contributing to the support of their children</a:t>
            </a:r>
          </a:p>
          <a:p>
            <a:r>
              <a:rPr lang="en-US" altLang="en-US" sz="2800" b="0" dirty="0">
                <a:latin typeface="Arial" panose="020B0604020202020204" pitchFamily="34" charset="0"/>
                <a:cs typeface="Arial" panose="020B0604020202020204" pitchFamily="34" charset="0"/>
              </a:rPr>
              <a:t>Minor engaged in lawn mowing and snow shoveling</a:t>
            </a:r>
          </a:p>
          <a:p>
            <a:r>
              <a:rPr lang="en-US" altLang="en-US" sz="2800" b="0" dirty="0">
                <a:latin typeface="Arial" panose="020B0604020202020204" pitchFamily="34" charset="0"/>
                <a:cs typeface="Arial" panose="020B0604020202020204" pitchFamily="34" charset="0"/>
              </a:rPr>
              <a:t>Minors in agriculture employment in connection with family farms</a:t>
            </a:r>
          </a:p>
          <a:p>
            <a:r>
              <a:rPr lang="en-US" altLang="en-US" sz="2800" b="0" dirty="0">
                <a:latin typeface="Arial" panose="020B0604020202020204" pitchFamily="34" charset="0"/>
                <a:cs typeface="Arial" panose="020B0604020202020204" pitchFamily="34" charset="0"/>
              </a:rPr>
              <a:t>Students participating in a program to serve as precinct officers</a:t>
            </a:r>
          </a:p>
          <a:p>
            <a:pPr marL="0" indent="0">
              <a:buNone/>
            </a:pPr>
            <a:endParaRPr lang="en-US" altLang="en-US" sz="2800" b="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090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lstStyle/>
          <a:p>
            <a:r>
              <a:rPr lang="en-US" altLang="en-US" dirty="0">
                <a:latin typeface="Arial" panose="020B0604020202020204" pitchFamily="34" charset="0"/>
                <a:cs typeface="Arial" panose="020B0604020202020204" pitchFamily="34" charset="0"/>
              </a:rPr>
              <a:t>Hour Restrictions</a:t>
            </a:r>
            <a:endParaRPr lang="en-US" dirty="0"/>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altLang="en-US" sz="2800" b="0" dirty="0">
                <a:latin typeface="Arial" panose="020B0604020202020204" pitchFamily="34" charset="0"/>
                <a:cs typeface="Arial" panose="020B0604020202020204" pitchFamily="34" charset="0"/>
              </a:rPr>
              <a:t>16 &amp; 17 yr. old: May not work past 11:00 p.m. on any night followed by a school day</a:t>
            </a:r>
          </a:p>
          <a:p>
            <a:r>
              <a:rPr lang="en-US" altLang="en-US" sz="2800" b="0" dirty="0">
                <a:latin typeface="Arial" panose="020B0604020202020204" pitchFamily="34" charset="0"/>
                <a:cs typeface="Arial" panose="020B0604020202020204" pitchFamily="34" charset="0"/>
              </a:rPr>
              <a:t>14 &amp; 15 yr. old: May not work past 7:00 p.m. when school is in session and 9:00 p.m. when school is not in session</a:t>
            </a:r>
          </a:p>
          <a:p>
            <a:r>
              <a:rPr lang="en-US" altLang="en-US" sz="2800" b="0" dirty="0">
                <a:latin typeface="Arial" panose="020B0604020202020204" pitchFamily="34" charset="0"/>
                <a:cs typeface="Arial" panose="020B0604020202020204" pitchFamily="34" charset="0"/>
              </a:rPr>
              <a:t>14 &amp; 15 yr. old: May not work more than 3 hours per day and 18 hours/week when school is in session</a:t>
            </a:r>
          </a:p>
          <a:p>
            <a:r>
              <a:rPr lang="en-US" altLang="en-US" sz="2800" b="0" dirty="0">
                <a:latin typeface="Arial" panose="020B0604020202020204" pitchFamily="34" charset="0"/>
                <a:cs typeface="Arial" panose="020B0604020202020204" pitchFamily="34" charset="0"/>
              </a:rPr>
              <a:t>14 &amp; 15 yr. old: May not work more than 8 hours per day and 40 hours/week when school is not in session</a:t>
            </a:r>
          </a:p>
          <a:p>
            <a:pPr marL="0" indent="0">
              <a:buNone/>
            </a:pPr>
            <a:endParaRPr lang="en-US" dirty="0"/>
          </a:p>
        </p:txBody>
      </p:sp>
    </p:spTree>
    <p:extLst>
      <p:ext uri="{BB962C8B-B14F-4D97-AF65-F5344CB8AC3E}">
        <p14:creationId xmlns:p14="http://schemas.microsoft.com/office/powerpoint/2010/main" val="169464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lstStyle/>
          <a:p>
            <a:r>
              <a:rPr lang="en-US" altLang="en-US" dirty="0">
                <a:latin typeface="Arial" panose="020B0604020202020204" pitchFamily="34" charset="0"/>
                <a:cs typeface="Arial" panose="020B0604020202020204" pitchFamily="34" charset="0"/>
              </a:rPr>
              <a:t>Prohibited Occupation for ALL Minors</a:t>
            </a:r>
            <a:endParaRPr lang="en-US" dirty="0"/>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altLang="en-US" sz="2800" b="0" dirty="0">
                <a:latin typeface="Arial" panose="020B0604020202020204" pitchFamily="34" charset="0"/>
                <a:cs typeface="Arial" panose="020B0604020202020204" pitchFamily="34" charset="0"/>
              </a:rPr>
              <a:t>Driving a Motor Vehicle (some exceptions may apply)</a:t>
            </a:r>
          </a:p>
          <a:p>
            <a:r>
              <a:rPr lang="en-US" altLang="en-US" sz="2800" b="0" dirty="0">
                <a:latin typeface="Arial" panose="020B0604020202020204" pitchFamily="34" charset="0"/>
                <a:cs typeface="Arial" panose="020B0604020202020204" pitchFamily="34" charset="0"/>
              </a:rPr>
              <a:t>Meat Slicers</a:t>
            </a:r>
          </a:p>
          <a:p>
            <a:r>
              <a:rPr lang="en-US" altLang="en-US" sz="2800" b="0" dirty="0">
                <a:latin typeface="Arial" panose="020B0604020202020204" pitchFamily="34" charset="0"/>
                <a:cs typeface="Arial" panose="020B0604020202020204" pitchFamily="34" charset="0"/>
              </a:rPr>
              <a:t>Power-driven bakery machines</a:t>
            </a:r>
          </a:p>
          <a:p>
            <a:r>
              <a:rPr lang="en-US" altLang="en-US" sz="2800" b="0" dirty="0">
                <a:latin typeface="Arial" panose="020B0604020202020204" pitchFamily="34" charset="0"/>
                <a:cs typeface="Arial" panose="020B0604020202020204" pitchFamily="34" charset="0"/>
              </a:rPr>
              <a:t>Roofing</a:t>
            </a:r>
          </a:p>
          <a:p>
            <a:r>
              <a:rPr lang="en-US" altLang="en-US" sz="2800" b="0" dirty="0">
                <a:latin typeface="Arial" panose="020B0604020202020204" pitchFamily="34" charset="0"/>
                <a:cs typeface="Arial" panose="020B0604020202020204" pitchFamily="34" charset="0"/>
              </a:rPr>
              <a:t>Excavation</a:t>
            </a:r>
          </a:p>
          <a:p>
            <a:r>
              <a:rPr lang="en-US" altLang="en-US" sz="2800" b="0" dirty="0">
                <a:latin typeface="Arial" panose="020B0604020202020204" pitchFamily="34" charset="0"/>
                <a:cs typeface="Arial" panose="020B0604020202020204" pitchFamily="34" charset="0"/>
              </a:rPr>
              <a:t>Work in connection with Chemicals</a:t>
            </a:r>
          </a:p>
          <a:p>
            <a:r>
              <a:rPr lang="en-US" altLang="en-US" sz="2800" b="0" dirty="0">
                <a:latin typeface="Arial" panose="020B0604020202020204" pitchFamily="34" charset="0"/>
                <a:cs typeface="Arial" panose="020B0604020202020204" pitchFamily="34" charset="0"/>
              </a:rPr>
              <a:t>Power paper machines</a:t>
            </a:r>
          </a:p>
          <a:p>
            <a:pPr marL="0" indent="0">
              <a:buNone/>
            </a:pPr>
            <a:endParaRPr lang="en-US" dirty="0"/>
          </a:p>
        </p:txBody>
      </p:sp>
    </p:spTree>
    <p:extLst>
      <p:ext uri="{BB962C8B-B14F-4D97-AF65-F5344CB8AC3E}">
        <p14:creationId xmlns:p14="http://schemas.microsoft.com/office/powerpoint/2010/main" val="118267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altLang="en-US" dirty="0">
                <a:latin typeface="Arial" panose="020B0604020202020204" pitchFamily="34" charset="0"/>
                <a:cs typeface="Arial" panose="020B0604020202020204" pitchFamily="34" charset="0"/>
              </a:rPr>
              <a:t>Prohibited Occupation for 14 &amp; 15 Year Old Minors </a:t>
            </a:r>
            <a:endParaRPr lang="en-US" dirty="0"/>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normAutofit lnSpcReduction="10000"/>
          </a:bodyPr>
          <a:lstStyle/>
          <a:p>
            <a:r>
              <a:rPr lang="en-US" altLang="en-US" sz="2800" b="0" dirty="0">
                <a:latin typeface="Arial" panose="020B0604020202020204" pitchFamily="34" charset="0"/>
                <a:cs typeface="Arial" panose="020B0604020202020204" pitchFamily="34" charset="0"/>
              </a:rPr>
              <a:t>Power-driven machines</a:t>
            </a:r>
          </a:p>
          <a:p>
            <a:r>
              <a:rPr lang="en-US" altLang="en-US" sz="2800" b="0" dirty="0">
                <a:latin typeface="Arial" panose="020B0604020202020204" pitchFamily="34" charset="0"/>
                <a:cs typeface="Arial" panose="020B0604020202020204" pitchFamily="34" charset="0"/>
              </a:rPr>
              <a:t>Construction</a:t>
            </a:r>
          </a:p>
          <a:p>
            <a:r>
              <a:rPr lang="en-US" altLang="en-US" sz="2800" b="0" dirty="0">
                <a:latin typeface="Arial" panose="020B0604020202020204" pitchFamily="34" charset="0"/>
                <a:cs typeface="Arial" panose="020B0604020202020204" pitchFamily="34" charset="0"/>
              </a:rPr>
              <a:t>Cooking and Baking (except for lunch counters, snack bars, cafeteria serving counters)</a:t>
            </a:r>
          </a:p>
          <a:p>
            <a:r>
              <a:rPr lang="en-US" altLang="en-US" sz="2800" b="0" dirty="0">
                <a:latin typeface="Arial" panose="020B0604020202020204" pitchFamily="34" charset="0"/>
                <a:cs typeface="Arial" panose="020B0604020202020204" pitchFamily="34" charset="0"/>
              </a:rPr>
              <a:t>Gasoline Service in connection with pits, rack or lifting apparatus</a:t>
            </a:r>
          </a:p>
          <a:p>
            <a:r>
              <a:rPr lang="en-US" altLang="en-US" sz="2800" b="0" dirty="0">
                <a:latin typeface="Arial" panose="020B0604020202020204" pitchFamily="34" charset="0"/>
                <a:cs typeface="Arial" panose="020B0604020202020204" pitchFamily="34" charset="0"/>
              </a:rPr>
              <a:t>Warehouse work</a:t>
            </a:r>
          </a:p>
          <a:p>
            <a:r>
              <a:rPr lang="en-US" altLang="en-US" sz="2800" b="0" dirty="0">
                <a:latin typeface="Arial" panose="020B0604020202020204" pitchFamily="34" charset="0"/>
                <a:cs typeface="Arial" panose="020B0604020202020204" pitchFamily="34" charset="0"/>
              </a:rPr>
              <a:t>Work in freezers and meat coolers</a:t>
            </a:r>
          </a:p>
          <a:p>
            <a:r>
              <a:rPr lang="en-US" altLang="en-US" sz="2800" b="0" dirty="0">
                <a:latin typeface="Arial" panose="020B0604020202020204" pitchFamily="34" charset="0"/>
                <a:cs typeface="Arial" panose="020B0604020202020204" pitchFamily="34" charset="0"/>
              </a:rPr>
              <a:t>Any manufacturing occupation</a:t>
            </a:r>
          </a:p>
          <a:p>
            <a:endParaRPr lang="en-US" altLang="en-US" sz="2800" b="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5635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BCFA-8D20-A84F-9E38-8B683FCE4A35}"/>
              </a:ext>
            </a:extLst>
          </p:cNvPr>
          <p:cNvSpPr>
            <a:spLocks noGrp="1"/>
          </p:cNvSpPr>
          <p:nvPr>
            <p:ph type="title"/>
          </p:nvPr>
        </p:nvSpPr>
        <p:spPr>
          <a:xfrm>
            <a:off x="838200" y="365125"/>
            <a:ext cx="10515600" cy="854075"/>
          </a:xfrm>
        </p:spPr>
        <p:txBody>
          <a:bodyPr>
            <a:normAutofit fontScale="90000"/>
          </a:bodyPr>
          <a:lstStyle/>
          <a:p>
            <a:r>
              <a:rPr lang="en-US" dirty="0"/>
              <a:t>Manufacturing Mentorship Program (MMP)</a:t>
            </a:r>
          </a:p>
        </p:txBody>
      </p:sp>
      <p:sp>
        <p:nvSpPr>
          <p:cNvPr id="3" name="Content Placeholder 2">
            <a:extLst>
              <a:ext uri="{FF2B5EF4-FFF2-40B4-BE49-F238E27FC236}">
                <a16:creationId xmlns:a16="http://schemas.microsoft.com/office/drawing/2014/main" id="{0389CB61-BB8F-3843-A28F-579ED9F63B3F}"/>
              </a:ext>
            </a:extLst>
          </p:cNvPr>
          <p:cNvSpPr>
            <a:spLocks noGrp="1"/>
          </p:cNvSpPr>
          <p:nvPr>
            <p:ph idx="1"/>
          </p:nvPr>
        </p:nvSpPr>
        <p:spPr>
          <a:xfrm>
            <a:off x="838200" y="1477282"/>
            <a:ext cx="10515600" cy="4128861"/>
          </a:xfrm>
        </p:spPr>
        <p:txBody>
          <a:bodyPr/>
          <a:lstStyle/>
          <a:p>
            <a:r>
              <a:rPr lang="en-US" b="0" dirty="0"/>
              <a:t>Passed by the Ohio Legislature in 2019 to expose minors who are sixteen or seventeen years of age to manufacturing occupations in this state through temporary employment with an employer.</a:t>
            </a:r>
          </a:p>
          <a:p>
            <a:r>
              <a:rPr lang="en-US" b="0" dirty="0"/>
              <a:t>Requirements/Guidelines found in ORC 4109.22 and OAC 4101:9-2-02.2</a:t>
            </a:r>
          </a:p>
          <a:p>
            <a:pPr marL="0" indent="0">
              <a:buNone/>
            </a:pPr>
            <a:endParaRPr lang="en-US" dirty="0"/>
          </a:p>
        </p:txBody>
      </p:sp>
    </p:spTree>
    <p:extLst>
      <p:ext uri="{BB962C8B-B14F-4D97-AF65-F5344CB8AC3E}">
        <p14:creationId xmlns:p14="http://schemas.microsoft.com/office/powerpoint/2010/main" val="2129065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LC_PPT_template" id="{9D70B121-69E6-5D47-9B38-133E4B1516D5}" vid="{F2C522DC-D62A-314D-9DAF-84BC40FF1B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267167C0ACD84D98BEC7DD886A02C3" ma:contentTypeVersion="8" ma:contentTypeDescription="Create a new document." ma:contentTypeScope="" ma:versionID="6770c29e0850994feaa65cdcff0d5540">
  <xsd:schema xmlns:xsd="http://www.w3.org/2001/XMLSchema" xmlns:xs="http://www.w3.org/2001/XMLSchema" xmlns:p="http://schemas.microsoft.com/office/2006/metadata/properties" xmlns:ns2="30306df7-f48c-4fd8-868e-c9493c475837" targetNamespace="http://schemas.microsoft.com/office/2006/metadata/properties" ma:root="true" ma:fieldsID="4c177bb1999bfdfc25470f6d305224f6" ns2:_="">
    <xsd:import namespace="30306df7-f48c-4fd8-868e-c9493c47583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06df7-f48c-4fd8-868e-c9493c4758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539FB7-E77E-4BA6-A575-03D7DAC335C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1F03671-C5EF-4BC0-866E-9FBC6CA11875}">
  <ds:schemaRefs>
    <ds:schemaRef ds:uri="http://schemas.microsoft.com/sharepoint/v3/contenttype/forms"/>
  </ds:schemaRefs>
</ds:datastoreItem>
</file>

<file path=customXml/itemProps3.xml><?xml version="1.0" encoding="utf-8"?>
<ds:datastoreItem xmlns:ds="http://schemas.openxmlformats.org/officeDocument/2006/customXml" ds:itemID="{2A1F67D6-C4E6-484F-862D-1D7F38297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306df7-f48c-4fd8-868e-c9493c4758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DIC_PPT_template</Template>
  <TotalTime>77</TotalTime>
  <Words>1429</Words>
  <Application>Microsoft Office PowerPoint</Application>
  <PresentationFormat>Widescreen</PresentationFormat>
  <Paragraphs>115</Paragraphs>
  <Slides>17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Office Theme</vt:lpstr>
      <vt:lpstr>Employing Minors and Ohio MMP</vt:lpstr>
      <vt:lpstr>Employing Minors</vt:lpstr>
      <vt:lpstr>Employer Minor Record Keeping Requirements</vt:lpstr>
      <vt:lpstr>Minors Exempt from Minor Labor Law </vt:lpstr>
      <vt:lpstr>Minors Exempt from Minor Labor Law (cont.) </vt:lpstr>
      <vt:lpstr>Hour Restrictions</vt:lpstr>
      <vt:lpstr>Prohibited Occupation for ALL Minors</vt:lpstr>
      <vt:lpstr>Prohibited Occupation for 14 &amp; 15 Year Old Minors </vt:lpstr>
      <vt:lpstr>Manufacturing Mentorship Program (MMP)</vt:lpstr>
      <vt:lpstr>Requirements of the Manufacturer for MMP Participation</vt:lpstr>
      <vt:lpstr>Additional Manufacturer Requirements for MMP</vt:lpstr>
      <vt:lpstr>Additional Manufacturer Requirements for MMP</vt:lpstr>
      <vt:lpstr>Record Keeping Requirements for MMP Participation </vt:lpstr>
      <vt:lpstr>Permitted Tools for Minors Participating in MMP</vt:lpstr>
      <vt:lpstr>Permitted Tools for Minors Participating in MMP</vt:lpstr>
      <vt:lpstr>Permitted Tools for Minors Participating in MMP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Alwood, Meagan</dc:creator>
  <cp:lastModifiedBy>Rosie Matthies</cp:lastModifiedBy>
  <cp:revision>6</cp:revision>
  <dcterms:created xsi:type="dcterms:W3CDTF">2021-05-05T14:47:45Z</dcterms:created>
  <dcterms:modified xsi:type="dcterms:W3CDTF">2023-10-24T11:26:39Z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0x01010005267167C0ACD84D98BEC7DD886A02C3</vt:lpwstr>
  </property>
</Properties>
</file>