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dxUHzV6+ea7Xc49yh+w87flHR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3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In demand nonservice industries. Great option for your CCP students and they keep internship after graduation while going to college FT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" name="Google Shape;5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:notes"/>
          <p:cNvSpPr txBox="1">
            <a:spLocks noGrp="1"/>
          </p:cNvSpPr>
          <p:nvPr>
            <p:ph type="body" idx="1"/>
          </p:nvPr>
        </p:nvSpPr>
        <p:spPr>
          <a:xfrm>
            <a:off x="718893" y="4500126"/>
            <a:ext cx="57511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50" tIns="95150" rIns="95150" bIns="95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709613"/>
            <a:ext cx="4738688" cy="3554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1138844" y="365126"/>
            <a:ext cx="7376506" cy="128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3300"/>
              <a:buFont typeface="Calibri"/>
              <a:buNone/>
              <a:defRPr b="0">
                <a:solidFill>
                  <a:srgbClr val="007C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1138844" y="1825625"/>
            <a:ext cx="73765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100"/>
              <a:buChar char="•"/>
              <a:defRPr>
                <a:solidFill>
                  <a:srgbClr val="253D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53D7F"/>
              </a:buClr>
              <a:buSzPts val="1800"/>
              <a:buChar char="•"/>
              <a:defRPr>
                <a:solidFill>
                  <a:srgbClr val="253D7F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53D7F"/>
              </a:buClr>
              <a:buSzPts val="1500"/>
              <a:buChar char="•"/>
              <a:defRPr>
                <a:solidFill>
                  <a:srgbClr val="253D7F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53D7F"/>
              </a:buClr>
              <a:buSzPts val="1350"/>
              <a:buChar char="•"/>
              <a:defRPr>
                <a:solidFill>
                  <a:srgbClr val="253D7F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53D7F"/>
              </a:buClr>
              <a:buSzPts val="1350"/>
              <a:buChar char="•"/>
              <a:defRPr>
                <a:solidFill>
                  <a:srgbClr val="253D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ssie.barlow@soche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/>
        </p:nvSpPr>
        <p:spPr>
          <a:xfrm>
            <a:off x="0" y="4857452"/>
            <a:ext cx="9144000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Opportunities for Business Partners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Partners in Developing Workforce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Cassie Barlow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cassie.barlow@soche.org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 2023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0"/>
          <p:cNvPicPr preferRelativeResize="0"/>
          <p:nvPr/>
        </p:nvPicPr>
        <p:blipFill rotWithShape="1">
          <a:blip r:embed="rId3">
            <a:alphaModFix/>
          </a:blip>
          <a:srcRect l="65882" t="11480" r="17254" b="11133"/>
          <a:stretch/>
        </p:blipFill>
        <p:spPr>
          <a:xfrm>
            <a:off x="2447365" y="216092"/>
            <a:ext cx="4876800" cy="629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1"/>
          <p:cNvPicPr preferRelativeResize="0"/>
          <p:nvPr/>
        </p:nvPicPr>
        <p:blipFill rotWithShape="1">
          <a:blip r:embed="rId3">
            <a:alphaModFix/>
          </a:blip>
          <a:srcRect l="65980" t="11830" r="17353" b="11480"/>
          <a:stretch/>
        </p:blipFill>
        <p:spPr>
          <a:xfrm>
            <a:off x="2411507" y="136582"/>
            <a:ext cx="4912659" cy="635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>
            <a:spLocks noGrp="1"/>
          </p:cNvSpPr>
          <p:nvPr>
            <p:ph type="title"/>
          </p:nvPr>
        </p:nvSpPr>
        <p:spPr>
          <a:xfrm>
            <a:off x="673240" y="117038"/>
            <a:ext cx="8470760" cy="112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2800"/>
              <a:buFont typeface="Calibri"/>
              <a:buNone/>
            </a:pPr>
            <a:r>
              <a:rPr lang="en-US" sz="2800" b="1"/>
              <a:t>Example SOCHE</a:t>
            </a:r>
            <a:r>
              <a:rPr lang="en-US" sz="2800" b="1" i="1"/>
              <a:t>Intern</a:t>
            </a:r>
            <a:r>
              <a:rPr lang="en-US" sz="2800" b="1"/>
              <a:t> Employment Partners </a:t>
            </a:r>
            <a:endParaRPr sz="3100" b="1" i="0" u="none" strike="noStrike" cap="none">
              <a:solidFill>
                <a:srgbClr val="007C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2"/>
          <p:cNvSpPr txBox="1">
            <a:spLocks noGrp="1"/>
          </p:cNvSpPr>
          <p:nvPr>
            <p:ph type="body" idx="1"/>
          </p:nvPr>
        </p:nvSpPr>
        <p:spPr>
          <a:xfrm>
            <a:off x="883747" y="1031490"/>
            <a:ext cx="7376506" cy="539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94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EC5B1F"/>
                </a:solidFill>
                <a:latin typeface="Calibri"/>
                <a:ea typeface="Calibri"/>
                <a:cs typeface="Calibri"/>
                <a:sym typeface="Calibri"/>
              </a:rPr>
              <a:t>Wright-Patterson Air Force Base (STEM)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Air Force Research Laboratory (AFRL)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Air Force Institute of Technology (AFIT)</a:t>
            </a:r>
            <a:endParaRPr/>
          </a:p>
          <a:p>
            <a:pPr marL="1651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None/>
            </a:pPr>
            <a:endParaRPr sz="2100"/>
          </a:p>
          <a:p>
            <a:pPr marL="2794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EC5B1F"/>
                </a:solidFill>
              </a:rPr>
              <a:t>Regional Partners (STEM and Non-STEM)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Montgomery County Environmental Services 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City of Dayton Water Department 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City of Dayton Aviation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Dysinger Inc.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Wright Brothers Institute 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CDO Technologies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Pole Zero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CareSource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PQ Systems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Dayton Children's Hospital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State Farm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KBR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Chapel Electric</a:t>
            </a:r>
            <a:endParaRPr/>
          </a:p>
          <a:p>
            <a:pPr marL="6223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Char char="•"/>
            </a:pPr>
            <a:r>
              <a:rPr lang="en-US" sz="2100"/>
              <a:t>And many more…………</a:t>
            </a:r>
            <a:endParaRPr/>
          </a:p>
          <a:p>
            <a:pPr marL="62230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100"/>
              <a:buFont typeface="Arial"/>
              <a:buNone/>
            </a:pPr>
            <a:endParaRPr sz="2100"/>
          </a:p>
          <a:p>
            <a:pPr marL="6223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500"/>
              <a:buFont typeface="Arial"/>
              <a:buNone/>
            </a:pPr>
            <a:endParaRPr sz="2500" b="1">
              <a:solidFill>
                <a:srgbClr val="EC5B1F"/>
              </a:solidFill>
            </a:endParaRPr>
          </a:p>
          <a:p>
            <a:pPr marL="6223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500"/>
              <a:buFont typeface="Arial"/>
              <a:buNone/>
            </a:pPr>
            <a:endParaRPr sz="2500" b="1">
              <a:solidFill>
                <a:srgbClr val="EC5B1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400"/>
              <a:buNone/>
            </a:pP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253D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253D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253D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>
            <a:spLocks noGrp="1"/>
          </p:cNvSpPr>
          <p:nvPr>
            <p:ph type="body" idx="1"/>
          </p:nvPr>
        </p:nvSpPr>
        <p:spPr>
          <a:xfrm>
            <a:off x="1459907" y="2167896"/>
            <a:ext cx="6593700" cy="4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7F"/>
              </a:buClr>
              <a:buSzPts val="2800"/>
              <a:buNone/>
            </a:pPr>
            <a:endParaRPr sz="2800" b="1" u="sng"/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800"/>
              <a:buFont typeface="Arial"/>
              <a:buNone/>
            </a:pPr>
            <a:endParaRPr sz="2800" b="1" u="sng"/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800"/>
              <a:buFont typeface="Arial"/>
              <a:buNone/>
            </a:pPr>
            <a:endParaRPr sz="2800" b="1" u="sng"/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800"/>
              <a:buFont typeface="Arial"/>
              <a:buNone/>
            </a:pPr>
            <a:endParaRPr sz="2800" b="1" u="sng"/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800"/>
              <a:buFont typeface="Arial"/>
              <a:buNone/>
            </a:pPr>
            <a:endParaRPr sz="2800" b="1" u="sng"/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800"/>
              <a:buFont typeface="Arial"/>
              <a:buNone/>
            </a:pPr>
            <a:endParaRPr sz="2800" b="1" u="sng"/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000"/>
              <a:buFont typeface="Arial"/>
              <a:buNone/>
            </a:pPr>
            <a:endParaRPr sz="2000"/>
          </a:p>
          <a:p>
            <a:pPr marL="1333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700"/>
              <a:buNone/>
            </a:pPr>
            <a:endParaRPr sz="1700"/>
          </a:p>
        </p:txBody>
      </p:sp>
      <p:grpSp>
        <p:nvGrpSpPr>
          <p:cNvPr id="128" name="Google Shape;128;p13"/>
          <p:cNvGrpSpPr/>
          <p:nvPr/>
        </p:nvGrpSpPr>
        <p:grpSpPr>
          <a:xfrm>
            <a:off x="3718620" y="2599454"/>
            <a:ext cx="2566310" cy="2566310"/>
            <a:chOff x="631843" y="0"/>
            <a:chExt cx="2566310" cy="2566310"/>
          </a:xfrm>
        </p:grpSpPr>
        <p:sp>
          <p:nvSpPr>
            <p:cNvPr id="129" name="Google Shape;129;p13"/>
            <p:cNvSpPr/>
            <p:nvPr/>
          </p:nvSpPr>
          <p:spPr>
            <a:xfrm>
              <a:off x="631843" y="0"/>
              <a:ext cx="2566310" cy="2566310"/>
            </a:xfrm>
            <a:prstGeom prst="ellipse">
              <a:avLst/>
            </a:prstGeom>
            <a:solidFill>
              <a:srgbClr val="C55A1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1433815" y="128315"/>
              <a:ext cx="962366" cy="256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64000" bIns="6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824316" y="187009"/>
              <a:ext cx="2181363" cy="21813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1444641" y="312437"/>
              <a:ext cx="940713" cy="250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64000" bIns="6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014382" y="386699"/>
              <a:ext cx="1796417" cy="17964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1447768" y="510652"/>
              <a:ext cx="929645" cy="247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64000" bIns="6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214330" y="578804"/>
              <a:ext cx="1411470" cy="1411470"/>
            </a:xfrm>
            <a:prstGeom prst="ellipse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1538968" y="705836"/>
              <a:ext cx="762194" cy="254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64000" bIns="6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1408634" y="772941"/>
              <a:ext cx="1026524" cy="102652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1558965" y="1029572"/>
              <a:ext cx="725862" cy="513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13"/>
          <p:cNvSpPr/>
          <p:nvPr/>
        </p:nvSpPr>
        <p:spPr>
          <a:xfrm>
            <a:off x="3093257" y="2783710"/>
            <a:ext cx="1916732" cy="1869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3"/>
          <p:cNvSpPr/>
          <p:nvPr/>
        </p:nvSpPr>
        <p:spPr>
          <a:xfrm>
            <a:off x="4950874" y="2993364"/>
            <a:ext cx="1916732" cy="1865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3"/>
          <p:cNvSpPr/>
          <p:nvPr/>
        </p:nvSpPr>
        <p:spPr>
          <a:xfrm rot="5400000">
            <a:off x="4849553" y="4592409"/>
            <a:ext cx="1542636" cy="17929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3"/>
          <p:cNvSpPr/>
          <p:nvPr/>
        </p:nvSpPr>
        <p:spPr>
          <a:xfrm rot="5400000">
            <a:off x="4645321" y="2175143"/>
            <a:ext cx="722933" cy="20618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903825" y="1272400"/>
            <a:ext cx="7969800" cy="895500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1" i="1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</a:t>
            </a:r>
            <a:r>
              <a:rPr lang="en-US" sz="1400" b="1" i="1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(Form Partnership)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80B"/>
              </a:buClr>
              <a:buSzPts val="1400"/>
              <a:buFont typeface="Times New Roman"/>
              <a:buChar char="●"/>
            </a:pPr>
            <a:r>
              <a:rPr lang="en-US" sz="1400" b="0" i="0" u="none" strike="noStrike" cap="none">
                <a:solidFill>
                  <a:srgbClr val="0708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SOCHE and Business agree to work together to provide a student with an internship opportunity</a:t>
            </a:r>
            <a:endParaRPr sz="1400" b="0" i="0" u="none" strike="noStrike" cap="none">
              <a:solidFill>
                <a:srgbClr val="1716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883793" y="2259159"/>
            <a:ext cx="2696700" cy="2815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1" i="1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</a:t>
            </a: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(Define Internship)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SOCHE works with </a:t>
            </a:r>
            <a:r>
              <a:rPr lang="en-US" sz="1400" b="1" i="0" u="none" strike="noStrike" cap="none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</a:t>
            </a:r>
            <a:r>
              <a:rPr lang="en-US" sz="1400" b="0" i="0" u="none" strike="noStrike" cap="none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Prepare Business for hosting a high school or college student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job description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work conditions </a:t>
            </a:r>
            <a:endParaRPr sz="1400" b="0" i="0" u="none" strike="noStrike" cap="none">
              <a:solidFill>
                <a:srgbClr val="00002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6423177" y="2259159"/>
            <a:ext cx="2450400" cy="2815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1" i="1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</a:t>
            </a: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(Find Talent)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SOCHE works with</a:t>
            </a: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School</a:t>
            </a: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2C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skill expectations are realistic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2C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 qualified candidates for Business to interview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2C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Coordinate hired student’s class schedule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903825" y="5218850"/>
            <a:ext cx="6911400" cy="1542600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Times New Roman"/>
              <a:buNone/>
            </a:pPr>
            <a:r>
              <a:rPr lang="en-US" sz="1600" b="1" i="1" u="sng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4:</a:t>
            </a:r>
            <a:r>
              <a:rPr lang="en-US" sz="1600" b="1" i="1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400" b="1" i="1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400" b="1" i="0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</a:t>
            </a:r>
            <a:r>
              <a:rPr lang="en-US" sz="1400" b="1" i="1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i="0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Employment Cycle</a:t>
            </a:r>
            <a:r>
              <a:rPr lang="en-US" sz="1400" b="1" i="1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400" b="1" i="0" u="none" strike="noStrike" cap="none">
              <a:solidFill>
                <a:srgbClr val="EDEDE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SOCHE </a:t>
            </a:r>
            <a:r>
              <a:rPr lang="en-US" sz="1400" b="0" i="0" u="none" strike="noStrike" cap="none">
                <a:solidFill>
                  <a:srgbClr val="E7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manages onboarding, orientation, hiring, payroll actions, taxes, and insurance</a:t>
            </a:r>
            <a:endParaRPr sz="1400" b="0" i="0" u="none" strike="noStrike" cap="none">
              <a:solidFill>
                <a:srgbClr val="E7E6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400"/>
              <a:buFont typeface="Times New Roman"/>
              <a:buChar char="•"/>
            </a:pPr>
            <a:r>
              <a:rPr lang="en-US" sz="1400" b="1" i="0" u="none" strike="noStrike" cap="none">
                <a:solidFill>
                  <a:srgbClr val="E7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SOCHE</a:t>
            </a:r>
            <a:r>
              <a:rPr lang="en-US" sz="1400" b="0" i="0" u="none" strike="noStrike" cap="none">
                <a:solidFill>
                  <a:srgbClr val="E7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invoices business monthly for the hours the intern works</a:t>
            </a:r>
            <a:endParaRPr sz="1400" b="0" i="0" u="none" strike="noStrike" cap="none">
              <a:solidFill>
                <a:srgbClr val="E7E6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</a:t>
            </a:r>
            <a:r>
              <a:rPr lang="en-US" sz="1400" b="0" i="0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focuses on providing intern meaningful work and guidance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</a:t>
            </a:r>
            <a:r>
              <a:rPr lang="en-US" sz="1400" b="0" i="0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focuses on developing student through coursework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</a:t>
            </a:r>
            <a:r>
              <a:rPr lang="en-US" sz="1400" b="0" i="0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continues internship and employment opportunities through SOCHEIntern and</a:t>
            </a:r>
            <a:r>
              <a:rPr lang="en-US" sz="1400" b="0" i="1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DAGSI</a:t>
            </a:r>
            <a:r>
              <a:rPr lang="en-US" sz="1400" b="0" i="1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>
                <a:solidFill>
                  <a:srgbClr val="EDED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programming and no transfer fees to convert to business payroll</a:t>
            </a:r>
            <a:endParaRPr sz="1400" b="0" i="0" u="none" strike="noStrike" cap="none">
              <a:solidFill>
                <a:srgbClr val="EDED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/>
          </p:nvPr>
        </p:nvSpPr>
        <p:spPr>
          <a:xfrm>
            <a:off x="1068506" y="0"/>
            <a:ext cx="7376506" cy="128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3300"/>
              <a:buFont typeface="Calibri"/>
              <a:buNone/>
            </a:pPr>
            <a:r>
              <a:rPr lang="en-US"/>
              <a:t>Partnering with SOCHE is easy</a:t>
            </a:r>
            <a:endParaRPr/>
          </a:p>
        </p:txBody>
      </p:sp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1098" y="3534861"/>
            <a:ext cx="704974" cy="70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xfrm>
            <a:off x="1129594" y="65926"/>
            <a:ext cx="73764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3300"/>
              <a:buFont typeface="Calibri"/>
              <a:buNone/>
            </a:pPr>
            <a:r>
              <a:rPr lang="en-US"/>
              <a:t>Financial Support for Companies who Hire High School Interns</a:t>
            </a:r>
            <a:endParaRPr/>
          </a:p>
        </p:txBody>
      </p:sp>
      <p:pic>
        <p:nvPicPr>
          <p:cNvPr id="154" name="Google Shape;1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9824" y="1278849"/>
            <a:ext cx="2691075" cy="2338500"/>
          </a:xfrm>
          <a:prstGeom prst="rect">
            <a:avLst/>
          </a:prstGeom>
          <a:noFill/>
          <a:ln w="2857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5" name="Google Shape;155;p14"/>
          <p:cNvSpPr txBox="1"/>
          <p:nvPr/>
        </p:nvSpPr>
        <p:spPr>
          <a:xfrm>
            <a:off x="6089515" y="3617350"/>
            <a:ext cx="2921347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Grants made possible: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US" sz="2000" b="0" i="1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Engineering &amp; Science Foundation of Dayton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US" sz="2000" b="0" i="1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Ohio College Tech </a:t>
            </a:r>
            <a:r>
              <a:rPr lang="en-US" sz="2000" i="1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Prep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US" sz="2000" b="0" i="1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ODE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US" sz="2000" i="1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DOE</a:t>
            </a:r>
            <a:endParaRPr sz="1300" b="0" i="1" u="none" strike="noStrike" cap="none">
              <a:solidFill>
                <a:srgbClr val="253D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4"/>
          <p:cNvPicPr preferRelativeResize="0"/>
          <p:nvPr/>
        </p:nvPicPr>
        <p:blipFill rotWithShape="1">
          <a:blip r:embed="rId4">
            <a:alphaModFix/>
          </a:blip>
          <a:srcRect t="20122"/>
          <a:stretch/>
        </p:blipFill>
        <p:spPr>
          <a:xfrm>
            <a:off x="959125" y="2675106"/>
            <a:ext cx="4980377" cy="332621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4"/>
          <p:cNvSpPr/>
          <p:nvPr/>
        </p:nvSpPr>
        <p:spPr>
          <a:xfrm>
            <a:off x="1011677" y="2052537"/>
            <a:ext cx="4815191" cy="62257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Supplement’s student’s salary by at least 50% and up to 100%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1138844" y="365126"/>
            <a:ext cx="7376506" cy="128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rgbClr val="007CC6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>
            <a:spLocks noGrp="1"/>
          </p:cNvSpPr>
          <p:nvPr>
            <p:ph type="body" idx="1"/>
          </p:nvPr>
        </p:nvSpPr>
        <p:spPr>
          <a:xfrm>
            <a:off x="1138844" y="1825625"/>
            <a:ext cx="73765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7F"/>
              </a:buClr>
              <a:buSzPts val="2400"/>
              <a:buFont typeface="Noto Sans Symbols"/>
              <a:buNone/>
            </a:pPr>
            <a:r>
              <a:rPr lang="en-US" sz="2400"/>
              <a:t>"The worldwide competition of overall national strength is actually a competition for talents, especially for innovative talent."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400"/>
              <a:buFont typeface="Noto Sans Symbols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400"/>
              <a:buFont typeface="Noto Sans Symbols"/>
              <a:buNone/>
            </a:pPr>
            <a:r>
              <a:rPr lang="en-US" sz="2400"/>
              <a:t>China's President - Hu Jintao</a:t>
            </a:r>
            <a:endParaRPr/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100"/>
              <a:buFont typeface="Arial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3730752" y="169672"/>
            <a:ext cx="5047488" cy="141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4200"/>
              <a:buFont typeface="Calibri"/>
              <a:buNone/>
            </a:pPr>
            <a:r>
              <a:rPr lang="en-US" sz="4200" b="0" i="0" u="none" strike="noStrike" cap="none">
                <a:latin typeface="Calibri"/>
                <a:ea typeface="Calibri"/>
                <a:cs typeface="Calibri"/>
                <a:sym typeface="Calibri"/>
              </a:rPr>
              <a:t>SOCHE </a:t>
            </a:r>
            <a:r>
              <a:rPr lang="en-US" sz="4200"/>
              <a:t>Overview</a:t>
            </a:r>
            <a:endParaRPr/>
          </a:p>
        </p:txBody>
      </p:sp>
      <p:pic>
        <p:nvPicPr>
          <p:cNvPr id="34" name="Google Shape;34;p3" descr="Image result for images education"/>
          <p:cNvPicPr preferRelativeResize="0"/>
          <p:nvPr/>
        </p:nvPicPr>
        <p:blipFill rotWithShape="1">
          <a:blip r:embed="rId3">
            <a:alphaModFix/>
          </a:blip>
          <a:srcRect t="328" r="2" b="1"/>
          <a:stretch/>
        </p:blipFill>
        <p:spPr>
          <a:xfrm>
            <a:off x="20" y="10"/>
            <a:ext cx="3353542" cy="223112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3730752" y="1473200"/>
            <a:ext cx="5047488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300"/>
              <a:buFont typeface="Arial"/>
              <a:buNone/>
            </a:pPr>
            <a:r>
              <a:rPr lang="en-US"/>
              <a:t>Non-profit </a:t>
            </a:r>
            <a:r>
              <a:rPr lang="en-US" sz="2300">
                <a:solidFill>
                  <a:srgbClr val="2F5496"/>
                </a:solidFill>
              </a:rPr>
              <a:t>f</a:t>
            </a:r>
            <a:r>
              <a:rPr lang="en-US" sz="23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ounded in 1967 SOCHE, focused on </a:t>
            </a:r>
            <a:r>
              <a:rPr lang="en-US" sz="2300" b="1" i="0" u="none" strike="noStrike" cap="none">
                <a:solidFill>
                  <a:srgbClr val="2F5496"/>
                </a:solidFill>
              </a:rPr>
              <a:t>engaging</a:t>
            </a:r>
            <a:r>
              <a:rPr lang="en-US" sz="23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>
                <a:solidFill>
                  <a:srgbClr val="2F5496"/>
                </a:solidFill>
              </a:rPr>
              <a:t>with </a:t>
            </a:r>
            <a:r>
              <a:rPr lang="en-US" sz="23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colleges, universities, K-12, and industries to transform the economy through </a:t>
            </a:r>
            <a:r>
              <a:rPr lang="en-US" sz="23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education and employment</a:t>
            </a:r>
            <a:r>
              <a:rPr lang="en-US" sz="23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700"/>
              <a:buFont typeface="Arial"/>
              <a:buNone/>
            </a:pPr>
            <a:endParaRPr sz="17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53D7F"/>
                </a:solidFill>
              </a:rPr>
              <a:t>Annually, employs hundreds of interns (High School through Postdoctoral) in businesses of all types to include government agencies.  </a:t>
            </a:r>
            <a:endParaRPr>
              <a:solidFill>
                <a:srgbClr val="253D7F"/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700"/>
              <a:buFont typeface="Arial"/>
              <a:buNone/>
            </a:pPr>
            <a:endParaRPr sz="1700"/>
          </a:p>
        </p:txBody>
      </p:sp>
      <p:pic>
        <p:nvPicPr>
          <p:cNvPr id="36" name="Google Shape;3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5144" y="5653268"/>
            <a:ext cx="12954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 descr="Image result for images employ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2231136"/>
            <a:ext cx="3353542" cy="239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 descr="group of college students talking with administrato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506" y="4622292"/>
            <a:ext cx="3346689" cy="223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80121" y="0"/>
            <a:ext cx="7376506" cy="128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3300"/>
              <a:buFont typeface="Calibri"/>
              <a:buNone/>
            </a:pPr>
            <a:r>
              <a:rPr lang="en-US"/>
              <a:t>College and University Partners</a:t>
            </a:r>
            <a:endParaRPr/>
          </a:p>
        </p:txBody>
      </p:sp>
      <p:sp>
        <p:nvSpPr>
          <p:cNvPr id="44" name="Google Shape;44;p4"/>
          <p:cNvSpPr txBox="1"/>
          <p:nvPr/>
        </p:nvSpPr>
        <p:spPr>
          <a:xfrm>
            <a:off x="960753" y="1201419"/>
            <a:ext cx="4427444" cy="496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Air Force Institute of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Antioch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Antioch University Midwest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Bowling Green State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Case Western Reserve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Cedarville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Central State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Cincinnati State Technical and Community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Clark State Community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Cleveland State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Edison State Community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Franklin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Kent State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Kettering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Kettering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Miami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 txBox="1"/>
          <p:nvPr/>
        </p:nvSpPr>
        <p:spPr>
          <a:xfrm>
            <a:off x="5089403" y="1155955"/>
            <a:ext cx="4222375" cy="498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95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Miami University Regionals</a:t>
            </a:r>
            <a:endParaRPr sz="15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Northeastern Ohio Medical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Ohio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Shawnee State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Sinclair Community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Southern State Community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The Ohio State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University of Akron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Union Institute &amp;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University of Cincinnati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University of Dayton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University of Toledo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Wilberforce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Wilmington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Wittenberg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Wright State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Youngstown State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 txBox="1"/>
          <p:nvPr/>
        </p:nvSpPr>
        <p:spPr>
          <a:xfrm>
            <a:off x="0" y="6569324"/>
            <a:ext cx="91439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SOCHE member institutions are in bold.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831748" y="70633"/>
            <a:ext cx="73764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3300"/>
              <a:buFont typeface="Calibri"/>
              <a:buNone/>
            </a:pPr>
            <a:r>
              <a:rPr lang="en-US"/>
              <a:t>K-12 and Industry Partners</a:t>
            </a:r>
            <a:endParaRPr/>
          </a:p>
        </p:txBody>
      </p:sp>
      <p:sp>
        <p:nvSpPr>
          <p:cNvPr id="53" name="Google Shape;53;p5"/>
          <p:cNvSpPr txBox="1"/>
          <p:nvPr/>
        </p:nvSpPr>
        <p:spPr>
          <a:xfrm>
            <a:off x="911778" y="1360644"/>
            <a:ext cx="4427400" cy="4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Dayton Public Schools</a:t>
            </a:r>
            <a:endParaRPr sz="15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Fairborn Public Schools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Beavercreek Public Schools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Springboro Public Schools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Brookville Public Schools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Vandalia Butler Public Schools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Dayton Region STEM School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Centerville Public Schools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Greater Ohio Virtual School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CTC (Greene, Montgomery, etc)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Edison State Community College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Franklin University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Kettering Public Schools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Carroll, CJ, Alter, Lasalle, Moeller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Lebanon Public Schools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Etc….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 txBox="1"/>
          <p:nvPr/>
        </p:nvSpPr>
        <p:spPr>
          <a:xfrm>
            <a:off x="4624053" y="1351655"/>
            <a:ext cx="4222500" cy="49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95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Technology First</a:t>
            </a:r>
            <a:endParaRPr sz="15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Dayton Region Manufacturers Assoc.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Associated Construction &amp; Builders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Greater Dayton Area Hospital Assoc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Dayton Area Logistics Association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CareSource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Dayton Childrens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Dysinger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Kettering Health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Alluring Glass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Mr. Label Company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APDC Companies (200+)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500"/>
              <a:buFont typeface="Calibri"/>
              <a:buChar char="•"/>
            </a:pPr>
            <a:r>
              <a:rPr lang="en-US" sz="15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Etc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/>
          <p:nvPr/>
        </p:nvSpPr>
        <p:spPr>
          <a:xfrm>
            <a:off x="7091190" y="5277175"/>
            <a:ext cx="2052900" cy="15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922" y="2763382"/>
            <a:ext cx="6648175" cy="328206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707986" y="0"/>
            <a:ext cx="7376506" cy="128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3300"/>
              <a:buFont typeface="Calibri"/>
              <a:buNone/>
            </a:pPr>
            <a:r>
              <a:rPr lang="en-US" sz="3300" b="0" i="0" u="none" strike="noStrike" cap="none">
                <a:solidFill>
                  <a:srgbClr val="007CC6"/>
                </a:solidFill>
                <a:latin typeface="Calibri"/>
                <a:ea typeface="Calibri"/>
                <a:cs typeface="Calibri"/>
                <a:sym typeface="Calibri"/>
              </a:rPr>
              <a:t>SOCHE Portfolio</a:t>
            </a:r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1"/>
          </p:nvPr>
        </p:nvSpPr>
        <p:spPr>
          <a:xfrm>
            <a:off x="6697448" y="2905798"/>
            <a:ext cx="2348764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7CC6"/>
                </a:solidFill>
                <a:latin typeface="Calibri"/>
                <a:ea typeface="Calibri"/>
                <a:cs typeface="Calibri"/>
                <a:sym typeface="Calibri"/>
              </a:rPr>
              <a:t>Cross Registration</a:t>
            </a:r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035" y="3850124"/>
            <a:ext cx="994764" cy="994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184" y="2782172"/>
            <a:ext cx="1016466" cy="101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 descr="https://www.soche.org/wp-content/uploads/2017/09/Articulation-Art-58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707" y="1715429"/>
            <a:ext cx="1016466" cy="101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 descr="https://www.soche.org/wp-content/uploads/2016/06/NKU-Symposium-Square-28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706" y="4874311"/>
            <a:ext cx="1016465" cy="101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6" descr="APDC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28705" y="1307886"/>
            <a:ext cx="1715503" cy="83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1777" y="6334081"/>
            <a:ext cx="2589914" cy="30756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815706" y="930569"/>
            <a:ext cx="2777459" cy="36933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Professional Development</a:t>
            </a:r>
            <a:endParaRPr sz="18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6267778" y="926384"/>
            <a:ext cx="2588054" cy="36933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Workforce Development</a:t>
            </a:r>
            <a:endParaRPr sz="18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 txBox="1"/>
          <p:nvPr/>
        </p:nvSpPr>
        <p:spPr>
          <a:xfrm>
            <a:off x="716951" y="5898788"/>
            <a:ext cx="2634739" cy="37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7CC6"/>
                </a:solidFill>
                <a:latin typeface="Calibri"/>
                <a:ea typeface="Calibri"/>
                <a:cs typeface="Calibri"/>
                <a:sym typeface="Calibri"/>
              </a:rPr>
              <a:t>Councils &amp; Committees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9563" y="3977701"/>
            <a:ext cx="1654645" cy="85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 txBox="1"/>
          <p:nvPr/>
        </p:nvSpPr>
        <p:spPr>
          <a:xfrm>
            <a:off x="1874033" y="1702699"/>
            <a:ext cx="5197800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EC5B1F"/>
                </a:solidFill>
                <a:latin typeface="Calibri"/>
                <a:ea typeface="Calibri"/>
                <a:cs typeface="Calibri"/>
                <a:sym typeface="Calibri"/>
              </a:rPr>
              <a:t>Vision: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7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An educated, employed, and engaged citizenry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23954" y="2030303"/>
            <a:ext cx="1715503" cy="88889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6"/>
          <p:cNvSpPr/>
          <p:nvPr/>
        </p:nvSpPr>
        <p:spPr>
          <a:xfrm>
            <a:off x="7091190" y="5277175"/>
            <a:ext cx="2052900" cy="158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54364" y="5732713"/>
            <a:ext cx="1419323" cy="9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672218" y="4844900"/>
            <a:ext cx="1183614" cy="8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"/>
          <p:cNvSpPr txBox="1"/>
          <p:nvPr/>
        </p:nvSpPr>
        <p:spPr>
          <a:xfrm>
            <a:off x="3563025" y="2516500"/>
            <a:ext cx="2140500" cy="20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215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B5215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  <a:endParaRPr sz="1800" b="1" i="0" u="none" strike="noStrike" cap="none">
              <a:solidFill>
                <a:srgbClr val="EB52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215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B5215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 b="1" i="0" u="none" strike="noStrike" cap="none">
              <a:solidFill>
                <a:srgbClr val="EB52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215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B5215"/>
                </a:solidFill>
                <a:latin typeface="Calibri"/>
                <a:ea typeface="Calibri"/>
                <a:cs typeface="Calibri"/>
                <a:sym typeface="Calibri"/>
              </a:rPr>
              <a:t> College Students</a:t>
            </a:r>
            <a:endParaRPr sz="1800" b="1" i="0" u="none" strike="noStrike" cap="none">
              <a:solidFill>
                <a:srgbClr val="EB52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215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B5215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1800" b="1" i="0" u="none" strike="noStrike" cap="none">
              <a:solidFill>
                <a:srgbClr val="EB52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215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EB5215"/>
                </a:solidFill>
                <a:latin typeface="Calibri"/>
                <a:ea typeface="Calibri"/>
                <a:cs typeface="Calibri"/>
                <a:sym typeface="Calibri"/>
              </a:rPr>
              <a:t> Tomorrow’s Workforce</a:t>
            </a:r>
            <a:endParaRPr sz="1800" b="1" i="0" u="none" strike="noStrike" cap="none">
              <a:solidFill>
                <a:srgbClr val="EB52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554228" y="3142744"/>
            <a:ext cx="925314" cy="919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752030" y="270084"/>
            <a:ext cx="7816469" cy="642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333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2800"/>
              <a:buNone/>
            </a:pPr>
            <a:r>
              <a:rPr lang="en-US" sz="2800">
                <a:solidFill>
                  <a:srgbClr val="007CC6"/>
                </a:solidFill>
              </a:rPr>
              <a:t>The Pipeline -- The Reality -- The Opportunity</a:t>
            </a:r>
            <a:endParaRPr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800"/>
              <a:buNone/>
            </a:pPr>
            <a:endParaRPr sz="2800" b="1" u="sng"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800"/>
              <a:buNone/>
            </a:pPr>
            <a:endParaRPr sz="2800" b="1" u="sng"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800"/>
              <a:buNone/>
            </a:pPr>
            <a:endParaRPr sz="2800" b="1" u="sng"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800"/>
              <a:buNone/>
            </a:pPr>
            <a:endParaRPr sz="2800" b="1" u="sng"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800"/>
              <a:buNone/>
            </a:pPr>
            <a:endParaRPr sz="2800" b="1" u="sng"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800"/>
              <a:buNone/>
            </a:pPr>
            <a:endParaRPr sz="2800" b="1" u="sng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000"/>
              <a:buNone/>
            </a:pPr>
            <a:endParaRPr sz="200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000"/>
              <a:buNone/>
            </a:pPr>
            <a:endParaRPr sz="200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000"/>
              <a:buNone/>
            </a:pPr>
            <a:endParaRPr sz="20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000"/>
              <a:buChar char="•"/>
            </a:pPr>
            <a:r>
              <a:rPr lang="en-US" sz="2000"/>
              <a:t>~220,000 Juniors &amp; Seniors in Ohio are in the pipeline every year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53D7F"/>
              </a:buClr>
              <a:buSzPts val="2000"/>
              <a:buChar char="•"/>
            </a:pPr>
            <a:r>
              <a:rPr lang="en-US" sz="2000"/>
              <a:t> ~43% elect </a:t>
            </a:r>
            <a:r>
              <a:rPr lang="en-US" sz="2000" b="1"/>
              <a:t>College</a:t>
            </a:r>
            <a:r>
              <a:rPr lang="en-US" sz="2000"/>
              <a:t> path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53D7F"/>
              </a:buClr>
              <a:buSzPts val="2000"/>
              <a:buChar char="•"/>
            </a:pPr>
            <a:r>
              <a:rPr lang="en-US" sz="2000"/>
              <a:t> ~57% enter </a:t>
            </a:r>
            <a:r>
              <a:rPr lang="en-US" sz="2000" b="1"/>
              <a:t>Career</a:t>
            </a:r>
            <a:r>
              <a:rPr lang="en-US" sz="2000"/>
              <a:t> path (~65,000 enroll in On-the-Job-Training….)</a:t>
            </a:r>
            <a:endParaRPr/>
          </a:p>
          <a:p>
            <a:pPr marL="514350" lvl="1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53D7F"/>
              </a:buClr>
              <a:buSzPts val="2000"/>
              <a:buNone/>
            </a:pPr>
            <a:endParaRPr sz="2000"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000"/>
              <a:buNone/>
            </a:pPr>
            <a:endParaRPr sz="20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000"/>
              <a:buChar char="•"/>
            </a:pPr>
            <a:r>
              <a:rPr lang="en-US" sz="2000"/>
              <a:t>~400K College students in our State</a:t>
            </a:r>
            <a:endParaRPr/>
          </a:p>
          <a:p>
            <a:pPr marL="1333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1700"/>
              <a:buNone/>
            </a:pPr>
            <a:endParaRPr sz="1700"/>
          </a:p>
        </p:txBody>
      </p:sp>
      <p:pic>
        <p:nvPicPr>
          <p:cNvPr id="85" name="Google Shape;85;p7" descr="http://education.ohio.gov/getattachment/Media/Facts-and-Figures/Statistics-Card-Web-2.jpg.asp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710" y="879279"/>
            <a:ext cx="4139415" cy="325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7" descr="Image result for corporate social responsibil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0337" y="960559"/>
            <a:ext cx="2958162" cy="3172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739709" y="9435"/>
            <a:ext cx="7936035" cy="128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3200"/>
              <a:buFont typeface="Calibri"/>
              <a:buNone/>
            </a:pPr>
            <a:r>
              <a:rPr lang="en-US" sz="3200" i="0" u="none" strike="noStrike" cap="none">
                <a:latin typeface="Calibri"/>
                <a:ea typeface="Calibri"/>
                <a:cs typeface="Calibri"/>
                <a:sym typeface="Calibri"/>
              </a:rPr>
              <a:t>Why Hire Interns – Practice says….</a:t>
            </a:r>
            <a:endParaRPr/>
          </a:p>
        </p:txBody>
      </p:sp>
      <p:pic>
        <p:nvPicPr>
          <p:cNvPr id="92" name="Google Shape;92;p8" descr="Nexans - Research and develop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4651" y="1646237"/>
            <a:ext cx="3650760" cy="205291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4824267" y="4141695"/>
            <a:ext cx="409687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D7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Demand/Competition for Talent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53D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D7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Fuel Ohio’s In-Demand Jobs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53D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D7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Ohio needs world-class talent to attract/retain companies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8" descr="Research &amp; Develop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836" y="4250437"/>
            <a:ext cx="3974891" cy="126285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"/>
          <p:cNvSpPr txBox="1">
            <a:spLocks noGrp="1"/>
          </p:cNvSpPr>
          <p:nvPr>
            <p:ph type="body" idx="1"/>
          </p:nvPr>
        </p:nvSpPr>
        <p:spPr>
          <a:xfrm>
            <a:off x="668972" y="1404412"/>
            <a:ext cx="4465679" cy="2620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7F"/>
              </a:buClr>
              <a:buSzPts val="2000"/>
              <a:buChar char="•"/>
            </a:pPr>
            <a:r>
              <a:rPr lang="en-US" sz="2000"/>
              <a:t> Reduce Brain Drain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53D7F"/>
              </a:buClr>
              <a:buSzPts val="1700"/>
              <a:buChar char="•"/>
            </a:pPr>
            <a:r>
              <a:rPr lang="en-US" sz="1700"/>
              <a:t>85% of Ohio High School Seniors stay in Ohio for College (US is at 81%)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53D7F"/>
              </a:buClr>
              <a:buSzPts val="1700"/>
              <a:buChar char="•"/>
            </a:pPr>
            <a:r>
              <a:rPr lang="en-US" sz="1700"/>
              <a:t>69% of Ohio’s College Graduates stay in Ohio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000"/>
              <a:buChar char="•"/>
            </a:pPr>
            <a:r>
              <a:rPr lang="en-US" sz="2000"/>
              <a:t>Which college grads stay in Ohio?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53D7F"/>
              </a:buClr>
              <a:buSzPts val="2000"/>
              <a:buChar char="•"/>
            </a:pPr>
            <a:r>
              <a:rPr lang="en-US" sz="2000"/>
              <a:t> 61% of Engineers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53D7F"/>
              </a:buClr>
              <a:buSzPts val="2000"/>
              <a:buChar char="•"/>
            </a:pPr>
            <a:r>
              <a:rPr lang="en-US" sz="2000"/>
              <a:t> 63% of Scientists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53D7F"/>
              </a:buClr>
              <a:buSzPts val="2000"/>
              <a:buChar char="•"/>
            </a:pPr>
            <a:r>
              <a:rPr lang="en-US" sz="2000"/>
              <a:t> 71% of Business Professionals</a:t>
            </a:r>
            <a:endParaRPr/>
          </a:p>
          <a:p>
            <a:pPr marL="171450" lvl="0" indent="-44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53D7F"/>
              </a:buClr>
              <a:buSzPts val="2000"/>
              <a:buNone/>
            </a:pPr>
            <a:endParaRPr sz="2000"/>
          </a:p>
        </p:txBody>
      </p:sp>
      <p:sp>
        <p:nvSpPr>
          <p:cNvPr id="96" name="Google Shape;96;p8"/>
          <p:cNvSpPr txBox="1"/>
          <p:nvPr/>
        </p:nvSpPr>
        <p:spPr>
          <a:xfrm>
            <a:off x="849376" y="5684789"/>
            <a:ext cx="3648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D7F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https://www.ohiohighered.org/sites/default/files/hei/sp18_grads_0.pdf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672008" y="-23730"/>
            <a:ext cx="7936035" cy="128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C6"/>
              </a:buClr>
              <a:buSzPts val="3200"/>
              <a:buFont typeface="Calibri"/>
              <a:buNone/>
            </a:pPr>
            <a:r>
              <a:rPr lang="en-US" sz="3200" i="0" u="none" strike="noStrike" cap="none">
                <a:latin typeface="Calibri"/>
                <a:ea typeface="Calibri"/>
                <a:cs typeface="Calibri"/>
                <a:sym typeface="Calibri"/>
              </a:rPr>
              <a:t>Why Hire Interns – Research says…..</a:t>
            </a:r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body" idx="1"/>
          </p:nvPr>
        </p:nvSpPr>
        <p:spPr>
          <a:xfrm>
            <a:off x="762956" y="1475908"/>
            <a:ext cx="4227814" cy="286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EC5B1F"/>
                </a:solidFill>
                <a:latin typeface="Calibri"/>
                <a:ea typeface="Calibri"/>
                <a:cs typeface="Calibri"/>
                <a:sym typeface="Calibri"/>
              </a:rPr>
              <a:t>Cream of the Crop</a:t>
            </a:r>
            <a:r>
              <a:rPr lang="en-US" sz="2000" b="0" i="0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 - 67% of college grads are offered  full-time positions after their internship.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5B1F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EC5B1F"/>
                </a:solidFill>
                <a:latin typeface="Calibri"/>
                <a:ea typeface="Calibri"/>
                <a:cs typeface="Calibri"/>
                <a:sym typeface="Calibri"/>
              </a:rPr>
              <a:t>Find Future Employees</a:t>
            </a:r>
            <a:r>
              <a:rPr lang="en-US" sz="2000" b="0" i="0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 - Year-round recruiting tool and ongoing pipeline.</a:t>
            </a:r>
            <a:endParaRPr sz="2000" b="1" i="0" u="none" strike="noStrike" cap="none">
              <a:solidFill>
                <a:srgbClr val="253D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5B1F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EC5B1F"/>
                </a:solidFill>
                <a:latin typeface="Calibri"/>
                <a:ea typeface="Calibri"/>
                <a:cs typeface="Calibri"/>
                <a:sym typeface="Calibri"/>
              </a:rPr>
              <a:t>Better Retention</a:t>
            </a:r>
            <a:r>
              <a:rPr lang="en-US" sz="2000" b="0" i="0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 - Interns have significantly greater retention rates after five years when compared to outside hires.  (52% vs 35%).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5B1F"/>
              </a:buClr>
              <a:buSzPts val="20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/>
          <p:nvPr/>
        </p:nvSpPr>
        <p:spPr>
          <a:xfrm>
            <a:off x="5071898" y="3675529"/>
            <a:ext cx="365076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EC5B1F"/>
                </a:solidFill>
                <a:latin typeface="Calibri"/>
                <a:ea typeface="Calibri"/>
                <a:cs typeface="Calibri"/>
                <a:sym typeface="Calibri"/>
              </a:rPr>
              <a:t>Test Drive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243C7F"/>
                </a:solidFill>
                <a:latin typeface="Calibri"/>
                <a:ea typeface="Calibri"/>
                <a:cs typeface="Calibri"/>
                <a:sym typeface="Calibri"/>
              </a:rPr>
              <a:t>- The best way to evaluate a potential employee is through an internship. </a:t>
            </a:r>
            <a:endParaRPr sz="2000" b="1" i="0" u="none" strike="noStrike" cap="none">
              <a:solidFill>
                <a:srgbClr val="243C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C5B1F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EC5B1F"/>
                </a:solidFill>
                <a:latin typeface="Calibri"/>
                <a:ea typeface="Calibri"/>
                <a:cs typeface="Calibri"/>
                <a:sym typeface="Calibri"/>
              </a:rPr>
              <a:t>Inspire Your Best Thinkers</a:t>
            </a:r>
            <a:r>
              <a:rPr lang="en-US" sz="2000" b="0" i="0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 - Interns bring fresh ideas and can work with or free time for your best employees to explore new territory.</a:t>
            </a:r>
            <a:endParaRPr/>
          </a:p>
        </p:txBody>
      </p:sp>
      <p:pic>
        <p:nvPicPr>
          <p:cNvPr id="104" name="Google Shape;104;p9" descr="5 Reasons to Get a Student Internship | GCU Blo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1898" y="1326777"/>
            <a:ext cx="3005620" cy="226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 descr="The J-1 Student Intern Program | Arizona Glob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671" y="4438650"/>
            <a:ext cx="4048355" cy="122153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"/>
          <p:cNvSpPr txBox="1"/>
          <p:nvPr/>
        </p:nvSpPr>
        <p:spPr>
          <a:xfrm>
            <a:off x="803520" y="5759369"/>
            <a:ext cx="42278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53D7F"/>
                </a:solidFill>
                <a:latin typeface="Calibri"/>
                <a:ea typeface="Calibri"/>
                <a:cs typeface="Calibri"/>
                <a:sym typeface="Calibri"/>
              </a:rPr>
              <a:t>Source: National Association of Colleges and Employers (NACE)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On-screen Show (4:3)</PresentationFormat>
  <Paragraphs>193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Times New Roman</vt:lpstr>
      <vt:lpstr>Office Theme</vt:lpstr>
      <vt:lpstr>PowerPoint Presentation</vt:lpstr>
      <vt:lpstr>PowerPoint Presentation</vt:lpstr>
      <vt:lpstr>SOCHE Overview</vt:lpstr>
      <vt:lpstr>College and University Partners</vt:lpstr>
      <vt:lpstr>K-12 and Industry Partners</vt:lpstr>
      <vt:lpstr>SOCHE Portfolio</vt:lpstr>
      <vt:lpstr>PowerPoint Presentation</vt:lpstr>
      <vt:lpstr>Why Hire Interns – Practice says….</vt:lpstr>
      <vt:lpstr>Why Hire Interns – Research says…..</vt:lpstr>
      <vt:lpstr>PowerPoint Presentation</vt:lpstr>
      <vt:lpstr>PowerPoint Presentation</vt:lpstr>
      <vt:lpstr>Example SOCHEIntern Employment Partners </vt:lpstr>
      <vt:lpstr>Partnering with SOCHE is easy</vt:lpstr>
      <vt:lpstr>Financial Support for Companies who Hire High School Interns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</dc:creator>
  <cp:lastModifiedBy>Rosie Matthies</cp:lastModifiedBy>
  <cp:revision>1</cp:revision>
  <dcterms:created xsi:type="dcterms:W3CDTF">2017-10-26T13:46:25Z</dcterms:created>
  <dcterms:modified xsi:type="dcterms:W3CDTF">2023-11-07T14:29:43Z</dcterms:modified>
</cp:coreProperties>
</file>