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56" r:id="rId5"/>
    <p:sldId id="262" r:id="rId6"/>
    <p:sldId id="265" r:id="rId7"/>
    <p:sldId id="264" r:id="rId8"/>
    <p:sldId id="260" r:id="rId9"/>
    <p:sldId id="263" r:id="rId10"/>
  </p:sldIdLst>
  <p:sldSz cx="7040563" cy="4416425"/>
  <p:notesSz cx="7010400" cy="9296400"/>
  <p:defaultTextStyle>
    <a:defPPr>
      <a:defRPr lang="en-US"/>
    </a:defPPr>
    <a:lvl1pPr marL="0" algn="l" defTabSz="4114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1480" algn="l" defTabSz="4114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2960" algn="l" defTabSz="4114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34440" algn="l" defTabSz="4114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45920" algn="l" defTabSz="4114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57400" algn="l" defTabSz="4114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68880" algn="l" defTabSz="4114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80360" algn="l" defTabSz="4114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91840" algn="l" defTabSz="4114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2">
          <p15:clr>
            <a:srgbClr val="A4A3A4"/>
          </p15:clr>
        </p15:guide>
        <p15:guide id="2" pos="221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24"/>
    <a:srgbClr val="31A5FF"/>
    <a:srgbClr val="01A5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6" d="100"/>
          <a:sy n="126" d="100"/>
        </p:scale>
        <p:origin x="1134" y="114"/>
      </p:cViewPr>
      <p:guideLst>
        <p:guide orient="horz" pos="1392"/>
        <p:guide pos="221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17966BB-865B-A14B-AFCC-3CC35114ED04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696913"/>
            <a:ext cx="55562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7AE6302-4BA1-3A48-ABE9-F1C12A92D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56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148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1480" algn="l" defTabSz="41148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2960" algn="l" defTabSz="41148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34440" algn="l" defTabSz="41148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45920" algn="l" defTabSz="41148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57400" algn="l" defTabSz="41148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68880" algn="l" defTabSz="41148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80360" algn="l" defTabSz="41148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91840" algn="l" defTabSz="41148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E6302-4BA1-3A48-ABE9-F1C12A92D7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38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E6302-4BA1-3A48-ABE9-F1C12A92D75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87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High school students who complete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ApprenticeOhio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-recognized pre-apprenticeship program are eligible for up to 12 points towards their high school graduation requirements.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Pre-apprenticeship curricula for in-school youth are developed in collaboration with the Ohio Department of Education. Pre-apprenticeship curricula for out-of-school and adults are developed in collaboration with the Ohio Department of Education and/or the University System of Ohio.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E6302-4BA1-3A48-ABE9-F1C12A92D75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65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E6302-4BA1-3A48-ABE9-F1C12A92D75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36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E6302-4BA1-3A48-ABE9-F1C12A92D75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8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E6302-4BA1-3A48-ABE9-F1C12A92D75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003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2529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6B18F0B-7D37-524B-82A3-81B12E1197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8036"/>
            <a:ext cx="7040563" cy="4400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063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1148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8610" indent="-308610" algn="l" defTabSz="41148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68655" indent="-257175" algn="l" defTabSz="411480" rtl="0" eaLnBrk="1" latinLnBrk="0" hangingPunct="1">
        <a:spcBef>
          <a:spcPct val="20000"/>
        </a:spcBef>
        <a:buFont typeface="Arial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5740" algn="l" defTabSz="41148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05740" algn="l" defTabSz="41148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205740" algn="l" defTabSz="41148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41148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41148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41148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41148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86134" y="621278"/>
            <a:ext cx="62599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cs typeface="Avenir Heavy"/>
              </a:rPr>
              <a:t>Edison State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  <a:cs typeface="Avenir Heavy"/>
              </a:rPr>
              <a:t>Workforce Development and </a:t>
            </a:r>
            <a:r>
              <a:rPr lang="en-US" sz="3000" b="1" dirty="0" smtClean="0">
                <a:solidFill>
                  <a:schemeClr val="bg1"/>
                </a:solidFill>
                <a:cs typeface="Avenir Heavy"/>
              </a:rPr>
              <a:t/>
            </a:r>
            <a:br>
              <a:rPr lang="en-US" sz="3000" b="1" dirty="0" smtClean="0">
                <a:solidFill>
                  <a:schemeClr val="bg1"/>
                </a:solidFill>
                <a:cs typeface="Avenir Heavy"/>
              </a:rPr>
            </a:br>
            <a:r>
              <a:rPr lang="en-US" sz="3000" b="1" dirty="0" smtClean="0">
                <a:solidFill>
                  <a:schemeClr val="bg1"/>
                </a:solidFill>
                <a:cs typeface="Avenir Heavy"/>
              </a:rPr>
              <a:t>Work-Based </a:t>
            </a:r>
            <a:r>
              <a:rPr lang="en-US" sz="3000" b="1" dirty="0">
                <a:solidFill>
                  <a:schemeClr val="bg1"/>
                </a:solidFill>
                <a:cs typeface="Avenir Heavy"/>
              </a:rPr>
              <a:t>Learning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07506" y="2229651"/>
            <a:ext cx="6017204" cy="0"/>
          </a:xfrm>
          <a:prstGeom prst="line">
            <a:avLst/>
          </a:prstGeom>
          <a:ln w="9525" cmpd="sng">
            <a:solidFill>
              <a:srgbClr val="01A5E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146" y="2360697"/>
            <a:ext cx="2867998" cy="13569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5400">
            <a:solidFill>
              <a:schemeClr val="bg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985667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18531" y="745020"/>
            <a:ext cx="6259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Employer Services and </a:t>
            </a:r>
            <a:r>
              <a:rPr lang="en-US" sz="2400" b="1" dirty="0" smtClean="0">
                <a:solidFill>
                  <a:schemeClr val="bg1"/>
                </a:solidFill>
              </a:rPr>
              <a:t>Resources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07506" y="1377016"/>
            <a:ext cx="6017204" cy="0"/>
          </a:xfrm>
          <a:prstGeom prst="line">
            <a:avLst/>
          </a:prstGeom>
          <a:ln w="9525" cmpd="sng">
            <a:solidFill>
              <a:srgbClr val="01A5E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110134" y="1571009"/>
            <a:ext cx="50119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n-US" dirty="0">
                <a:solidFill>
                  <a:schemeClr val="bg1"/>
                </a:solidFill>
              </a:rPr>
              <a:t>Customized Training and Trade Skill Development </a:t>
            </a:r>
          </a:p>
          <a:p>
            <a:r>
              <a:rPr lang="en-US" dirty="0">
                <a:solidFill>
                  <a:schemeClr val="bg1"/>
                </a:solidFill>
              </a:rPr>
              <a:t>• Leadership and </a:t>
            </a:r>
            <a:r>
              <a:rPr lang="en-US" dirty="0" smtClean="0">
                <a:solidFill>
                  <a:schemeClr val="bg1"/>
                </a:solidFill>
              </a:rPr>
              <a:t>Professional Development Courses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• Full-Time, Qualified and Experienced Instructors </a:t>
            </a:r>
          </a:p>
          <a:p>
            <a:r>
              <a:rPr lang="en-US" dirty="0">
                <a:solidFill>
                  <a:schemeClr val="bg1"/>
                </a:solidFill>
              </a:rPr>
              <a:t>• Job Posting and Recruitment Services </a:t>
            </a:r>
          </a:p>
          <a:p>
            <a:pPr marL="174625" indent="-174625"/>
            <a:r>
              <a:rPr lang="en-US" dirty="0">
                <a:solidFill>
                  <a:schemeClr val="bg1"/>
                </a:solidFill>
              </a:rPr>
              <a:t>• Edison State Works—connect with students on our campus, in-person or virtual </a:t>
            </a:r>
          </a:p>
          <a:p>
            <a:r>
              <a:rPr lang="en-US" dirty="0">
                <a:solidFill>
                  <a:schemeClr val="bg1"/>
                </a:solidFill>
              </a:rPr>
              <a:t>• WBL—Apprenticeships, Internships, Co-ops</a:t>
            </a:r>
          </a:p>
          <a:p>
            <a:r>
              <a:rPr lang="en-US" dirty="0">
                <a:solidFill>
                  <a:schemeClr val="bg1"/>
                </a:solidFill>
              </a:rPr>
              <a:t>• Tech Cred Assistance</a:t>
            </a:r>
          </a:p>
          <a:p>
            <a:r>
              <a:rPr lang="en-US" dirty="0">
                <a:solidFill>
                  <a:schemeClr val="bg1"/>
                </a:solidFill>
              </a:rPr>
              <a:t>• Prior Learning Assessment Credit</a:t>
            </a:r>
          </a:p>
        </p:txBody>
      </p:sp>
    </p:spTree>
    <p:extLst>
      <p:ext uri="{BB962C8B-B14F-4D97-AF65-F5344CB8AC3E}">
        <p14:creationId xmlns:p14="http://schemas.microsoft.com/office/powerpoint/2010/main" val="695217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18531" y="623100"/>
            <a:ext cx="625994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cs typeface="Avenir Heavy"/>
              </a:rPr>
              <a:t>Edison State-Registered Apprenticeship </a:t>
            </a:r>
            <a:r>
              <a:rPr lang="en-US" sz="2400" b="1" dirty="0" smtClean="0">
                <a:solidFill>
                  <a:schemeClr val="bg1"/>
                </a:solidFill>
                <a:cs typeface="Avenir Heavy"/>
              </a:rPr>
              <a:t/>
            </a:r>
            <a:br>
              <a:rPr lang="en-US" sz="2400" b="1" dirty="0" smtClean="0">
                <a:solidFill>
                  <a:schemeClr val="bg1"/>
                </a:solidFill>
                <a:cs typeface="Avenir Heavy"/>
              </a:rPr>
            </a:br>
            <a:r>
              <a:rPr lang="en-US" sz="2400" b="1" dirty="0" smtClean="0">
                <a:solidFill>
                  <a:schemeClr val="bg1"/>
                </a:solidFill>
                <a:cs typeface="Avenir Heavy"/>
              </a:rPr>
              <a:t>Group </a:t>
            </a:r>
            <a:r>
              <a:rPr lang="en-US" sz="2400" b="1" dirty="0">
                <a:solidFill>
                  <a:schemeClr val="bg1"/>
                </a:solidFill>
                <a:cs typeface="Avenir Heavy"/>
              </a:rPr>
              <a:t>Sponsor</a:t>
            </a:r>
          </a:p>
          <a:p>
            <a:pPr algn="ctr"/>
            <a:r>
              <a:rPr lang="en-US" sz="2400" i="1" dirty="0">
                <a:solidFill>
                  <a:schemeClr val="bg1"/>
                </a:solidFill>
              </a:rPr>
              <a:t>Grow Your Own Workforce! </a:t>
            </a:r>
          </a:p>
          <a:p>
            <a:pPr algn="ctr"/>
            <a:endParaRPr lang="en-US" sz="3000" dirty="0">
              <a:solidFill>
                <a:schemeClr val="bg1"/>
              </a:solidFill>
              <a:latin typeface="Avenir Heavy"/>
              <a:cs typeface="Avenir Heavy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07506" y="1834277"/>
            <a:ext cx="6017204" cy="0"/>
          </a:xfrm>
          <a:prstGeom prst="line">
            <a:avLst/>
          </a:prstGeom>
          <a:ln w="9525" cmpd="sng">
            <a:solidFill>
              <a:srgbClr val="01A5E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51DF858B-EE14-925B-1627-5DBA72AFB12C}"/>
              </a:ext>
            </a:extLst>
          </p:cNvPr>
          <p:cNvSpPr txBox="1"/>
          <p:nvPr/>
        </p:nvSpPr>
        <p:spPr>
          <a:xfrm>
            <a:off x="1052945" y="1915104"/>
            <a:ext cx="422563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ESCC: Registered Apprenticeship Development </a:t>
            </a:r>
            <a:r>
              <a:rPr lang="en-US" dirty="0" smtClean="0">
                <a:solidFill>
                  <a:schemeClr val="bg1"/>
                </a:solidFill>
              </a:rPr>
              <a:t>		and </a:t>
            </a:r>
            <a:r>
              <a:rPr lang="en-US" dirty="0">
                <a:solidFill>
                  <a:schemeClr val="bg1"/>
                </a:solidFill>
              </a:rPr>
              <a:t>Related Instruction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Recognizes Pre-Apprenticeship through OSAC </a:t>
            </a:r>
            <a:r>
              <a:rPr lang="en-US" i="1" dirty="0">
                <a:solidFill>
                  <a:schemeClr val="bg1"/>
                </a:solidFill>
              </a:rPr>
              <a:t>(Collaboration Letter)</a:t>
            </a:r>
          </a:p>
          <a:p>
            <a:r>
              <a:rPr lang="en-US" dirty="0" err="1">
                <a:solidFill>
                  <a:schemeClr val="bg1"/>
                </a:solidFill>
              </a:rPr>
              <a:t>ApprenticeOhio</a:t>
            </a:r>
            <a:r>
              <a:rPr lang="en-US" dirty="0">
                <a:solidFill>
                  <a:schemeClr val="bg1"/>
                </a:solidFill>
              </a:rPr>
              <a:t>—Local Service Providers</a:t>
            </a:r>
          </a:p>
          <a:p>
            <a:r>
              <a:rPr lang="en-US" dirty="0">
                <a:solidFill>
                  <a:schemeClr val="bg1"/>
                </a:solidFill>
              </a:rPr>
              <a:t>	Pre-Apprenticeship: Matt Longfellow</a:t>
            </a:r>
          </a:p>
          <a:p>
            <a:r>
              <a:rPr lang="en-US" b="0" i="0" u="sng" dirty="0">
                <a:solidFill>
                  <a:schemeClr val="bg1"/>
                </a:solidFill>
                <a:effectLst/>
              </a:rPr>
              <a:t>Pre-Apprenticeship@jfs.ohio.gov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r>
              <a:rPr lang="en-US" dirty="0">
                <a:solidFill>
                  <a:schemeClr val="bg1"/>
                </a:solidFill>
              </a:rPr>
              <a:t>	Registered Apprentice: Anastasia Campbell</a:t>
            </a:r>
          </a:p>
          <a:p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b="0" i="0" u="sng" dirty="0" smtClean="0">
                <a:solidFill>
                  <a:schemeClr val="bg1"/>
                </a:solidFill>
                <a:effectLst/>
              </a:rPr>
              <a:t>Anastasia.Campbell@jfs.ohio.gov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487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3B876F-A321-D7C2-B2C8-90A0E48A4F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1100" y="169201"/>
            <a:ext cx="3952528" cy="4150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314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00886" y="48829"/>
            <a:ext cx="6259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  <a:latin typeface="Avenir Heavy"/>
                <a:cs typeface="Avenir Heavy"/>
              </a:rPr>
              <a:t>Funding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45913" y="614214"/>
            <a:ext cx="4642412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u="sng" dirty="0">
                <a:solidFill>
                  <a:schemeClr val="bg1"/>
                </a:solidFill>
              </a:rPr>
              <a:t>Choose Ohio First Scholarship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100% Tuition Paid  with a book allowance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Available to </a:t>
            </a:r>
            <a:r>
              <a:rPr lang="en-US" sz="1050" dirty="0" err="1">
                <a:solidFill>
                  <a:schemeClr val="bg1"/>
                </a:solidFill>
              </a:rPr>
              <a:t>STEMM</a:t>
            </a:r>
            <a:r>
              <a:rPr lang="en-US" sz="1050" dirty="0">
                <a:solidFill>
                  <a:schemeClr val="bg1"/>
                </a:solidFill>
              </a:rPr>
              <a:t> majors/certificates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https://www.edisonohio.edu/ScholarshipApps/</a:t>
            </a:r>
          </a:p>
          <a:p>
            <a:pPr lvl="0" algn="ctr"/>
            <a:r>
              <a:rPr lang="en-US" sz="1050" dirty="0">
                <a:solidFill>
                  <a:schemeClr val="bg1"/>
                </a:solidFill>
              </a:rPr>
              <a:t>	</a:t>
            </a:r>
          </a:p>
          <a:p>
            <a:pPr lvl="0" algn="ctr"/>
            <a:r>
              <a:rPr lang="en-US" sz="1050" b="1" u="sng" dirty="0">
                <a:solidFill>
                  <a:schemeClr val="bg1"/>
                </a:solidFill>
              </a:rPr>
              <a:t>Short-Term Technical Certificate Grant</a:t>
            </a:r>
          </a:p>
          <a:p>
            <a:pPr algn="ctr"/>
            <a:r>
              <a:rPr lang="en-US" sz="1050" b="1" dirty="0">
                <a:solidFill>
                  <a:schemeClr val="bg1"/>
                </a:solidFill>
              </a:rPr>
              <a:t>State Funding Grant</a:t>
            </a:r>
            <a:endParaRPr lang="en-US" sz="1050" dirty="0">
              <a:solidFill>
                <a:schemeClr val="bg1"/>
              </a:solidFill>
            </a:endParaRP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Covers Tuition and Fees only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Eligible to certain certificates under 30 credit hours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https://www.edisonohio.edu/ScholarshipApps/</a:t>
            </a:r>
          </a:p>
          <a:p>
            <a:pPr lvl="0" algn="ctr"/>
            <a:endParaRPr lang="en-US" sz="1050" dirty="0">
              <a:solidFill>
                <a:schemeClr val="bg1"/>
              </a:solidFill>
            </a:endParaRPr>
          </a:p>
          <a:p>
            <a:pPr algn="ctr"/>
            <a:r>
              <a:rPr lang="en-US" sz="1050" u="sng" dirty="0">
                <a:solidFill>
                  <a:schemeClr val="bg1"/>
                </a:solidFill>
              </a:rPr>
              <a:t>Good Jobs Challenge Grant &amp; Scaling Apprenticeship Grant</a:t>
            </a:r>
            <a:r>
              <a:rPr lang="en-US" sz="1050" b="1" u="sng" dirty="0">
                <a:solidFill>
                  <a:schemeClr val="bg1"/>
                </a:solidFill>
              </a:rPr>
              <a:t> </a:t>
            </a:r>
          </a:p>
          <a:p>
            <a:pPr lvl="0" algn="ctr"/>
            <a:r>
              <a:rPr lang="en-US" sz="1050" dirty="0">
                <a:solidFill>
                  <a:schemeClr val="bg1"/>
                </a:solidFill>
              </a:rPr>
              <a:t>Ohio Manufacturer's Association—WCOMP</a:t>
            </a:r>
          </a:p>
          <a:p>
            <a:pPr lvl="0" algn="ctr"/>
            <a:endParaRPr lang="en-US" sz="1050" dirty="0">
              <a:solidFill>
                <a:schemeClr val="bg1"/>
              </a:solidFill>
            </a:endParaRPr>
          </a:p>
          <a:p>
            <a:pPr algn="ctr"/>
            <a:r>
              <a:rPr lang="en-US" sz="1050" b="1" u="sng" dirty="0">
                <a:solidFill>
                  <a:schemeClr val="bg1"/>
                </a:solidFill>
              </a:rPr>
              <a:t>Tech Cred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An employer training expense reimbursement program from the 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Governor’s Office of Workforce Transformation</a:t>
            </a:r>
          </a:p>
          <a:p>
            <a:pPr algn="ctr"/>
            <a:r>
              <a:rPr lang="en-US" sz="1050" dirty="0" err="1">
                <a:solidFill>
                  <a:schemeClr val="bg1"/>
                </a:solidFill>
              </a:rPr>
              <a:t>TechCred</a:t>
            </a:r>
            <a:r>
              <a:rPr lang="en-US" sz="1050" dirty="0">
                <a:solidFill>
                  <a:schemeClr val="bg1"/>
                </a:solidFill>
              </a:rPr>
              <a:t> helps Ohioans learn new skills and helps employers build a stronger workforce with the skills needed in a technology-infused economy </a:t>
            </a:r>
          </a:p>
          <a:p>
            <a:pPr lvl="0" algn="ctr"/>
            <a:r>
              <a:rPr lang="en-US" sz="1050" dirty="0">
                <a:solidFill>
                  <a:schemeClr val="bg1"/>
                </a:solidFill>
              </a:rPr>
              <a:t>https://techcred.ohio.gov/wps/portal/gov/techcred/about	</a:t>
            </a:r>
          </a:p>
          <a:p>
            <a:pPr lvl="0" algn="ctr"/>
            <a:endParaRPr lang="en-US" sz="1050" dirty="0">
              <a:solidFill>
                <a:schemeClr val="bg1"/>
              </a:solidFill>
            </a:endParaRPr>
          </a:p>
          <a:p>
            <a:pPr lvl="0" algn="ctr"/>
            <a:r>
              <a:rPr lang="en-US" sz="1050" b="1" u="sng" dirty="0">
                <a:solidFill>
                  <a:schemeClr val="bg1"/>
                </a:solidFill>
              </a:rPr>
              <a:t>Employer Reimbursement or Sponsorship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934453-D5C8-216C-8C4A-03A94344E108}"/>
              </a:ext>
            </a:extLst>
          </p:cNvPr>
          <p:cNvSpPr txBox="1"/>
          <p:nvPr/>
        </p:nvSpPr>
        <p:spPr>
          <a:xfrm>
            <a:off x="5052291" y="905164"/>
            <a:ext cx="1403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highlight>
                  <a:srgbClr val="FFFF00"/>
                </a:highlight>
              </a:rPr>
              <a:t>25+ Adult Tuition Waiver</a:t>
            </a:r>
          </a:p>
        </p:txBody>
      </p:sp>
    </p:spTree>
    <p:extLst>
      <p:ext uri="{BB962C8B-B14F-4D97-AF65-F5344CB8AC3E}">
        <p14:creationId xmlns:p14="http://schemas.microsoft.com/office/powerpoint/2010/main" val="3409650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18531" y="685759"/>
            <a:ext cx="625994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bg1"/>
                </a:solidFill>
                <a:cs typeface="Avenir Heavy"/>
              </a:rPr>
              <a:t>For more information and to start a discussion on Workforce Development and Work-Based Learning </a:t>
            </a:r>
            <a:r>
              <a:rPr lang="en-US" sz="3000" dirty="0" smtClean="0">
                <a:solidFill>
                  <a:schemeClr val="bg1"/>
                </a:solidFill>
                <a:cs typeface="Avenir Heavy"/>
              </a:rPr>
              <a:t>options,</a:t>
            </a:r>
          </a:p>
          <a:p>
            <a:pPr algn="ctr"/>
            <a:r>
              <a:rPr lang="en-US" sz="3000" dirty="0" smtClean="0">
                <a:solidFill>
                  <a:schemeClr val="bg1"/>
                </a:solidFill>
                <a:cs typeface="Avenir Heavy"/>
              </a:rPr>
              <a:t>contact:</a:t>
            </a:r>
            <a:endParaRPr lang="en-US" sz="3000" dirty="0">
              <a:solidFill>
                <a:schemeClr val="bg1"/>
              </a:solidFill>
              <a:cs typeface="Avenir Heavy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venir Heavy"/>
              <a:cs typeface="Avenir Heavy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07506" y="2201754"/>
            <a:ext cx="6017204" cy="0"/>
          </a:xfrm>
          <a:prstGeom prst="line">
            <a:avLst/>
          </a:prstGeom>
          <a:ln w="9525" cmpd="sng">
            <a:solidFill>
              <a:srgbClr val="01A5E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07506" y="2462086"/>
            <a:ext cx="63489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800" dirty="0">
              <a:solidFill>
                <a:schemeClr val="bg1"/>
              </a:solidFill>
              <a:cs typeface="Avenir Heavy"/>
            </a:endParaRPr>
          </a:p>
          <a:p>
            <a:pPr algn="ctr"/>
            <a:r>
              <a:rPr lang="en-US" sz="1800" dirty="0">
                <a:solidFill>
                  <a:srgbClr val="FFFF00"/>
                </a:solidFill>
                <a:cs typeface="Avenir Heavy"/>
              </a:rPr>
              <a:t>Brandi Olberding  </a:t>
            </a:r>
          </a:p>
          <a:p>
            <a:pPr algn="ctr"/>
            <a:r>
              <a:rPr lang="en-US" sz="1800" dirty="0">
                <a:solidFill>
                  <a:srgbClr val="FFFF00"/>
                </a:solidFill>
                <a:cs typeface="Avenir Heavy"/>
              </a:rPr>
              <a:t>937-381-1533</a:t>
            </a:r>
          </a:p>
          <a:p>
            <a:pPr algn="ctr"/>
            <a:r>
              <a:rPr lang="en-US" sz="1800" dirty="0">
                <a:solidFill>
                  <a:srgbClr val="FFFF00"/>
                </a:solidFill>
                <a:cs typeface="Avenir Heavy"/>
              </a:rPr>
              <a:t>bolberding@edisonohio.edu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venir Heavy"/>
              <a:cs typeface="Avenir Heavy"/>
            </a:endParaRPr>
          </a:p>
        </p:txBody>
      </p:sp>
    </p:spTree>
    <p:extLst>
      <p:ext uri="{BB962C8B-B14F-4D97-AF65-F5344CB8AC3E}">
        <p14:creationId xmlns:p14="http://schemas.microsoft.com/office/powerpoint/2010/main" val="3843786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5532E94C593645A6C451324E30140B" ma:contentTypeVersion="11" ma:contentTypeDescription="Create a new document." ma:contentTypeScope="" ma:versionID="c19b927747a0ca1eb635b7353a228ceb">
  <xsd:schema xmlns:xsd="http://www.w3.org/2001/XMLSchema" xmlns:xs="http://www.w3.org/2001/XMLSchema" xmlns:p="http://schemas.microsoft.com/office/2006/metadata/properties" xmlns:ns3="d30d8171-fd06-413e-b21a-45d0211f930b" targetNamespace="http://schemas.microsoft.com/office/2006/metadata/properties" ma:root="true" ma:fieldsID="d682341fa6cf94d51fc085dbe02eb2a4" ns3:_="">
    <xsd:import namespace="d30d8171-fd06-413e-b21a-45d0211f930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0d8171-fd06-413e-b21a-45d0211f9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2075D1-9CB1-4ABC-8D91-6721471CF9F1}">
  <ds:schemaRefs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d30d8171-fd06-413e-b21a-45d0211f930b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C02E2AB-E2A7-475B-8893-9152E15841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9BA7B8-8E5A-469A-BEE5-DAFD332826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0d8171-fd06-413e-b21a-45d0211f9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1100</TotalTime>
  <Words>312</Words>
  <Application>Microsoft Office PowerPoint</Application>
  <PresentationFormat>Custom</PresentationFormat>
  <Paragraphs>57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Avenir Heavy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</dc:creator>
  <cp:lastModifiedBy>Fulk, H Roger</cp:lastModifiedBy>
  <cp:revision>111</cp:revision>
  <cp:lastPrinted>2019-05-16T20:38:30Z</cp:lastPrinted>
  <dcterms:created xsi:type="dcterms:W3CDTF">2018-08-16T01:18:28Z</dcterms:created>
  <dcterms:modified xsi:type="dcterms:W3CDTF">2022-11-07T18:56:49Z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0x010100DB5532E94C593645A6C451324E30140B</vt:lpwstr>
  </property>
</Properties>
</file>